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4" r:id="rId14"/>
    <p:sldId id="269" r:id="rId15"/>
    <p:sldId id="275" r:id="rId16"/>
    <p:sldId id="270" r:id="rId17"/>
    <p:sldId id="276" r:id="rId18"/>
    <p:sldId id="271" r:id="rId19"/>
    <p:sldId id="272" r:id="rId20"/>
    <p:sldId id="273" r:id="rId2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630" y="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339E5-0C64-4DC4-84F0-08869611C24F}" type="datetimeFigureOut">
              <a:rPr lang="fr-FR" smtClean="0"/>
              <a:pPr/>
              <a:t>27/04/2011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6081C-A74E-4C55-AFB2-2D6B63E6D3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339E5-0C64-4DC4-84F0-08869611C24F}" type="datetimeFigureOut">
              <a:rPr lang="fr-FR" smtClean="0"/>
              <a:pPr/>
              <a:t>27/04/2011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6081C-A74E-4C55-AFB2-2D6B63E6D3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339E5-0C64-4DC4-84F0-08869611C24F}" type="datetimeFigureOut">
              <a:rPr lang="fr-FR" smtClean="0"/>
              <a:pPr/>
              <a:t>27/04/2011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6081C-A74E-4C55-AFB2-2D6B63E6D3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339E5-0C64-4DC4-84F0-08869611C24F}" type="datetimeFigureOut">
              <a:rPr lang="fr-FR" smtClean="0"/>
              <a:pPr/>
              <a:t>27/04/2011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6081C-A74E-4C55-AFB2-2D6B63E6D3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339E5-0C64-4DC4-84F0-08869611C24F}" type="datetimeFigureOut">
              <a:rPr lang="fr-FR" smtClean="0"/>
              <a:pPr/>
              <a:t>27/04/2011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6081C-A74E-4C55-AFB2-2D6B63E6D3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339E5-0C64-4DC4-84F0-08869611C24F}" type="datetimeFigureOut">
              <a:rPr lang="fr-FR" smtClean="0"/>
              <a:pPr/>
              <a:t>27/04/2011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6081C-A74E-4C55-AFB2-2D6B63E6D3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339E5-0C64-4DC4-84F0-08869611C24F}" type="datetimeFigureOut">
              <a:rPr lang="fr-FR" smtClean="0"/>
              <a:pPr/>
              <a:t>27/04/2011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6081C-A74E-4C55-AFB2-2D6B63E6D3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339E5-0C64-4DC4-84F0-08869611C24F}" type="datetimeFigureOut">
              <a:rPr lang="fr-FR" smtClean="0"/>
              <a:pPr/>
              <a:t>27/04/2011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6081C-A74E-4C55-AFB2-2D6B63E6D3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339E5-0C64-4DC4-84F0-08869611C24F}" type="datetimeFigureOut">
              <a:rPr lang="fr-FR" smtClean="0"/>
              <a:pPr/>
              <a:t>27/04/2011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6081C-A74E-4C55-AFB2-2D6B63E6D3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339E5-0C64-4DC4-84F0-08869611C24F}" type="datetimeFigureOut">
              <a:rPr lang="fr-FR" smtClean="0"/>
              <a:pPr/>
              <a:t>27/04/2011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6081C-A74E-4C55-AFB2-2D6B63E6D3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339E5-0C64-4DC4-84F0-08869611C24F}" type="datetimeFigureOut">
              <a:rPr lang="fr-FR" smtClean="0"/>
              <a:pPr/>
              <a:t>27/04/2011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CB6081C-A74E-4C55-AFB2-2D6B63E6D33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EB339E5-0C64-4DC4-84F0-08869611C24F}" type="datetimeFigureOut">
              <a:rPr lang="fr-FR" smtClean="0"/>
              <a:pPr/>
              <a:t>27/04/2011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CB6081C-A74E-4C55-AFB2-2D6B63E6D334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914392"/>
          </a:xfrm>
        </p:spPr>
        <p:txBody>
          <a:bodyPr/>
          <a:lstStyle/>
          <a:p>
            <a:pPr algn="ctr"/>
            <a:r>
              <a:rPr lang="en-US" dirty="0" err="1" smtClean="0"/>
              <a:t>Algorithmique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28596" y="2786058"/>
            <a:ext cx="8429684" cy="2643206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/>
              <a:t>1ere </a:t>
            </a:r>
            <a:r>
              <a:rPr lang="en-US" sz="4400" dirty="0" err="1" smtClean="0"/>
              <a:t>Annee</a:t>
            </a:r>
            <a:r>
              <a:rPr lang="en-US" sz="4400" dirty="0" smtClean="0"/>
              <a:t> LMD</a:t>
            </a:r>
          </a:p>
          <a:p>
            <a:pPr algn="ctr"/>
            <a:r>
              <a:rPr lang="en-US" sz="4400" dirty="0" err="1" smtClean="0"/>
              <a:t>Semestre</a:t>
            </a:r>
            <a:r>
              <a:rPr lang="en-US" sz="4400" dirty="0" smtClean="0"/>
              <a:t> 2</a:t>
            </a:r>
          </a:p>
          <a:p>
            <a:pPr algn="ctr"/>
            <a:r>
              <a:rPr lang="en-US" sz="4400" dirty="0" smtClean="0"/>
              <a:t>Dr A. </a:t>
            </a:r>
            <a:r>
              <a:rPr lang="en-US" sz="4400" dirty="0" err="1" smtClean="0"/>
              <a:t>Rahmoun</a:t>
            </a:r>
            <a:endParaRPr lang="fr-FR" sz="4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1285860"/>
            <a:ext cx="9001156" cy="5038740"/>
          </a:xfrm>
        </p:spPr>
        <p:txBody>
          <a:bodyPr>
            <a:normAutofit lnSpcReduction="10000"/>
          </a:bodyPr>
          <a:lstStyle/>
          <a:p>
            <a:r>
              <a:rPr lang="fr-FR" b="1" dirty="0"/>
              <a:t>3) AFFECTATION.</a:t>
            </a:r>
          </a:p>
          <a:p>
            <a:r>
              <a:rPr lang="fr-FR" dirty="0"/>
              <a:t>Une affectation consiste à attribuer une valeur à une variable.</a:t>
            </a:r>
          </a:p>
          <a:p>
            <a:r>
              <a:rPr lang="fr-FR" dirty="0"/>
              <a:t>La syntaxe générale est la suivante : </a:t>
            </a:r>
            <a:r>
              <a:rPr lang="fr-FR" dirty="0" err="1"/>
              <a:t>NomVariable</a:t>
            </a:r>
            <a:r>
              <a:rPr lang="fr-FR" dirty="0"/>
              <a:t> </a:t>
            </a:r>
            <a:r>
              <a:rPr lang="fr-FR" dirty="0" smtClean="0"/>
              <a:t>= </a:t>
            </a:r>
            <a:r>
              <a:rPr lang="fr-FR" dirty="0"/>
              <a:t>Expression</a:t>
            </a:r>
          </a:p>
          <a:p>
            <a:r>
              <a:rPr lang="fr-FR" dirty="0"/>
              <a:t>« Expression » peut être :</a:t>
            </a:r>
          </a:p>
          <a:p>
            <a:r>
              <a:rPr lang="fr-FR" dirty="0" smtClean="0"/>
              <a:t>           · </a:t>
            </a:r>
            <a:r>
              <a:rPr lang="fr-FR" dirty="0"/>
              <a:t>une constante</a:t>
            </a:r>
            <a:r>
              <a:rPr lang="fr-FR" dirty="0" smtClean="0"/>
              <a:t>..</a:t>
            </a:r>
            <a:r>
              <a:rPr lang="fr-FR" dirty="0"/>
              <a:t>Ex : surface </a:t>
            </a:r>
            <a:r>
              <a:rPr lang="fr-FR" dirty="0" smtClean="0"/>
              <a:t>= </a:t>
            </a:r>
            <a:r>
              <a:rPr lang="fr-FR" dirty="0"/>
              <a:t>40</a:t>
            </a:r>
          </a:p>
          <a:p>
            <a:r>
              <a:rPr lang="fr-FR" dirty="0" smtClean="0"/>
              <a:t>           · </a:t>
            </a:r>
            <a:r>
              <a:rPr lang="fr-FR" dirty="0"/>
              <a:t>une autre variable</a:t>
            </a:r>
            <a:r>
              <a:rPr lang="fr-FR" dirty="0" smtClean="0"/>
              <a:t>. Ex </a:t>
            </a:r>
            <a:r>
              <a:rPr lang="fr-FR" dirty="0"/>
              <a:t>: </a:t>
            </a:r>
            <a:r>
              <a:rPr lang="fr-FR" dirty="0" err="1"/>
              <a:t>Donnee</a:t>
            </a:r>
            <a:r>
              <a:rPr lang="fr-FR" dirty="0"/>
              <a:t> </a:t>
            </a:r>
            <a:r>
              <a:rPr lang="fr-FR" dirty="0" smtClean="0"/>
              <a:t>= </a:t>
            </a:r>
            <a:r>
              <a:rPr lang="fr-FR" dirty="0" err="1"/>
              <a:t>ValeurMemorisee</a:t>
            </a:r>
            <a:endParaRPr lang="fr-FR" dirty="0"/>
          </a:p>
          <a:p>
            <a:r>
              <a:rPr lang="fr-FR" dirty="0"/>
              <a:t>· le résultat d’une </a:t>
            </a:r>
            <a:r>
              <a:rPr lang="fr-FR" dirty="0" smtClean="0"/>
              <a:t>fonction Ex </a:t>
            </a:r>
            <a:r>
              <a:rPr lang="fr-FR" dirty="0"/>
              <a:t>: </a:t>
            </a:r>
            <a:r>
              <a:rPr lang="fr-FR" dirty="0" err="1"/>
              <a:t>resultat</a:t>
            </a:r>
            <a:r>
              <a:rPr lang="fr-FR" dirty="0"/>
              <a:t> </a:t>
            </a:r>
            <a:r>
              <a:rPr lang="fr-FR" dirty="0" smtClean="0"/>
              <a:t>= </a:t>
            </a:r>
            <a:r>
              <a:rPr lang="fr-FR" dirty="0"/>
              <a:t>racine (nombre)</a:t>
            </a:r>
          </a:p>
          <a:p>
            <a:r>
              <a:rPr lang="fr-FR" dirty="0"/>
              <a:t>· un calcul portant sur ces différents </a:t>
            </a:r>
            <a:r>
              <a:rPr lang="fr-FR" dirty="0" smtClean="0"/>
              <a:t>éléments</a:t>
            </a:r>
          </a:p>
          <a:p>
            <a:r>
              <a:rPr lang="fr-FR" dirty="0" smtClean="0"/>
              <a:t>Ex </a:t>
            </a:r>
            <a:r>
              <a:rPr lang="fr-FR" dirty="0"/>
              <a:t>: surface </a:t>
            </a:r>
            <a:r>
              <a:rPr lang="fr-FR" dirty="0" smtClean="0"/>
              <a:t>= </a:t>
            </a:r>
            <a:r>
              <a:rPr lang="fr-FR" dirty="0"/>
              <a:t>(PI * Carre (</a:t>
            </a:r>
            <a:r>
              <a:rPr lang="fr-FR" dirty="0" err="1"/>
              <a:t>Diametre</a:t>
            </a:r>
            <a:r>
              <a:rPr lang="fr-FR" dirty="0"/>
              <a:t>)) /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643710"/>
          </a:xfrm>
        </p:spPr>
        <p:txBody>
          <a:bodyPr>
            <a:normAutofit lnSpcReduction="10000"/>
          </a:bodyPr>
          <a:lstStyle/>
          <a:p>
            <a:r>
              <a:rPr lang="fr-FR" sz="1600" b="1" dirty="0"/>
              <a:t>4.1) </a:t>
            </a:r>
            <a:r>
              <a:rPr lang="fr-FR" sz="1600" b="1" dirty="0" smtClean="0"/>
              <a:t>Opérateurs</a:t>
            </a:r>
          </a:p>
          <a:p>
            <a:r>
              <a:rPr lang="fr-FR" sz="1600" b="1" dirty="0" smtClean="0"/>
              <a:t>1. Opérateurs mathématiques </a:t>
            </a:r>
          </a:p>
          <a:p>
            <a:r>
              <a:rPr lang="fr-FR" sz="1600" dirty="0" smtClean="0"/>
              <a:t>Addition (et union) + Soustraction (et complément) - Division / Multiplication (et intersection) * , Egalité = </a:t>
            </a:r>
          </a:p>
          <a:p>
            <a:r>
              <a:rPr lang="fr-FR" sz="1600" dirty="0" smtClean="0"/>
              <a:t>MOD: renvoie le reste de la division x MOD y </a:t>
            </a:r>
          </a:p>
          <a:p>
            <a:r>
              <a:rPr lang="fr-FR" sz="1600" dirty="0" smtClean="0"/>
              <a:t>DIV: renvoie le quotient de la division x DIV y </a:t>
            </a:r>
          </a:p>
          <a:p>
            <a:r>
              <a:rPr lang="fr-FR" sz="1600" i="1" dirty="0" smtClean="0"/>
              <a:t>Opérateurs prioritaires : *, /, DIV et MOD. </a:t>
            </a:r>
          </a:p>
          <a:p>
            <a:r>
              <a:rPr lang="fr-FR" sz="1600" i="1" dirty="0" smtClean="0"/>
              <a:t>Opérateurs secondaires : + et -. Vous pouvez utiliser des parenthèses. </a:t>
            </a:r>
          </a:p>
          <a:p>
            <a:r>
              <a:rPr lang="fr-FR" sz="1600" b="1" dirty="0" smtClean="0"/>
              <a:t>2. Opérateurs relationnels </a:t>
            </a:r>
          </a:p>
          <a:p>
            <a:r>
              <a:rPr lang="fr-FR" sz="1600" dirty="0" smtClean="0"/>
              <a:t>Inférieur strict &lt; Inférieur ou égale (et </a:t>
            </a:r>
            <a:r>
              <a:rPr lang="fr-FR" sz="1600" dirty="0" err="1" smtClean="0"/>
              <a:t>inclu</a:t>
            </a:r>
            <a:r>
              <a:rPr lang="fr-FR" sz="1600" dirty="0" smtClean="0"/>
              <a:t>) &lt;= </a:t>
            </a:r>
          </a:p>
          <a:p>
            <a:r>
              <a:rPr lang="fr-FR" sz="1600" dirty="0" smtClean="0"/>
              <a:t>Supérieur strict &gt; </a:t>
            </a:r>
          </a:p>
          <a:p>
            <a:r>
              <a:rPr lang="fr-FR" sz="1600" dirty="0" smtClean="0"/>
              <a:t>Supérieur ou égale (et contenant) &gt;= </a:t>
            </a:r>
          </a:p>
          <a:p>
            <a:r>
              <a:rPr lang="fr-FR" sz="1600" dirty="0" smtClean="0"/>
              <a:t>Différent &lt;&gt; </a:t>
            </a:r>
          </a:p>
          <a:p>
            <a:r>
              <a:rPr lang="fr-FR" sz="1600" b="1" dirty="0" smtClean="0"/>
              <a:t>3. Opérateurs logiques : </a:t>
            </a:r>
          </a:p>
          <a:p>
            <a:r>
              <a:rPr lang="fr-FR" sz="1600" dirty="0" smtClean="0"/>
              <a:t>AND: le "et" logique des maths </a:t>
            </a:r>
          </a:p>
          <a:p>
            <a:r>
              <a:rPr lang="fr-FR" sz="1600" dirty="0" smtClean="0"/>
              <a:t>OR: le "ou" </a:t>
            </a:r>
          </a:p>
          <a:p>
            <a:r>
              <a:rPr lang="fr-FR" sz="1600" dirty="0" smtClean="0"/>
              <a:t>XOR: le "ou" exclusif </a:t>
            </a:r>
          </a:p>
          <a:p>
            <a:r>
              <a:rPr lang="fr-FR" sz="1600" dirty="0" smtClean="0"/>
              <a:t>NOT: le "non" </a:t>
            </a:r>
          </a:p>
          <a:p>
            <a:r>
              <a:rPr lang="fr-FR" sz="1600" b="1" dirty="0" smtClean="0"/>
              <a:t> Priorité des opérateurs </a:t>
            </a:r>
          </a:p>
          <a:p>
            <a:r>
              <a:rPr lang="fr-FR" sz="1600" dirty="0" smtClean="0"/>
              <a:t>Niveau 1 : NOT. </a:t>
            </a:r>
          </a:p>
          <a:p>
            <a:r>
              <a:rPr lang="da-DK" sz="1600" dirty="0" smtClean="0"/>
              <a:t>Niveau 2 : *, /, MOD, DIV, AND. </a:t>
            </a:r>
          </a:p>
          <a:p>
            <a:r>
              <a:rPr lang="fr-FR" sz="1600" dirty="0" smtClean="0"/>
              <a:t>Niveau 3 : +, -, OR, XOR. </a:t>
            </a:r>
          </a:p>
          <a:p>
            <a:r>
              <a:rPr lang="fr-FR" sz="1600" dirty="0" smtClean="0"/>
              <a:t>Niveau 4 : =, &lt;, &gt;, &lt;=, &gt;=, &lt;&gt;.</a:t>
            </a:r>
            <a:endParaRPr lang="fr-FR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643710"/>
          </a:xfrm>
        </p:spPr>
        <p:txBody>
          <a:bodyPr>
            <a:normAutofit fontScale="92500"/>
          </a:bodyPr>
          <a:lstStyle/>
          <a:p>
            <a:r>
              <a:rPr lang="fr-FR" b="1" dirty="0"/>
              <a:t>5) LES STRUCTURES ALGORITHMIQUES.</a:t>
            </a:r>
          </a:p>
          <a:p>
            <a:r>
              <a:rPr lang="fr-FR" dirty="0"/>
              <a:t>Les structures algorithmiques sont réparties en 3 catégories :</a:t>
            </a:r>
          </a:p>
          <a:p>
            <a:r>
              <a:rPr lang="fr-FR" i="1" dirty="0"/>
              <a:t>- succession linéaire d'opérations;</a:t>
            </a:r>
          </a:p>
          <a:p>
            <a:r>
              <a:rPr lang="fr-FR" i="1" dirty="0"/>
              <a:t>- structures conditionnelles ou de choix : en fonction d'une </a:t>
            </a:r>
            <a:r>
              <a:rPr lang="fr-FR" i="1" dirty="0" smtClean="0"/>
              <a:t>          condition</a:t>
            </a:r>
            <a:r>
              <a:rPr lang="fr-FR" i="1" dirty="0"/>
              <a:t>, le </a:t>
            </a:r>
            <a:r>
              <a:rPr lang="fr-FR" i="1" dirty="0" smtClean="0"/>
              <a:t>programme exécute </a:t>
            </a:r>
            <a:r>
              <a:rPr lang="fr-FR" i="1" dirty="0"/>
              <a:t>des opérations différentes;</a:t>
            </a:r>
          </a:p>
          <a:p>
            <a:r>
              <a:rPr lang="fr-FR" i="1" dirty="0"/>
              <a:t>- structures itératives ou répétitives: sous contrôle d'une condition, une </a:t>
            </a:r>
            <a:r>
              <a:rPr lang="fr-FR" i="1" dirty="0" smtClean="0"/>
              <a:t>séquence d'opérations </a:t>
            </a:r>
            <a:r>
              <a:rPr lang="fr-FR" i="1" dirty="0"/>
              <a:t>est exécutée répétitivement</a:t>
            </a:r>
            <a:r>
              <a:rPr lang="fr-FR" i="1" dirty="0" smtClean="0"/>
              <a:t>.</a:t>
            </a:r>
            <a:endParaRPr lang="fr-FR" b="1" i="1" dirty="0" smtClean="0"/>
          </a:p>
          <a:p>
            <a:r>
              <a:rPr lang="fr-FR" b="1" dirty="0" smtClean="0"/>
              <a:t>5.1</a:t>
            </a:r>
            <a:r>
              <a:rPr lang="fr-FR" b="1" dirty="0"/>
              <a:t>) </a:t>
            </a:r>
            <a:r>
              <a:rPr lang="fr-FR" b="1" dirty="0" err="1"/>
              <a:t>Séquencement</a:t>
            </a:r>
            <a:r>
              <a:rPr lang="fr-FR" b="1" dirty="0"/>
              <a:t> linéaire</a:t>
            </a:r>
          </a:p>
          <a:p>
            <a:r>
              <a:rPr lang="fr-FR" dirty="0"/>
              <a:t>Les actions successives sont mentionnées les unes après les autres.</a:t>
            </a:r>
          </a:p>
          <a:p>
            <a:r>
              <a:rPr lang="fr-FR" i="1" dirty="0"/>
              <a:t>Syntaxe </a:t>
            </a:r>
            <a:r>
              <a:rPr lang="fr-FR" i="1" dirty="0" err="1"/>
              <a:t>Algorigramme</a:t>
            </a:r>
            <a:endParaRPr lang="fr-FR" i="1" dirty="0"/>
          </a:p>
          <a:p>
            <a:r>
              <a:rPr lang="fr-FR" dirty="0"/>
              <a:t>Action1</a:t>
            </a:r>
          </a:p>
          <a:p>
            <a:r>
              <a:rPr lang="fr-FR" dirty="0"/>
              <a:t>Action2</a:t>
            </a:r>
          </a:p>
          <a:p>
            <a:r>
              <a:rPr lang="fr-FR" dirty="0"/>
              <a:t>...</a:t>
            </a:r>
          </a:p>
          <a:p>
            <a:r>
              <a:rPr lang="fr-FR" dirty="0" err="1" smtClean="0"/>
              <a:t>ActionN</a:t>
            </a:r>
            <a:endParaRPr lang="fr-F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38872"/>
          </a:xfrm>
        </p:spPr>
        <p:txBody>
          <a:bodyPr>
            <a:normAutofit lnSpcReduction="10000"/>
          </a:bodyPr>
          <a:lstStyle/>
          <a:p>
            <a:r>
              <a:rPr lang="fr-FR" i="1" dirty="0" smtClean="0"/>
              <a:t>Exemple : Calcul d’un produit de 2 nombres</a:t>
            </a:r>
          </a:p>
          <a:p>
            <a:r>
              <a:rPr lang="en-US" b="1" dirty="0" err="1" smtClean="0"/>
              <a:t>Algorithme</a:t>
            </a:r>
            <a:r>
              <a:rPr lang="en-US" b="1" dirty="0" smtClean="0"/>
              <a:t> </a:t>
            </a:r>
            <a:r>
              <a:rPr lang="en-US" b="1" dirty="0" err="1" smtClean="0"/>
              <a:t>produit</a:t>
            </a:r>
            <a:r>
              <a:rPr lang="en-US" b="1" dirty="0" smtClean="0"/>
              <a:t>;</a:t>
            </a:r>
            <a:endParaRPr lang="ar-SA" b="1" dirty="0" smtClean="0"/>
          </a:p>
          <a:p>
            <a:r>
              <a:rPr lang="fr-FR" dirty="0" smtClean="0"/>
              <a:t>Variable</a:t>
            </a:r>
          </a:p>
          <a:p>
            <a:r>
              <a:rPr lang="fr-FR" dirty="0" err="1" smtClean="0"/>
              <a:t>a,b</a:t>
            </a:r>
            <a:r>
              <a:rPr lang="fr-FR" dirty="0" smtClean="0"/>
              <a:t> : réel ~ opérandes ~</a:t>
            </a:r>
          </a:p>
          <a:p>
            <a:r>
              <a:rPr lang="fr-FR" dirty="0" smtClean="0"/>
              <a:t>p : réel ~ résultat du produit ~</a:t>
            </a:r>
          </a:p>
          <a:p>
            <a:r>
              <a:rPr lang="fr-FR" b="1" dirty="0" smtClean="0"/>
              <a:t>Début</a:t>
            </a:r>
          </a:p>
          <a:p>
            <a:r>
              <a:rPr lang="fr-FR" dirty="0" smtClean="0"/>
              <a:t>Afficher (‘Saisir le nombre a ‘)</a:t>
            </a:r>
          </a:p>
          <a:p>
            <a:r>
              <a:rPr lang="fr-FR" dirty="0" smtClean="0"/>
              <a:t>Saisir (a)</a:t>
            </a:r>
          </a:p>
          <a:p>
            <a:r>
              <a:rPr lang="fr-FR" dirty="0" smtClean="0"/>
              <a:t>Afficher (‘Saisir le nombre b ‘)</a:t>
            </a:r>
          </a:p>
          <a:p>
            <a:r>
              <a:rPr lang="fr-FR" dirty="0" smtClean="0"/>
              <a:t>Saisir (b)</a:t>
            </a:r>
          </a:p>
          <a:p>
            <a:r>
              <a:rPr lang="fr-FR" dirty="0" smtClean="0"/>
              <a:t>p = a * b</a:t>
            </a:r>
          </a:p>
          <a:p>
            <a:r>
              <a:rPr lang="fr-FR" dirty="0" smtClean="0"/>
              <a:t>afficher (p)</a:t>
            </a:r>
          </a:p>
          <a:p>
            <a:r>
              <a:rPr lang="fr-FR" b="1" dirty="0" smtClean="0"/>
              <a:t>Fin</a:t>
            </a:r>
            <a:endParaRPr lang="fr-FR" i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858048"/>
          </a:xfrm>
        </p:spPr>
        <p:txBody>
          <a:bodyPr>
            <a:normAutofit/>
          </a:bodyPr>
          <a:lstStyle/>
          <a:p>
            <a:r>
              <a:rPr lang="fr-FR" b="1" dirty="0"/>
              <a:t>5.2) Structures de choix (ou conditionnelles)</a:t>
            </a:r>
          </a:p>
          <a:p>
            <a:r>
              <a:rPr lang="fr-FR" b="1" dirty="0"/>
              <a:t>5.2.1) Structure SI ... ALORS ...</a:t>
            </a:r>
          </a:p>
          <a:p>
            <a:r>
              <a:rPr lang="fr-FR" dirty="0"/>
              <a:t>Une condition est testée pour déterminer si l’action ou le groupe d’actions suivant doit</a:t>
            </a:r>
          </a:p>
          <a:p>
            <a:r>
              <a:rPr lang="fr-FR" dirty="0"/>
              <a:t>être exécuté.</a:t>
            </a:r>
          </a:p>
          <a:p>
            <a:r>
              <a:rPr lang="fr-FR" i="1" dirty="0"/>
              <a:t>Syntaxe </a:t>
            </a:r>
            <a:r>
              <a:rPr lang="fr-FR" i="1" dirty="0" err="1"/>
              <a:t>Algorigramme</a:t>
            </a:r>
            <a:endParaRPr lang="fr-FR" i="1" dirty="0"/>
          </a:p>
          <a:p>
            <a:pPr lvl="1"/>
            <a:r>
              <a:rPr lang="fr-FR" b="1" dirty="0"/>
              <a:t>Si Condition</a:t>
            </a:r>
          </a:p>
          <a:p>
            <a:pPr lvl="1"/>
            <a:r>
              <a:rPr lang="fr-FR" b="1" dirty="0"/>
              <a:t>Alors Actions</a:t>
            </a:r>
          </a:p>
          <a:p>
            <a:pPr lvl="1"/>
            <a:r>
              <a:rPr lang="fr-FR" b="1" dirty="0" err="1" smtClean="0"/>
              <a:t>FinSi</a:t>
            </a:r>
            <a:endParaRPr lang="fr-FR" b="1" dirty="0" smtClean="0"/>
          </a:p>
          <a:p>
            <a:endParaRPr lang="fr-FR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24558"/>
          </a:xfrm>
        </p:spPr>
        <p:txBody>
          <a:bodyPr>
            <a:normAutofit fontScale="92500" lnSpcReduction="10000"/>
          </a:bodyPr>
          <a:lstStyle/>
          <a:p>
            <a:r>
              <a:rPr lang="fr-FR" i="1" dirty="0" smtClean="0"/>
              <a:t>Exemple : Calcul d’une racine carrée</a:t>
            </a:r>
          </a:p>
          <a:p>
            <a:r>
              <a:rPr lang="fr-FR" b="1" dirty="0" smtClean="0"/>
              <a:t>Algorithme racine;</a:t>
            </a:r>
          </a:p>
          <a:p>
            <a:r>
              <a:rPr lang="fr-FR" dirty="0" smtClean="0"/>
              <a:t>Variable</a:t>
            </a:r>
          </a:p>
          <a:p>
            <a:r>
              <a:rPr lang="fr-FR" dirty="0" smtClean="0"/>
              <a:t>x: réel ~ opérande ~</a:t>
            </a:r>
          </a:p>
          <a:p>
            <a:r>
              <a:rPr lang="fr-FR" dirty="0" smtClean="0"/>
              <a:t>r: réel ~ résultat de la racine carrée ~</a:t>
            </a:r>
          </a:p>
          <a:p>
            <a:r>
              <a:rPr lang="fr-FR" b="1" dirty="0" smtClean="0"/>
              <a:t>Début</a:t>
            </a:r>
          </a:p>
          <a:p>
            <a:r>
              <a:rPr lang="fr-FR" dirty="0" smtClean="0"/>
              <a:t>Afficher (‘Saisir le nombre x‘)</a:t>
            </a:r>
          </a:p>
          <a:p>
            <a:r>
              <a:rPr lang="fr-FR" dirty="0" smtClean="0"/>
              <a:t>Saisir (x)</a:t>
            </a:r>
          </a:p>
          <a:p>
            <a:r>
              <a:rPr lang="fr-FR" b="1" dirty="0" smtClean="0"/>
              <a:t>   Si x &gt; 0</a:t>
            </a:r>
          </a:p>
          <a:p>
            <a:r>
              <a:rPr lang="fr-FR" b="1" dirty="0" smtClean="0"/>
              <a:t>         Alors</a:t>
            </a:r>
          </a:p>
          <a:p>
            <a:r>
              <a:rPr lang="fr-FR" dirty="0" smtClean="0"/>
              <a:t>          r = racine (x)</a:t>
            </a:r>
          </a:p>
          <a:p>
            <a:r>
              <a:rPr lang="fr-FR" dirty="0" smtClean="0"/>
              <a:t>          afficher (r)</a:t>
            </a:r>
          </a:p>
          <a:p>
            <a:r>
              <a:rPr lang="fr-FR" b="1" dirty="0" smtClean="0"/>
              <a:t>     </a:t>
            </a:r>
            <a:r>
              <a:rPr lang="fr-FR" b="1" dirty="0" err="1" smtClean="0"/>
              <a:t>FinSi</a:t>
            </a:r>
            <a:endParaRPr lang="fr-FR" b="1" dirty="0" smtClean="0"/>
          </a:p>
          <a:p>
            <a:r>
              <a:rPr lang="fr-FR" b="1" dirty="0" smtClean="0"/>
              <a:t>Fin</a:t>
            </a:r>
            <a:endParaRPr lang="fr-FR" dirty="0" smtClean="0"/>
          </a:p>
          <a:p>
            <a:endParaRPr lang="en-US" dirty="0"/>
          </a:p>
        </p:txBody>
      </p:sp>
      <p:sp>
        <p:nvSpPr>
          <p:cNvPr id="4" name="ZoneTexte 3"/>
          <p:cNvSpPr txBox="1"/>
          <p:nvPr/>
        </p:nvSpPr>
        <p:spPr>
          <a:xfrm>
            <a:off x="4071934" y="3500438"/>
            <a:ext cx="450059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program testif1;</a:t>
            </a:r>
          </a:p>
          <a:p>
            <a:r>
              <a:rPr lang="en-US" sz="2400" dirty="0" err="1" smtClean="0"/>
              <a:t>var</a:t>
            </a:r>
            <a:r>
              <a:rPr lang="en-US" sz="2400" dirty="0" smtClean="0"/>
              <a:t> </a:t>
            </a:r>
            <a:r>
              <a:rPr lang="en-US" sz="2400" dirty="0" err="1" smtClean="0"/>
              <a:t>x,r</a:t>
            </a:r>
            <a:r>
              <a:rPr lang="en-US" sz="2400" dirty="0" smtClean="0"/>
              <a:t>: real;</a:t>
            </a:r>
          </a:p>
          <a:p>
            <a:r>
              <a:rPr lang="en-US" sz="2400" dirty="0" smtClean="0"/>
              <a:t>begin</a:t>
            </a:r>
          </a:p>
          <a:p>
            <a:r>
              <a:rPr lang="en-US" sz="2400" dirty="0" err="1" smtClean="0"/>
              <a:t>writeln</a:t>
            </a:r>
            <a:r>
              <a:rPr lang="en-US" sz="2400" dirty="0" smtClean="0"/>
              <a:t>('</a:t>
            </a:r>
            <a:r>
              <a:rPr lang="en-US" sz="2400" dirty="0" err="1" smtClean="0"/>
              <a:t>entrez</a:t>
            </a:r>
            <a:r>
              <a:rPr lang="en-US" sz="2400" dirty="0" smtClean="0"/>
              <a:t> x:'); </a:t>
            </a:r>
            <a:r>
              <a:rPr lang="en-US" sz="2400" dirty="0" err="1" smtClean="0"/>
              <a:t>readln</a:t>
            </a:r>
            <a:r>
              <a:rPr lang="en-US" sz="2400" dirty="0" smtClean="0"/>
              <a:t>(x);</a:t>
            </a:r>
          </a:p>
          <a:p>
            <a:r>
              <a:rPr lang="en-US" sz="2400" dirty="0" smtClean="0"/>
              <a:t>if  x&gt;0  then </a:t>
            </a:r>
            <a:r>
              <a:rPr lang="en-US" sz="2400" dirty="0" smtClean="0"/>
              <a:t>r</a:t>
            </a:r>
            <a:r>
              <a:rPr lang="en-US" sz="2400" dirty="0" smtClean="0"/>
              <a:t>:=</a:t>
            </a:r>
            <a:r>
              <a:rPr lang="en-US" sz="2400" dirty="0" err="1" smtClean="0"/>
              <a:t>sqrt</a:t>
            </a:r>
            <a:r>
              <a:rPr lang="en-US" sz="2400" dirty="0" smtClean="0"/>
              <a:t>(x) ; </a:t>
            </a:r>
            <a:endParaRPr lang="en-US" sz="2400" dirty="0" smtClean="0"/>
          </a:p>
          <a:p>
            <a:r>
              <a:rPr lang="en-US" sz="2400" dirty="0" smtClean="0"/>
              <a:t> </a:t>
            </a:r>
            <a:r>
              <a:rPr lang="en-US" sz="2400" dirty="0" smtClean="0"/>
              <a:t>                     </a:t>
            </a:r>
            <a:r>
              <a:rPr lang="en-US" sz="2400" dirty="0" err="1" smtClean="0"/>
              <a:t>writeln</a:t>
            </a:r>
            <a:r>
              <a:rPr lang="en-US" sz="2400" dirty="0" smtClean="0"/>
              <a:t>('r=',r); </a:t>
            </a:r>
          </a:p>
          <a:p>
            <a:r>
              <a:rPr lang="fr-FR" sz="2400" dirty="0" smtClean="0"/>
              <a:t>end</a:t>
            </a:r>
            <a:r>
              <a:rPr lang="fr-FR" sz="2400" dirty="0" smtClean="0"/>
              <a:t>.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429396"/>
          </a:xfrm>
        </p:spPr>
        <p:txBody>
          <a:bodyPr>
            <a:normAutofit fontScale="92500" lnSpcReduction="20000"/>
          </a:bodyPr>
          <a:lstStyle/>
          <a:p>
            <a:endParaRPr lang="fr-FR" b="1" dirty="0" smtClean="0"/>
          </a:p>
          <a:p>
            <a:r>
              <a:rPr lang="fr-FR" b="1" dirty="0" smtClean="0"/>
              <a:t>5.2.2</a:t>
            </a:r>
            <a:r>
              <a:rPr lang="fr-FR" b="1" dirty="0"/>
              <a:t>) Structure SI ... ALORS ...SINON ...</a:t>
            </a:r>
          </a:p>
          <a:p>
            <a:r>
              <a:rPr lang="fr-FR" dirty="0"/>
              <a:t>Une condition est testée pour déterminer quelle action ou quel groupe d’actions </a:t>
            </a:r>
            <a:r>
              <a:rPr lang="en-US" dirty="0" smtClean="0"/>
              <a:t>d</a:t>
            </a:r>
            <a:r>
              <a:rPr lang="fr-FR" dirty="0" err="1" smtClean="0"/>
              <a:t>oit</a:t>
            </a:r>
            <a:r>
              <a:rPr lang="ar-SA" dirty="0" smtClean="0"/>
              <a:t> </a:t>
            </a:r>
            <a:r>
              <a:rPr lang="fr-FR" dirty="0" smtClean="0"/>
              <a:t>être </a:t>
            </a:r>
            <a:r>
              <a:rPr lang="fr-FR" dirty="0"/>
              <a:t>exécuté.</a:t>
            </a:r>
          </a:p>
          <a:p>
            <a:r>
              <a:rPr lang="fr-FR" i="1" dirty="0"/>
              <a:t>Syntaxe </a:t>
            </a:r>
          </a:p>
          <a:p>
            <a:r>
              <a:rPr lang="fr-FR" b="1" dirty="0"/>
              <a:t>Si Condition</a:t>
            </a:r>
          </a:p>
          <a:p>
            <a:r>
              <a:rPr lang="fr-FR" b="1" dirty="0" smtClean="0"/>
              <a:t>       Alors </a:t>
            </a:r>
            <a:r>
              <a:rPr lang="fr-FR" b="1" dirty="0"/>
              <a:t>Actions1</a:t>
            </a:r>
          </a:p>
          <a:p>
            <a:r>
              <a:rPr lang="fr-FR" b="1" dirty="0" smtClean="0"/>
              <a:t>        Sinon     </a:t>
            </a:r>
            <a:r>
              <a:rPr lang="fr-FR" b="1" dirty="0"/>
              <a:t>Actions2</a:t>
            </a:r>
          </a:p>
          <a:p>
            <a:r>
              <a:rPr lang="en-US" sz="2400" dirty="0" smtClean="0"/>
              <a:t>program testif1;</a:t>
            </a:r>
          </a:p>
          <a:p>
            <a:r>
              <a:rPr lang="en-US" sz="2400" dirty="0" err="1" smtClean="0"/>
              <a:t>var</a:t>
            </a:r>
            <a:r>
              <a:rPr lang="en-US" sz="2400" dirty="0" smtClean="0"/>
              <a:t> </a:t>
            </a:r>
            <a:r>
              <a:rPr lang="en-US" sz="2400" dirty="0" err="1" smtClean="0"/>
              <a:t>x,r</a:t>
            </a:r>
            <a:r>
              <a:rPr lang="en-US" sz="2400" dirty="0" smtClean="0"/>
              <a:t>: real;</a:t>
            </a:r>
          </a:p>
          <a:p>
            <a:r>
              <a:rPr lang="en-US" sz="2400" dirty="0" smtClean="0"/>
              <a:t>begin</a:t>
            </a:r>
          </a:p>
          <a:p>
            <a:r>
              <a:rPr lang="ar-SA" sz="2400" dirty="0" smtClean="0"/>
              <a:t>    </a:t>
            </a:r>
            <a:r>
              <a:rPr lang="en-US" sz="2400" dirty="0" err="1" smtClean="0"/>
              <a:t>writeln</a:t>
            </a:r>
            <a:r>
              <a:rPr lang="en-US" sz="2400" dirty="0" smtClean="0"/>
              <a:t>('</a:t>
            </a:r>
            <a:r>
              <a:rPr lang="en-US" sz="2400" dirty="0" err="1" smtClean="0"/>
              <a:t>entrez</a:t>
            </a:r>
            <a:r>
              <a:rPr lang="en-US" sz="2400" dirty="0" smtClean="0"/>
              <a:t> x:'); </a:t>
            </a:r>
            <a:r>
              <a:rPr lang="en-US" sz="2400" dirty="0" err="1" smtClean="0"/>
              <a:t>readln</a:t>
            </a:r>
            <a:r>
              <a:rPr lang="en-US" sz="2400" dirty="0" smtClean="0"/>
              <a:t>(x</a:t>
            </a:r>
            <a:r>
              <a:rPr lang="en-US" sz="2400" dirty="0" smtClean="0"/>
              <a:t>);</a:t>
            </a:r>
          </a:p>
          <a:p>
            <a:r>
              <a:rPr lang="en-US" sz="2400" dirty="0" smtClean="0"/>
              <a:t>             if  </a:t>
            </a:r>
            <a:r>
              <a:rPr lang="en-US" sz="2400" dirty="0" smtClean="0"/>
              <a:t>x&gt;0  then </a:t>
            </a:r>
            <a:endParaRPr lang="ar-SA" sz="2400" dirty="0" smtClean="0"/>
          </a:p>
          <a:p>
            <a:r>
              <a:rPr lang="en-US" sz="2400" b="1" dirty="0" smtClean="0"/>
              <a:t>                       </a:t>
            </a:r>
            <a:r>
              <a:rPr lang="ar-SA" sz="2400" b="1" dirty="0" smtClean="0"/>
              <a:t>   </a:t>
            </a:r>
            <a:r>
              <a:rPr lang="en-US" sz="2400" b="1" dirty="0" smtClean="0"/>
              <a:t>begin </a:t>
            </a:r>
            <a:r>
              <a:rPr lang="en-US" sz="2400" dirty="0" smtClean="0"/>
              <a:t>r:=</a:t>
            </a:r>
            <a:r>
              <a:rPr lang="en-US" sz="2400" dirty="0" err="1" smtClean="0"/>
              <a:t>sqrt</a:t>
            </a:r>
            <a:r>
              <a:rPr lang="en-US" sz="2400" dirty="0" smtClean="0"/>
              <a:t>(x) ; </a:t>
            </a:r>
            <a:r>
              <a:rPr lang="ar-SA" sz="2400" dirty="0" smtClean="0"/>
              <a:t> </a:t>
            </a:r>
            <a:endParaRPr lang="en-US" sz="2400" dirty="0" smtClean="0"/>
          </a:p>
          <a:p>
            <a:r>
              <a:rPr lang="en-US" sz="2400" dirty="0" smtClean="0"/>
              <a:t>       </a:t>
            </a:r>
            <a:r>
              <a:rPr lang="ar-SA" sz="2400" dirty="0" smtClean="0"/>
              <a:t>                  </a:t>
            </a:r>
            <a:r>
              <a:rPr lang="en-US" sz="2400" dirty="0" err="1" smtClean="0"/>
              <a:t>writeln</a:t>
            </a:r>
            <a:r>
              <a:rPr lang="en-US" sz="2400" dirty="0" smtClean="0"/>
              <a:t>('r=',r); </a:t>
            </a:r>
            <a:r>
              <a:rPr lang="en-US" sz="2400" dirty="0" smtClean="0"/>
              <a:t>            </a:t>
            </a:r>
            <a:r>
              <a:rPr lang="en-US" sz="2400" b="1" dirty="0" smtClean="0"/>
              <a:t>end</a:t>
            </a:r>
            <a:endParaRPr lang="en-US" sz="2400" b="1" dirty="0" smtClean="0"/>
          </a:p>
          <a:p>
            <a:r>
              <a:rPr lang="en-US" sz="2400" dirty="0" smtClean="0"/>
              <a:t>   </a:t>
            </a:r>
            <a:r>
              <a:rPr lang="en-US" sz="2400" dirty="0" smtClean="0"/>
              <a:t>           else    </a:t>
            </a:r>
            <a:r>
              <a:rPr lang="en-US" sz="2400" dirty="0" err="1" smtClean="0"/>
              <a:t>writeln</a:t>
            </a:r>
            <a:r>
              <a:rPr lang="en-US" sz="2400" dirty="0" smtClean="0"/>
              <a:t>('pas de solution');</a:t>
            </a:r>
          </a:p>
          <a:p>
            <a:r>
              <a:rPr lang="fr-FR" sz="2400" dirty="0" smtClean="0"/>
              <a:t>end</a:t>
            </a:r>
            <a:r>
              <a:rPr lang="fr-FR" sz="2400" dirty="0" smtClean="0"/>
              <a:t>.</a:t>
            </a:r>
            <a:endParaRPr lang="en-US" sz="2400" dirty="0" smtClean="0"/>
          </a:p>
          <a:p>
            <a:endParaRPr lang="fr-FR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>
            <a:normAutofit fontScale="92500" lnSpcReduction="20000"/>
          </a:bodyPr>
          <a:lstStyle/>
          <a:p>
            <a:r>
              <a:rPr lang="fr-FR" i="1" dirty="0" smtClean="0"/>
              <a:t>Exemple : Calcul d’une racine carrée</a:t>
            </a:r>
          </a:p>
          <a:p>
            <a:r>
              <a:rPr lang="fr-FR" b="1" dirty="0" smtClean="0"/>
              <a:t>Algorithme racine2</a:t>
            </a:r>
          </a:p>
          <a:p>
            <a:r>
              <a:rPr lang="fr-FR" dirty="0" smtClean="0"/>
              <a:t>Variables :</a:t>
            </a:r>
          </a:p>
          <a:p>
            <a:r>
              <a:rPr lang="fr-FR" dirty="0" smtClean="0"/>
              <a:t>x: réel ~ opérande ~</a:t>
            </a:r>
          </a:p>
          <a:p>
            <a:r>
              <a:rPr lang="fr-FR" dirty="0" smtClean="0"/>
              <a:t>r: réel ~ résultat de la racine carrée ~</a:t>
            </a:r>
          </a:p>
          <a:p>
            <a:r>
              <a:rPr lang="fr-FR" b="1" dirty="0" smtClean="0"/>
              <a:t>Début</a:t>
            </a:r>
          </a:p>
          <a:p>
            <a:pPr lvl="1"/>
            <a:r>
              <a:rPr lang="fr-FR" dirty="0" smtClean="0"/>
              <a:t>Afficher (‘Saisir le nombre x‘)</a:t>
            </a:r>
          </a:p>
          <a:p>
            <a:pPr lvl="1"/>
            <a:r>
              <a:rPr lang="fr-FR" dirty="0" smtClean="0"/>
              <a:t>Saisir (x)</a:t>
            </a:r>
          </a:p>
          <a:p>
            <a:pPr lvl="1"/>
            <a:r>
              <a:rPr lang="fr-FR" b="1" dirty="0" smtClean="0"/>
              <a:t>Si x &lt; 0</a:t>
            </a:r>
          </a:p>
          <a:p>
            <a:pPr lvl="1"/>
            <a:r>
              <a:rPr lang="fr-FR" b="1" dirty="0" smtClean="0"/>
              <a:t>Alors      </a:t>
            </a:r>
            <a:r>
              <a:rPr lang="fr-FR" dirty="0" smtClean="0"/>
              <a:t>afficher (‘x est négatif’)</a:t>
            </a:r>
          </a:p>
          <a:p>
            <a:r>
              <a:rPr lang="fr-FR" b="1" dirty="0" smtClean="0"/>
              <a:t>Sinon</a:t>
            </a:r>
          </a:p>
          <a:p>
            <a:r>
              <a:rPr lang="fr-FR" dirty="0" smtClean="0"/>
              <a:t>         r = racine (x)</a:t>
            </a:r>
          </a:p>
          <a:p>
            <a:r>
              <a:rPr lang="fr-FR" dirty="0" smtClean="0"/>
              <a:t>         afficher (r)</a:t>
            </a:r>
          </a:p>
          <a:p>
            <a:r>
              <a:rPr lang="fr-FR" b="1" dirty="0" smtClean="0"/>
              <a:t>         </a:t>
            </a:r>
            <a:r>
              <a:rPr lang="fr-FR" b="1" dirty="0" err="1" smtClean="0"/>
              <a:t>FinSi</a:t>
            </a:r>
            <a:endParaRPr lang="fr-FR" b="1" dirty="0" smtClean="0"/>
          </a:p>
          <a:p>
            <a:r>
              <a:rPr lang="fr-FR" b="1" dirty="0" smtClean="0"/>
              <a:t>Fin</a:t>
            </a:r>
            <a:endParaRPr lang="fr-FR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92500" lnSpcReduction="20000"/>
          </a:bodyPr>
          <a:lstStyle/>
          <a:p>
            <a:r>
              <a:rPr lang="fr-FR" b="1" dirty="0"/>
              <a:t>5.2.3) Structure de choix multiple</a:t>
            </a:r>
          </a:p>
          <a:p>
            <a:r>
              <a:rPr lang="fr-FR" dirty="0"/>
              <a:t>Une donnée est comparée successivement à des valeurs constantes :</a:t>
            </a:r>
          </a:p>
          <a:p>
            <a:r>
              <a:rPr lang="fr-FR" i="1" dirty="0" smtClean="0"/>
              <a:t>Syntaxe</a:t>
            </a:r>
            <a:endParaRPr lang="fr-FR" i="1" dirty="0"/>
          </a:p>
          <a:p>
            <a:r>
              <a:rPr lang="fr-FR" b="1" dirty="0"/>
              <a:t>Cas Ou Donnée Vaut</a:t>
            </a:r>
          </a:p>
          <a:p>
            <a:pPr lvl="1"/>
            <a:r>
              <a:rPr lang="fr-FR" dirty="0"/>
              <a:t>Valeur1 : Actions1</a:t>
            </a:r>
          </a:p>
          <a:p>
            <a:pPr lvl="1"/>
            <a:r>
              <a:rPr lang="fr-FR" dirty="0"/>
              <a:t>Valeur2 : Actions2</a:t>
            </a:r>
          </a:p>
          <a:p>
            <a:r>
              <a:rPr lang="fr-FR" dirty="0"/>
              <a:t>...</a:t>
            </a:r>
          </a:p>
          <a:p>
            <a:pPr lvl="1"/>
            <a:r>
              <a:rPr lang="fr-FR" dirty="0" err="1"/>
              <a:t>ValeurN</a:t>
            </a:r>
            <a:r>
              <a:rPr lang="fr-FR" dirty="0"/>
              <a:t> : </a:t>
            </a:r>
            <a:r>
              <a:rPr lang="fr-FR" dirty="0" err="1"/>
              <a:t>ActionsN</a:t>
            </a:r>
            <a:endParaRPr lang="fr-FR" dirty="0"/>
          </a:p>
          <a:p>
            <a:pPr lvl="1"/>
            <a:r>
              <a:rPr lang="fr-FR" dirty="0"/>
              <a:t>Autre : </a:t>
            </a:r>
            <a:r>
              <a:rPr lang="fr-FR" dirty="0" err="1"/>
              <a:t>ActionsDéfaut</a:t>
            </a:r>
            <a:endParaRPr lang="fr-FR" dirty="0"/>
          </a:p>
          <a:p>
            <a:r>
              <a:rPr lang="fr-FR" b="1" dirty="0" err="1" smtClean="0"/>
              <a:t>FinCas</a:t>
            </a:r>
            <a:endParaRPr lang="fr-FR" b="1" dirty="0" smtClean="0"/>
          </a:p>
          <a:p>
            <a:endParaRPr lang="en-US" b="1" dirty="0"/>
          </a:p>
          <a:p>
            <a:r>
              <a:rPr lang="fr-FR" i="1" dirty="0"/>
              <a:t>Remarques : la partie « </a:t>
            </a:r>
            <a:r>
              <a:rPr lang="fr-FR" i="1" dirty="0" err="1"/>
              <a:t>ActionsDéfaut</a:t>
            </a:r>
            <a:r>
              <a:rPr lang="fr-FR" i="1" dirty="0"/>
              <a:t> » peut ne pas exister.</a:t>
            </a:r>
          </a:p>
          <a:p>
            <a:r>
              <a:rPr lang="fr-FR" dirty="0"/>
              <a:t>Plusieurs valeurs différentes peuvent être regroupées sur une même ligne si </a:t>
            </a:r>
            <a:r>
              <a:rPr lang="fr-FR" dirty="0" smtClean="0"/>
              <a:t>les actions </a:t>
            </a:r>
            <a:r>
              <a:rPr lang="fr-FR" dirty="0"/>
              <a:t>correspondantes sont identiques.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85000" lnSpcReduction="20000"/>
          </a:bodyPr>
          <a:lstStyle/>
          <a:p>
            <a:r>
              <a:rPr lang="fr-FR" i="1" dirty="0"/>
              <a:t>Exemple : Affichage de la nature d’un caractère</a:t>
            </a:r>
          </a:p>
          <a:p>
            <a:r>
              <a:rPr lang="fr-FR" b="1" dirty="0" err="1" smtClean="0"/>
              <a:t>Algoritme</a:t>
            </a:r>
            <a:r>
              <a:rPr lang="fr-FR" b="1" dirty="0" smtClean="0"/>
              <a:t> </a:t>
            </a:r>
            <a:r>
              <a:rPr lang="fr-FR" b="1" dirty="0" err="1" smtClean="0"/>
              <a:t>affichechar</a:t>
            </a:r>
            <a:r>
              <a:rPr lang="fr-FR" b="1" dirty="0" smtClean="0"/>
              <a:t>;</a:t>
            </a:r>
          </a:p>
          <a:p>
            <a:r>
              <a:rPr lang="fr-FR" dirty="0" smtClean="0"/>
              <a:t>Variable</a:t>
            </a:r>
            <a:endParaRPr lang="fr-FR" dirty="0"/>
          </a:p>
          <a:p>
            <a:r>
              <a:rPr lang="fr-FR" dirty="0"/>
              <a:t>c: </a:t>
            </a:r>
            <a:r>
              <a:rPr lang="fr-FR" dirty="0" smtClean="0"/>
              <a:t>caractère</a:t>
            </a:r>
            <a:endParaRPr lang="fr-FR" dirty="0"/>
          </a:p>
          <a:p>
            <a:r>
              <a:rPr lang="fr-FR" b="1" dirty="0"/>
              <a:t>Début</a:t>
            </a:r>
          </a:p>
          <a:p>
            <a:r>
              <a:rPr lang="fr-FR" dirty="0"/>
              <a:t>Afficher (‘Taper un caractère‘)</a:t>
            </a:r>
          </a:p>
          <a:p>
            <a:r>
              <a:rPr lang="fr-FR" dirty="0"/>
              <a:t>Saisir (c)</a:t>
            </a:r>
          </a:p>
          <a:p>
            <a:r>
              <a:rPr lang="fr-FR" b="1" dirty="0"/>
              <a:t>Cas Ou c Vaut</a:t>
            </a:r>
          </a:p>
          <a:p>
            <a:r>
              <a:rPr lang="fr-FR" dirty="0"/>
              <a:t>‘A’..’Z’ : afficher (‘Lettre majuscule’)</a:t>
            </a:r>
          </a:p>
          <a:p>
            <a:r>
              <a:rPr lang="fr-FR" dirty="0"/>
              <a:t>‘a’..’z’ : afficher (‘Lettre minuscule’)</a:t>
            </a:r>
          </a:p>
          <a:p>
            <a:r>
              <a:rPr lang="fr-FR" dirty="0"/>
              <a:t>‘0’..’9’ : afficher (‘Chiffre’)</a:t>
            </a:r>
          </a:p>
          <a:p>
            <a:r>
              <a:rPr lang="fr-FR" dirty="0"/>
              <a:t>autre : afficher (‘Ni Lettre Ni Chiffre’)</a:t>
            </a:r>
          </a:p>
          <a:p>
            <a:r>
              <a:rPr lang="fr-FR" b="1" dirty="0" err="1"/>
              <a:t>FinCas</a:t>
            </a:r>
            <a:endParaRPr lang="fr-FR" b="1" dirty="0"/>
          </a:p>
          <a:p>
            <a:r>
              <a:rPr lang="fr-FR" b="1" dirty="0"/>
              <a:t>Fin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5214942" y="1500174"/>
            <a:ext cx="3929058" cy="321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Program caseofEX2;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Var</a:t>
            </a:r>
            <a:r>
              <a:rPr lang="en-US" dirty="0" smtClean="0"/>
              <a:t>  car: char;</a:t>
            </a:r>
          </a:p>
          <a:p>
            <a:r>
              <a:rPr lang="en-US" dirty="0" smtClean="0"/>
              <a:t> Begin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writeln</a:t>
            </a:r>
            <a:r>
              <a:rPr lang="en-US" dirty="0" smtClean="0"/>
              <a:t>('</a:t>
            </a:r>
            <a:r>
              <a:rPr lang="en-US" dirty="0" err="1" smtClean="0"/>
              <a:t>entrez</a:t>
            </a:r>
            <a:r>
              <a:rPr lang="en-US" dirty="0" smtClean="0"/>
              <a:t> un character'); </a:t>
            </a:r>
            <a:r>
              <a:rPr lang="en-US" dirty="0" err="1" smtClean="0"/>
              <a:t>readln</a:t>
            </a:r>
            <a:r>
              <a:rPr lang="en-US" dirty="0" smtClean="0"/>
              <a:t>(car);</a:t>
            </a:r>
          </a:p>
          <a:p>
            <a:r>
              <a:rPr lang="en-US" dirty="0" smtClean="0"/>
              <a:t> </a:t>
            </a:r>
            <a:r>
              <a:rPr lang="en-US" b="1" dirty="0" smtClean="0"/>
              <a:t>Case</a:t>
            </a:r>
            <a:r>
              <a:rPr lang="en-US" dirty="0" smtClean="0"/>
              <a:t> car </a:t>
            </a:r>
            <a:r>
              <a:rPr lang="en-US" b="1" dirty="0" smtClean="0"/>
              <a:t>of</a:t>
            </a:r>
          </a:p>
          <a:p>
            <a:r>
              <a:rPr lang="en-US" dirty="0" smtClean="0"/>
              <a:t>         '</a:t>
            </a:r>
            <a:r>
              <a:rPr lang="en-US" dirty="0" err="1" smtClean="0"/>
              <a:t>a'..'z</a:t>
            </a:r>
            <a:r>
              <a:rPr lang="en-US" dirty="0" smtClean="0"/>
              <a:t>' : </a:t>
            </a:r>
            <a:r>
              <a:rPr lang="en-US" dirty="0" err="1" smtClean="0"/>
              <a:t>writeln</a:t>
            </a:r>
            <a:r>
              <a:rPr lang="en-US" dirty="0" smtClean="0"/>
              <a:t> ('minuscule');</a:t>
            </a:r>
          </a:p>
          <a:p>
            <a:r>
              <a:rPr lang="en-US" dirty="0" smtClean="0"/>
              <a:t>          'A'..'Z' : </a:t>
            </a:r>
            <a:r>
              <a:rPr lang="en-US" dirty="0" err="1" smtClean="0"/>
              <a:t>writeln</a:t>
            </a:r>
            <a:r>
              <a:rPr lang="en-US" dirty="0" smtClean="0"/>
              <a:t>('Majuscule');</a:t>
            </a:r>
          </a:p>
          <a:p>
            <a:r>
              <a:rPr lang="en-US" dirty="0" smtClean="0"/>
              <a:t>           '0'..'9' : </a:t>
            </a:r>
            <a:r>
              <a:rPr lang="en-US" dirty="0" err="1" smtClean="0"/>
              <a:t>writeln</a:t>
            </a:r>
            <a:r>
              <a:rPr lang="en-US" dirty="0" smtClean="0"/>
              <a:t>('</a:t>
            </a:r>
            <a:r>
              <a:rPr lang="en-US" dirty="0" err="1" smtClean="0"/>
              <a:t>Nombre</a:t>
            </a:r>
            <a:r>
              <a:rPr lang="en-US" dirty="0" smtClean="0"/>
              <a:t>');</a:t>
            </a:r>
          </a:p>
          <a:p>
            <a:r>
              <a:rPr lang="en-US" dirty="0" smtClean="0"/>
              <a:t>     </a:t>
            </a:r>
            <a:r>
              <a:rPr lang="en-US" b="1" dirty="0" smtClean="0"/>
              <a:t>end;</a:t>
            </a:r>
          </a:p>
          <a:p>
            <a:r>
              <a:rPr lang="en-US" dirty="0" smtClean="0"/>
              <a:t> </a:t>
            </a:r>
            <a:r>
              <a:rPr lang="en-US" dirty="0" smtClean="0"/>
              <a:t>end.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SOMMAIRE</a:t>
            </a:r>
            <a:br>
              <a:rPr lang="fr-FR" b="1" dirty="0" smtClean="0"/>
            </a:br>
            <a:r>
              <a:rPr lang="fr-FR" b="1" dirty="0" smtClean="0"/>
              <a:t>ALGORITHMIQUE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643578"/>
          </a:xfrm>
        </p:spPr>
        <p:txBody>
          <a:bodyPr>
            <a:normAutofit fontScale="62500" lnSpcReduction="20000"/>
          </a:bodyPr>
          <a:lstStyle/>
          <a:p>
            <a:r>
              <a:rPr lang="fr-FR" b="1" dirty="0" smtClean="0"/>
              <a:t>1</a:t>
            </a:r>
            <a:r>
              <a:rPr lang="fr-FR" b="1" dirty="0"/>
              <a:t>) Définitions. ..................................................................................................... 2</a:t>
            </a:r>
          </a:p>
          <a:p>
            <a:r>
              <a:rPr lang="fr-FR" b="1" dirty="0"/>
              <a:t>2) Organisation d’un programme. ...................................................................... 2</a:t>
            </a:r>
          </a:p>
          <a:p>
            <a:r>
              <a:rPr lang="fr-FR" dirty="0"/>
              <a:t>2.1) Déclaration des constantes ......................................................................... 2</a:t>
            </a:r>
          </a:p>
          <a:p>
            <a:r>
              <a:rPr lang="fr-FR" dirty="0"/>
              <a:t>2.2) Déclaration des variables ............................................................................ 3</a:t>
            </a:r>
          </a:p>
          <a:p>
            <a:r>
              <a:rPr lang="fr-FR" dirty="0"/>
              <a:t>2.3) Définition du programme principal................................................................ 3</a:t>
            </a:r>
          </a:p>
          <a:p>
            <a:r>
              <a:rPr lang="fr-FR" dirty="0"/>
              <a:t>2.4) Définition des fonctions et procédures.......................................................... 3</a:t>
            </a:r>
          </a:p>
          <a:p>
            <a:r>
              <a:rPr lang="fr-FR" b="1" dirty="0"/>
              <a:t>3) Affectation...................................................................................................... 4</a:t>
            </a:r>
          </a:p>
          <a:p>
            <a:r>
              <a:rPr lang="fr-FR" b="1" dirty="0"/>
              <a:t>4) Opérateurs - Conditions. ................................................................................ 4</a:t>
            </a:r>
          </a:p>
          <a:p>
            <a:r>
              <a:rPr lang="fr-FR" dirty="0"/>
              <a:t>4.1) Opérateurs................................................................................................. 4</a:t>
            </a:r>
          </a:p>
          <a:p>
            <a:r>
              <a:rPr lang="fr-FR" dirty="0"/>
              <a:t>4.2) Conditions .................................................................................................. 4</a:t>
            </a:r>
          </a:p>
          <a:p>
            <a:r>
              <a:rPr lang="fr-FR" b="1" dirty="0"/>
              <a:t>5) Les Structures algorithmiques. ...................................................................... 5</a:t>
            </a:r>
          </a:p>
          <a:p>
            <a:r>
              <a:rPr lang="fr-FR" dirty="0"/>
              <a:t>5.1) </a:t>
            </a:r>
            <a:r>
              <a:rPr lang="fr-FR" dirty="0" err="1"/>
              <a:t>Séquencement</a:t>
            </a:r>
            <a:r>
              <a:rPr lang="fr-FR" dirty="0"/>
              <a:t> linéaire ............................................................................... 5</a:t>
            </a:r>
          </a:p>
          <a:p>
            <a:r>
              <a:rPr lang="fr-FR" dirty="0"/>
              <a:t>5.2) Structures de choix (ou conditionnelles) ....................................................... 5</a:t>
            </a:r>
          </a:p>
          <a:p>
            <a:r>
              <a:rPr lang="fr-FR" dirty="0"/>
              <a:t>5.2.1) Structure SI ... ALORS .......................................................................... 5</a:t>
            </a:r>
          </a:p>
          <a:p>
            <a:r>
              <a:rPr lang="fr-FR" dirty="0"/>
              <a:t>5.2.2) Structure SI ... ALORS ...SINON ... ........................................................ 6</a:t>
            </a:r>
          </a:p>
          <a:p>
            <a:r>
              <a:rPr lang="fr-FR" dirty="0"/>
              <a:t>5.2.3) Structure de choix multiple..................................................................... 6</a:t>
            </a:r>
          </a:p>
          <a:p>
            <a:r>
              <a:rPr lang="fr-FR" dirty="0"/>
              <a:t>5.3) Structures itératives (ou répétitives) ............................................................. 7</a:t>
            </a:r>
          </a:p>
          <a:p>
            <a:r>
              <a:rPr lang="fr-FR" dirty="0"/>
              <a:t>5.3.1) Structure REPETER ... JUSQUA ........................................................... 7</a:t>
            </a:r>
          </a:p>
          <a:p>
            <a:r>
              <a:rPr lang="fr-FR" dirty="0"/>
              <a:t>5.3.2) Structure TANT QUE ... FAIRE .............................................................. 8</a:t>
            </a:r>
          </a:p>
          <a:p>
            <a:r>
              <a:rPr lang="fr-FR" dirty="0"/>
              <a:t>5.3.3) Structure POUR Indice ALLANT DE ... A .... FAIRE ................................ 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429124" y="3429000"/>
            <a:ext cx="4071966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justLow" fontAlgn="base">
              <a:spcBef>
                <a:spcPct val="0"/>
              </a:spcBef>
              <a:spcAft>
                <a:spcPct val="0"/>
              </a:spcAft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3.4. </a:t>
            </a:r>
            <a:r>
              <a:rPr lang="fr-FR" sz="14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Ecrire les algorithmes qui calculent et affichent la surface d'un rectangle de longueur et de largeurs données.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Program  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surface d'un rectangle ;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Var  surface, longueur, largeur :</a:t>
            </a:r>
            <a:r>
              <a:rPr lang="fr-FR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real 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;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justLow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Begin 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</a:t>
            </a:r>
            <a:r>
              <a:rPr lang="fr-FR" sz="14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Write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(‘ Introduisez la Longueur : ‘) ;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fr-FR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Read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(longueur) ;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fr-FR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fr-FR" sz="14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Write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(‘ Introduisez la Largeur:’) ;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fr-FR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Read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(largeur)  ;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Surface:= longueur * largeur ;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4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Write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(‘ La surface du rectangle est : ’, Surface) ;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End.</a:t>
            </a:r>
            <a:endParaRPr lang="fr-FR" sz="14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357158" y="3286124"/>
            <a:ext cx="3857652" cy="328614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justLow" fontAlgn="base">
              <a:spcBef>
                <a:spcPct val="0"/>
              </a:spcBef>
              <a:spcAft>
                <a:spcPct val="0"/>
              </a:spcAft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3.3. </a:t>
            </a:r>
            <a:r>
              <a:rPr lang="fr-FR" sz="14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Ecrire les algorithmes qui calculent et affichent le volume d’un cylindre de rayon et de hauteur donnés.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Program  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volume d’un cylindre ;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Const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: PI:=3.14 ;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Var Vol, rayon, hauteur :</a:t>
            </a:r>
            <a:r>
              <a:rPr lang="fr-FR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real 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;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justLow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Begin 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fr-FR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fr-FR" sz="14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Write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(‘ Introduisez le rayon : ‘) ;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fr-FR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Read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(rayon)	;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fr-FR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fr-FR" sz="14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Write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(‘ Introduisez la hauteur : ‘) ;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fr-FR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Read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(hauteur)	;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Vol:= PI*rayon*rayon*hauteur ;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fr-FR" sz="14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Write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(‘ Le volume du cylindre est : ’, </a:t>
            </a:r>
            <a:r>
              <a:rPr lang="fr-FR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Vol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 ;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End.</a:t>
            </a:r>
            <a:endParaRPr lang="fr-FR" sz="14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4500562" y="500042"/>
            <a:ext cx="3857652" cy="27860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 .2 Ecrire un algorithme qui donne le carré d’un réel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Program 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 carré d’un réel ;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Var  x, carre :</a:t>
            </a:r>
            <a:r>
              <a:rPr lang="fr-FR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real 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;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Begin </a:t>
            </a:r>
            <a:endParaRPr lang="fr-FR" sz="1400" dirty="0" smtClean="0">
              <a:latin typeface="Arial" pitchFamily="34" charset="0"/>
              <a:cs typeface="Arial" pitchFamily="34" charset="0"/>
            </a:endParaRPr>
          </a:p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4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Write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(‘ Introduisez x :’) ;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fr-FR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Read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(x) ;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carre:= x*x ;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fr-FR" sz="14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Write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(‘ le carré de x est : ’, carre) ;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End.</a:t>
            </a:r>
            <a:endParaRPr lang="fr-FR" sz="14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" name="Text Box 1"/>
          <p:cNvSpPr txBox="1">
            <a:spLocks noChangeArrowheads="1"/>
          </p:cNvSpPr>
          <p:nvPr/>
        </p:nvSpPr>
        <p:spPr bwMode="auto">
          <a:xfrm>
            <a:off x="357158" y="428604"/>
            <a:ext cx="3929090" cy="271464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 .1 Ecrire un algorithme qui résolut une équation à un degré</a:t>
            </a:r>
          </a:p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Program  équation à un degré ;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Var   </a:t>
            </a:r>
            <a:r>
              <a:rPr kumimoji="0" 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a,b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: </a:t>
            </a:r>
            <a:r>
              <a:rPr kumimoji="0" 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integer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;        x: real ;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Begin 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Write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(‘ Introduisez a :’) ;  Read (a) ;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fr-FR" sz="14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Write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(‘ Introduisez b :’) ; Read (b) ;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x := </a:t>
            </a:r>
            <a:r>
              <a:rPr lang="fr-FR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-b/a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;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</a:t>
            </a:r>
            <a:r>
              <a:rPr kumimoji="0" 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WriteLn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(‘ la solution est : ’, x) ;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End.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1) DEFINITIONS.</a:t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571480"/>
            <a:ext cx="9144000" cy="6286520"/>
          </a:xfrm>
        </p:spPr>
        <p:txBody>
          <a:bodyPr>
            <a:normAutofit fontScale="92500" lnSpcReduction="20000"/>
          </a:bodyPr>
          <a:lstStyle/>
          <a:p>
            <a:r>
              <a:rPr lang="fr-FR" b="1" dirty="0" smtClean="0"/>
              <a:t>Algorithme</a:t>
            </a:r>
            <a:r>
              <a:rPr lang="fr-FR" dirty="0" smtClean="0"/>
              <a:t> </a:t>
            </a:r>
            <a:r>
              <a:rPr lang="fr-FR" dirty="0"/>
              <a:t>: Description en langage naturel de la suite des actions effectuées par </a:t>
            </a:r>
            <a:r>
              <a:rPr lang="fr-FR" dirty="0" smtClean="0"/>
              <a:t>un programme.</a:t>
            </a:r>
          </a:p>
          <a:p>
            <a:endParaRPr lang="fr-FR" dirty="0"/>
          </a:p>
          <a:p>
            <a:r>
              <a:rPr lang="fr-FR" b="1" dirty="0" err="1"/>
              <a:t>Algorigramm</a:t>
            </a:r>
            <a:r>
              <a:rPr lang="fr-FR" dirty="0" err="1"/>
              <a:t>e</a:t>
            </a:r>
            <a:r>
              <a:rPr lang="fr-FR" dirty="0"/>
              <a:t> : Traduction graphique de l’algorithme. Parfois appelé Ordinogramme </a:t>
            </a:r>
            <a:r>
              <a:rPr lang="fr-FR" dirty="0" smtClean="0"/>
              <a:t>ou Organigramme</a:t>
            </a:r>
            <a:r>
              <a:rPr lang="fr-FR" dirty="0"/>
              <a:t>.</a:t>
            </a:r>
          </a:p>
          <a:p>
            <a:r>
              <a:rPr lang="fr-FR" b="1" dirty="0"/>
              <a:t>Syntaxe</a:t>
            </a:r>
            <a:r>
              <a:rPr lang="fr-FR" dirty="0"/>
              <a:t> : Règles d’écriture d’un langage donné.</a:t>
            </a:r>
          </a:p>
          <a:p>
            <a:r>
              <a:rPr lang="fr-FR" dirty="0"/>
              <a:t>Type de données </a:t>
            </a:r>
            <a:r>
              <a:rPr lang="fr-FR" dirty="0" smtClean="0"/>
              <a:t>: Un </a:t>
            </a:r>
            <a:r>
              <a:rPr lang="fr-FR" dirty="0"/>
              <a:t>programme peut être amené à manipuler différents types de données :</a:t>
            </a:r>
          </a:p>
          <a:p>
            <a:r>
              <a:rPr lang="fr-FR" dirty="0"/>
              <a:t>- </a:t>
            </a:r>
            <a:r>
              <a:rPr lang="fr-FR" b="1" dirty="0"/>
              <a:t>booléen</a:t>
            </a:r>
            <a:r>
              <a:rPr lang="fr-FR" dirty="0"/>
              <a:t> : valeur pouvant être soit Vraie, soit Fausse</a:t>
            </a:r>
            <a:r>
              <a:rPr lang="fr-FR" dirty="0" smtClean="0"/>
              <a:t>. </a:t>
            </a:r>
            <a:endParaRPr lang="fr-FR" dirty="0"/>
          </a:p>
          <a:p>
            <a:r>
              <a:rPr lang="fr-FR" dirty="0"/>
              <a:t>- </a:t>
            </a:r>
            <a:r>
              <a:rPr lang="fr-FR" b="1" dirty="0"/>
              <a:t>entiers</a:t>
            </a:r>
            <a:r>
              <a:rPr lang="fr-FR" dirty="0"/>
              <a:t> : valeur numériques entières pouvant être signées ou non signées (</a:t>
            </a:r>
            <a:r>
              <a:rPr lang="fr-FR" dirty="0" smtClean="0"/>
              <a:t>codées sur </a:t>
            </a:r>
            <a:r>
              <a:rPr lang="fr-FR" dirty="0"/>
              <a:t>un ou plusieurs </a:t>
            </a:r>
            <a:r>
              <a:rPr lang="fr-FR" dirty="0" smtClean="0"/>
              <a:t>octets; entiers + ou - )</a:t>
            </a:r>
            <a:endParaRPr lang="fr-FR" dirty="0"/>
          </a:p>
          <a:p>
            <a:r>
              <a:rPr lang="fr-FR" dirty="0"/>
              <a:t>-</a:t>
            </a:r>
            <a:r>
              <a:rPr lang="fr-FR" b="1" dirty="0"/>
              <a:t> réels </a:t>
            </a:r>
            <a:r>
              <a:rPr lang="fr-FR" dirty="0"/>
              <a:t>: valeurs numériques codées avec une mantisse et un exposant</a:t>
            </a:r>
            <a:r>
              <a:rPr lang="fr-FR" dirty="0" smtClean="0"/>
              <a:t>. (3.14, 456.765 , ….)</a:t>
            </a:r>
            <a:endParaRPr lang="fr-FR" dirty="0"/>
          </a:p>
          <a:p>
            <a:r>
              <a:rPr lang="fr-FR" dirty="0"/>
              <a:t>- </a:t>
            </a:r>
            <a:r>
              <a:rPr lang="fr-FR" b="1" dirty="0"/>
              <a:t>caractère</a:t>
            </a:r>
            <a:r>
              <a:rPr lang="fr-FR" dirty="0"/>
              <a:t> : octet correspondant à un code ASCII</a:t>
            </a:r>
            <a:r>
              <a:rPr lang="fr-FR" dirty="0" smtClean="0"/>
              <a:t>. (A, B, a, b, &amp;..)</a:t>
            </a:r>
            <a:endParaRPr lang="fr-FR" dirty="0"/>
          </a:p>
          <a:p>
            <a:r>
              <a:rPr lang="fr-FR" dirty="0"/>
              <a:t>- </a:t>
            </a:r>
            <a:r>
              <a:rPr lang="fr-FR" b="1" dirty="0"/>
              <a:t>chaîne de caractères </a:t>
            </a:r>
            <a:r>
              <a:rPr lang="fr-FR" dirty="0"/>
              <a:t>: ensemble de caractères</a:t>
            </a:r>
            <a:r>
              <a:rPr lang="fr-FR" dirty="0" smtClean="0"/>
              <a:t>. (mot)</a:t>
            </a:r>
            <a:endParaRPr lang="fr-FR" dirty="0"/>
          </a:p>
          <a:p>
            <a:r>
              <a:rPr lang="fr-FR" dirty="0"/>
              <a:t>- </a:t>
            </a:r>
            <a:r>
              <a:rPr lang="fr-FR" b="1" dirty="0"/>
              <a:t>tableau de données </a:t>
            </a:r>
            <a:r>
              <a:rPr lang="fr-FR" dirty="0"/>
              <a:t>: ensemble de données de même type (exemple : </a:t>
            </a:r>
            <a:r>
              <a:rPr lang="fr-FR" dirty="0" smtClean="0"/>
              <a:t>tableau d’entiers</a:t>
            </a:r>
            <a:r>
              <a:rPr lang="fr-FR" dirty="0"/>
              <a:t>, tableau de réels</a:t>
            </a:r>
            <a:r>
              <a:rPr lang="fr-FR" dirty="0" smtClean="0"/>
              <a:t>). </a:t>
            </a:r>
            <a:endParaRPr lang="fr-FR" dirty="0"/>
          </a:p>
          <a:p>
            <a:r>
              <a:rPr lang="fr-FR" dirty="0"/>
              <a:t>Toutes ces données sont codées sous forme d'octets en mémoire.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929354"/>
          </a:xfrm>
        </p:spPr>
        <p:txBody>
          <a:bodyPr>
            <a:normAutofit fontScale="92500" lnSpcReduction="20000"/>
          </a:bodyPr>
          <a:lstStyle/>
          <a:p>
            <a:r>
              <a:rPr lang="fr-FR" b="1" u="sng" dirty="0"/>
              <a:t>Constante </a:t>
            </a:r>
            <a:r>
              <a:rPr lang="fr-FR" b="1" dirty="0"/>
              <a:t>: donnée manipulée par un programme et ne pouvant être modifiée.</a:t>
            </a:r>
          </a:p>
          <a:p>
            <a:r>
              <a:rPr lang="fr-FR" dirty="0"/>
              <a:t>Exemple : Constante Pi = 3.141559</a:t>
            </a:r>
          </a:p>
          <a:p>
            <a:r>
              <a:rPr lang="fr-FR" b="1" u="sng" dirty="0"/>
              <a:t>Variable</a:t>
            </a:r>
            <a:r>
              <a:rPr lang="fr-FR" b="1" dirty="0"/>
              <a:t> : donnée manipulée par un programme et pouvant être modifiée.</a:t>
            </a:r>
          </a:p>
          <a:p>
            <a:r>
              <a:rPr lang="fr-FR" dirty="0"/>
              <a:t>Ce peut être :</a:t>
            </a:r>
          </a:p>
          <a:p>
            <a:r>
              <a:rPr lang="fr-FR" dirty="0"/>
              <a:t>- une donnée d’entrée ;</a:t>
            </a:r>
          </a:p>
          <a:p>
            <a:r>
              <a:rPr lang="fr-FR" dirty="0"/>
              <a:t>- le résultat final d’un calcul ;</a:t>
            </a:r>
          </a:p>
          <a:p>
            <a:r>
              <a:rPr lang="fr-FR" dirty="0"/>
              <a:t>- un résultat intermédiaire de calcul.</a:t>
            </a:r>
          </a:p>
          <a:p>
            <a:r>
              <a:rPr lang="fr-FR" b="1" u="sng" dirty="0"/>
              <a:t>Identificateur</a:t>
            </a:r>
            <a:r>
              <a:rPr lang="fr-FR" b="1" dirty="0"/>
              <a:t> : nom explicite d’une constante, d’une variable ou d’une fonction.</a:t>
            </a:r>
          </a:p>
          <a:p>
            <a:r>
              <a:rPr lang="fr-FR" dirty="0"/>
              <a:t>Exemples : </a:t>
            </a:r>
            <a:r>
              <a:rPr lang="fr-FR" dirty="0" err="1"/>
              <a:t>Conversion_BCD</a:t>
            </a:r>
            <a:r>
              <a:rPr lang="fr-FR" dirty="0"/>
              <a:t>, </a:t>
            </a:r>
            <a:r>
              <a:rPr lang="fr-FR" dirty="0" err="1"/>
              <a:t>Resultat</a:t>
            </a:r>
            <a:r>
              <a:rPr lang="fr-FR" dirty="0"/>
              <a:t>, Lettre…</a:t>
            </a:r>
          </a:p>
          <a:p>
            <a:r>
              <a:rPr lang="fr-FR" b="1" u="sng" dirty="0"/>
              <a:t>Procédures et fonctions </a:t>
            </a:r>
            <a:r>
              <a:rPr lang="fr-FR" b="1" dirty="0"/>
              <a:t>: </a:t>
            </a:r>
            <a:r>
              <a:rPr lang="fr-FR" dirty="0"/>
              <a:t>Une procédure ou une fonction effectue une suite </a:t>
            </a:r>
            <a:r>
              <a:rPr lang="fr-FR" dirty="0" smtClean="0"/>
              <a:t>d’actions élémentaires </a:t>
            </a:r>
            <a:r>
              <a:rPr lang="fr-FR" dirty="0"/>
              <a:t>constituant un tout.</a:t>
            </a:r>
          </a:p>
          <a:p>
            <a:r>
              <a:rPr lang="fr-FR" dirty="0"/>
              <a:t>Une fonction se différencie d’une procédure par le fait </a:t>
            </a:r>
            <a:r>
              <a:rPr lang="fr-FR" u="sng" dirty="0"/>
              <a:t>qu’elle fournit un résultat.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5483245"/>
          </a:xfrm>
        </p:spPr>
        <p:txBody>
          <a:bodyPr>
            <a:normAutofit/>
          </a:bodyPr>
          <a:lstStyle/>
          <a:p>
            <a:r>
              <a:rPr lang="fr-FR" b="1" dirty="0"/>
              <a:t>2) ORGANISATION D’UN PROGRAMME.</a:t>
            </a:r>
          </a:p>
          <a:p>
            <a:r>
              <a:rPr lang="fr-FR" dirty="0"/>
              <a:t>L’algorithme d’un programme est organisé en plusieurs parties :</a:t>
            </a:r>
          </a:p>
          <a:p>
            <a:r>
              <a:rPr lang="fr-FR" dirty="0"/>
              <a:t>· déclaration des constantes</a:t>
            </a:r>
          </a:p>
          <a:p>
            <a:r>
              <a:rPr lang="fr-FR" dirty="0"/>
              <a:t>· déclaration des variables</a:t>
            </a:r>
          </a:p>
          <a:p>
            <a:r>
              <a:rPr lang="fr-FR" dirty="0"/>
              <a:t>· définition du programme principal</a:t>
            </a:r>
          </a:p>
          <a:p>
            <a:r>
              <a:rPr lang="fr-FR" dirty="0"/>
              <a:t>· définition des fonctions et procédures</a:t>
            </a:r>
          </a:p>
          <a:p>
            <a:r>
              <a:rPr lang="fr-FR" b="1" dirty="0"/>
              <a:t>2.1) Déclaration des constantes</a:t>
            </a:r>
          </a:p>
          <a:p>
            <a:r>
              <a:rPr lang="fr-FR" sz="3000" i="1" dirty="0"/>
              <a:t>Syntaxe : </a:t>
            </a:r>
            <a:r>
              <a:rPr lang="fr-FR" sz="2400" b="1" i="1" dirty="0"/>
              <a:t>Constante </a:t>
            </a:r>
            <a:r>
              <a:rPr lang="fr-FR" sz="2400" b="1" i="1" dirty="0" err="1"/>
              <a:t>NomConstante</a:t>
            </a:r>
            <a:r>
              <a:rPr lang="fr-FR" sz="2400" b="1" i="1" dirty="0"/>
              <a:t> : [Type] = Valeur</a:t>
            </a:r>
          </a:p>
          <a:p>
            <a:r>
              <a:rPr lang="fr-FR" dirty="0"/>
              <a:t>Exemples : </a:t>
            </a:r>
            <a:r>
              <a:rPr lang="fr-FR" sz="2400" b="1" dirty="0"/>
              <a:t>Constante Pi </a:t>
            </a:r>
            <a:r>
              <a:rPr lang="fr-FR" sz="2400" b="1" dirty="0" smtClean="0"/>
              <a:t>= </a:t>
            </a:r>
            <a:r>
              <a:rPr lang="fr-FR" sz="2400" b="1" dirty="0"/>
              <a:t>3.141559</a:t>
            </a:r>
          </a:p>
          <a:p>
            <a:r>
              <a:rPr lang="fr-FR" sz="2400" b="1" dirty="0" smtClean="0"/>
              <a:t>                      Constante  </a:t>
            </a:r>
            <a:r>
              <a:rPr lang="fr-FR" sz="2400" b="1" dirty="0" err="1" smtClean="0"/>
              <a:t>NombreLettres</a:t>
            </a:r>
            <a:r>
              <a:rPr lang="fr-FR" sz="2400" b="1" dirty="0" smtClean="0"/>
              <a:t> = </a:t>
            </a:r>
            <a:r>
              <a:rPr lang="fr-FR" sz="2400" b="1" dirty="0"/>
              <a:t>10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071546"/>
            <a:ext cx="8472518" cy="5054617"/>
          </a:xfrm>
        </p:spPr>
        <p:txBody>
          <a:bodyPr>
            <a:normAutofit fontScale="92500" lnSpcReduction="10000"/>
          </a:bodyPr>
          <a:lstStyle/>
          <a:p>
            <a:r>
              <a:rPr lang="fr-FR" b="1" dirty="0"/>
              <a:t>2.2) Déclaration des variables</a:t>
            </a:r>
          </a:p>
          <a:p>
            <a:r>
              <a:rPr lang="fr-FR" i="1" dirty="0"/>
              <a:t>Syntaxe : </a:t>
            </a:r>
            <a:r>
              <a:rPr lang="fr-FR" b="1" i="1" dirty="0"/>
              <a:t>Variable </a:t>
            </a:r>
            <a:r>
              <a:rPr lang="fr-FR" b="1" i="1" dirty="0" err="1"/>
              <a:t>NomVariable</a:t>
            </a:r>
            <a:r>
              <a:rPr lang="fr-FR" b="1" i="1" dirty="0"/>
              <a:t> : [Type]</a:t>
            </a:r>
          </a:p>
          <a:p>
            <a:r>
              <a:rPr lang="fr-FR" dirty="0"/>
              <a:t>Exemples : </a:t>
            </a:r>
            <a:r>
              <a:rPr lang="fr-FR" b="1" dirty="0"/>
              <a:t>Variable Rayon : </a:t>
            </a:r>
            <a:r>
              <a:rPr lang="fr-FR" b="1" dirty="0" err="1"/>
              <a:t>Reel</a:t>
            </a:r>
            <a:endParaRPr lang="fr-FR" b="1" dirty="0"/>
          </a:p>
          <a:p>
            <a:r>
              <a:rPr lang="fr-FR" b="1" dirty="0"/>
              <a:t>Variable Compteur : Entier</a:t>
            </a:r>
          </a:p>
          <a:p>
            <a:r>
              <a:rPr lang="fr-FR" b="1" dirty="0"/>
              <a:t>Variable Lettre : </a:t>
            </a:r>
            <a:r>
              <a:rPr lang="fr-FR" b="1" dirty="0" err="1"/>
              <a:t>Caractere</a:t>
            </a:r>
            <a:endParaRPr lang="fr-FR" b="1" dirty="0"/>
          </a:p>
          <a:p>
            <a:r>
              <a:rPr lang="fr-FR" b="1" dirty="0"/>
              <a:t>2.3) Définition du programme principal</a:t>
            </a:r>
          </a:p>
          <a:p>
            <a:r>
              <a:rPr lang="fr-FR" dirty="0"/>
              <a:t>Le programme principal consiste en une suite d’opérations élémentaires faisant souvent appel</a:t>
            </a:r>
          </a:p>
          <a:p>
            <a:r>
              <a:rPr lang="fr-FR" dirty="0"/>
              <a:t>à des fonctions ou procédures. Ces différentes opérations sont mentionnées en utilisant les</a:t>
            </a:r>
          </a:p>
          <a:p>
            <a:r>
              <a:rPr lang="fr-FR" dirty="0"/>
              <a:t>structures algorithmiques décrites au paragraphe 5.</a:t>
            </a:r>
          </a:p>
          <a:p>
            <a:r>
              <a:rPr lang="fr-FR" dirty="0"/>
              <a:t>Le programme principal est délimité par les mots clefs </a:t>
            </a:r>
            <a:r>
              <a:rPr lang="fr-FR" b="1" dirty="0"/>
              <a:t>Début et Fin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6286520"/>
          </a:xfrm>
        </p:spPr>
        <p:txBody>
          <a:bodyPr>
            <a:normAutofit fontScale="85000" lnSpcReduction="10000"/>
          </a:bodyPr>
          <a:lstStyle/>
          <a:p>
            <a:r>
              <a:rPr lang="fr-FR" b="1" dirty="0"/>
              <a:t>2.4) Définition des fonctions et procédures</a:t>
            </a:r>
          </a:p>
          <a:p>
            <a:r>
              <a:rPr lang="fr-FR" dirty="0"/>
              <a:t>Les procédures et fonctions peuvent nécessiter éventuellement un ou plusieurs </a:t>
            </a:r>
            <a:r>
              <a:rPr lang="fr-FR" dirty="0" smtClean="0"/>
              <a:t>paramètres d’entrée </a:t>
            </a:r>
            <a:r>
              <a:rPr lang="fr-FR" dirty="0"/>
              <a:t>ou de sortie.</a:t>
            </a:r>
          </a:p>
          <a:p>
            <a:r>
              <a:rPr lang="fr-FR" dirty="0"/>
              <a:t>Un paramètre d’entrée est la référence à une variable manipulée par la procédure ou </a:t>
            </a:r>
            <a:r>
              <a:rPr lang="fr-FR" dirty="0" smtClean="0"/>
              <a:t>la fonction</a:t>
            </a:r>
            <a:r>
              <a:rPr lang="fr-FR" dirty="0"/>
              <a:t>.</a:t>
            </a:r>
          </a:p>
          <a:p>
            <a:r>
              <a:rPr lang="fr-FR" dirty="0"/>
              <a:t>Un paramètre de sortie est une valeur renvoyée par une fonction.</a:t>
            </a:r>
          </a:p>
          <a:p>
            <a:r>
              <a:rPr lang="fr-FR" dirty="0"/>
              <a:t>Une fonction ou une procédure peut elle-même appeler une ou plusieurs fonctions </a:t>
            </a:r>
            <a:r>
              <a:rPr lang="fr-FR" dirty="0" smtClean="0"/>
              <a:t>et procédures</a:t>
            </a:r>
            <a:r>
              <a:rPr lang="fr-FR" dirty="0"/>
              <a:t>.</a:t>
            </a:r>
          </a:p>
          <a:p>
            <a:r>
              <a:rPr lang="fr-FR" i="1" dirty="0"/>
              <a:t>Syntaxe de la déclaration d’une procédure :</a:t>
            </a:r>
          </a:p>
          <a:p>
            <a:r>
              <a:rPr lang="fr-FR" sz="2300" b="1" dirty="0"/>
              <a:t>Procédure </a:t>
            </a:r>
            <a:r>
              <a:rPr lang="fr-FR" sz="2300" b="1" dirty="0" err="1"/>
              <a:t>NomProcédure</a:t>
            </a:r>
            <a:r>
              <a:rPr lang="fr-FR" sz="2300" b="1" dirty="0"/>
              <a:t> (NomEntrée1 : [Type], NomEntrée2 : [Type],…)</a:t>
            </a:r>
          </a:p>
          <a:p>
            <a:r>
              <a:rPr lang="fr-FR" sz="2300" b="1" dirty="0"/>
              <a:t>Constante ~ déclaration des constantes locales ~</a:t>
            </a:r>
          </a:p>
          <a:p>
            <a:r>
              <a:rPr lang="fr-FR" sz="2300" b="1" dirty="0"/>
              <a:t>Variable ~ déclaration des variables locales ~</a:t>
            </a:r>
          </a:p>
          <a:p>
            <a:r>
              <a:rPr lang="fr-FR" sz="2300" b="1" dirty="0"/>
              <a:t>Début</a:t>
            </a:r>
          </a:p>
          <a:p>
            <a:r>
              <a:rPr lang="fr-FR" dirty="0"/>
              <a:t>~ description des actions effectuées par la procédure ~</a:t>
            </a:r>
          </a:p>
          <a:p>
            <a:r>
              <a:rPr lang="fr-FR" b="1" dirty="0"/>
              <a:t>Fin</a:t>
            </a:r>
          </a:p>
          <a:p>
            <a:r>
              <a:rPr lang="fr-FR" i="1" dirty="0"/>
              <a:t>Syntaxe de l’appel d’une procédure :</a:t>
            </a:r>
          </a:p>
          <a:p>
            <a:r>
              <a:rPr lang="fr-FR" dirty="0" err="1"/>
              <a:t>NomProcédure</a:t>
            </a:r>
            <a:r>
              <a:rPr lang="fr-FR" dirty="0"/>
              <a:t> (NomEntrée1, NomEntrée2…)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214290"/>
            <a:ext cx="9429816" cy="5911873"/>
          </a:xfrm>
        </p:spPr>
        <p:txBody>
          <a:bodyPr>
            <a:normAutofit fontScale="92500" lnSpcReduction="20000"/>
          </a:bodyPr>
          <a:lstStyle/>
          <a:p>
            <a:r>
              <a:rPr lang="fr-FR" i="1" dirty="0"/>
              <a:t>Syntaxe de la déclaration d’une fonction :</a:t>
            </a:r>
          </a:p>
          <a:p>
            <a:r>
              <a:rPr lang="fr-FR" b="1" i="1" dirty="0"/>
              <a:t>Fonction </a:t>
            </a:r>
            <a:r>
              <a:rPr lang="fr-FR" b="1" i="1" dirty="0" err="1"/>
              <a:t>NomFonction</a:t>
            </a:r>
            <a:r>
              <a:rPr lang="fr-FR" b="1" i="1" dirty="0"/>
              <a:t> (NomEntrée1 : [Type], NomEntrée2 : [Type],…) : [</a:t>
            </a:r>
            <a:r>
              <a:rPr lang="fr-FR" b="1" i="1" dirty="0" err="1"/>
              <a:t>TypeDuRésultat</a:t>
            </a:r>
            <a:r>
              <a:rPr lang="fr-FR" b="1" i="1" dirty="0"/>
              <a:t>]</a:t>
            </a:r>
          </a:p>
          <a:p>
            <a:r>
              <a:rPr lang="fr-FR" b="1" i="1" dirty="0"/>
              <a:t>Constante ~ déclaration des constantes locales ~</a:t>
            </a:r>
          </a:p>
          <a:p>
            <a:r>
              <a:rPr lang="fr-FR" b="1" i="1" dirty="0"/>
              <a:t>Variable ~ déclaration des variables locales ~</a:t>
            </a:r>
          </a:p>
          <a:p>
            <a:r>
              <a:rPr lang="fr-FR" b="1" i="1" dirty="0"/>
              <a:t>Début</a:t>
            </a:r>
          </a:p>
          <a:p>
            <a:r>
              <a:rPr lang="fr-FR" b="1" i="1" dirty="0"/>
              <a:t>~ description des actions effectuées par la fonction ~</a:t>
            </a:r>
          </a:p>
          <a:p>
            <a:r>
              <a:rPr lang="fr-FR" b="1" i="1" dirty="0"/>
              <a:t>Fin</a:t>
            </a:r>
          </a:p>
          <a:p>
            <a:endParaRPr lang="fr-FR" i="1" dirty="0" smtClean="0"/>
          </a:p>
          <a:p>
            <a:r>
              <a:rPr lang="fr-FR" i="1" dirty="0" smtClean="0"/>
              <a:t>Syntaxe </a:t>
            </a:r>
            <a:r>
              <a:rPr lang="fr-FR" i="1" dirty="0"/>
              <a:t>de l’appel d’une fonction :</a:t>
            </a:r>
          </a:p>
          <a:p>
            <a:r>
              <a:rPr lang="fr-FR" dirty="0"/>
              <a:t>Variable </a:t>
            </a:r>
            <a:r>
              <a:rPr lang="fr-FR" dirty="0" smtClean="0"/>
              <a:t>= </a:t>
            </a:r>
            <a:r>
              <a:rPr lang="fr-FR" dirty="0" err="1"/>
              <a:t>NomFonction</a:t>
            </a:r>
            <a:r>
              <a:rPr lang="fr-FR" dirty="0"/>
              <a:t> (NomEntrée1, NomEntrée2…)</a:t>
            </a:r>
          </a:p>
          <a:p>
            <a:r>
              <a:rPr lang="fr-FR" dirty="0"/>
              <a:t>Exemples d’appels de fonctions et procédures :</a:t>
            </a:r>
          </a:p>
          <a:p>
            <a:r>
              <a:rPr lang="fr-FR" dirty="0"/>
              <a:t>Procédure sans paramètre : </a:t>
            </a:r>
            <a:r>
              <a:rPr lang="fr-FR" dirty="0" err="1" smtClean="0"/>
              <a:t>Effacer_Ecran</a:t>
            </a:r>
            <a:endParaRPr lang="fr-FR" dirty="0"/>
          </a:p>
          <a:p>
            <a:r>
              <a:rPr lang="fr-FR" dirty="0"/>
              <a:t>Procédure avec un paramètre d’entrée :  </a:t>
            </a:r>
            <a:r>
              <a:rPr lang="fr-FR" dirty="0" smtClean="0"/>
              <a:t>Ex </a:t>
            </a:r>
            <a:r>
              <a:rPr lang="fr-FR" dirty="0"/>
              <a:t>: Afficher (‘Bonjour’)</a:t>
            </a:r>
          </a:p>
          <a:p>
            <a:r>
              <a:rPr lang="fr-FR" dirty="0"/>
              <a:t>Fonction avec paramètres d’entrée et de sortie </a:t>
            </a:r>
            <a:r>
              <a:rPr lang="fr-FR" dirty="0" smtClean="0"/>
              <a:t>:</a:t>
            </a:r>
          </a:p>
          <a:p>
            <a:r>
              <a:rPr lang="fr-FR" dirty="0" smtClean="0"/>
              <a:t> Ex </a:t>
            </a:r>
            <a:r>
              <a:rPr lang="fr-FR" dirty="0"/>
              <a:t>: </a:t>
            </a:r>
            <a:r>
              <a:rPr lang="fr-FR" dirty="0" err="1"/>
              <a:t>Resultat</a:t>
            </a:r>
            <a:r>
              <a:rPr lang="fr-FR" dirty="0"/>
              <a:t> </a:t>
            </a:r>
            <a:r>
              <a:rPr lang="fr-FR" dirty="0" smtClean="0"/>
              <a:t>= </a:t>
            </a:r>
            <a:r>
              <a:rPr lang="fr-FR" dirty="0"/>
              <a:t>Racine (69)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r>
              <a:rPr lang="fr-FR" dirty="0"/>
              <a:t>Exemple de déclaration de fonction :</a:t>
            </a:r>
          </a:p>
          <a:p>
            <a:r>
              <a:rPr lang="fr-FR" sz="2400" b="1" dirty="0"/>
              <a:t>Fonction Moyenne (Note1 : </a:t>
            </a:r>
            <a:r>
              <a:rPr lang="fr-FR" sz="2400" b="1" dirty="0" err="1"/>
              <a:t>Reel</a:t>
            </a:r>
            <a:r>
              <a:rPr lang="fr-FR" sz="2400" b="1" dirty="0"/>
              <a:t>, Note2 : </a:t>
            </a:r>
            <a:r>
              <a:rPr lang="fr-FR" sz="2400" b="1" dirty="0" err="1"/>
              <a:t>Reel</a:t>
            </a:r>
            <a:r>
              <a:rPr lang="fr-FR" sz="2400" b="1" dirty="0"/>
              <a:t>) : </a:t>
            </a:r>
            <a:r>
              <a:rPr lang="fr-FR" sz="2400" b="1" dirty="0" err="1"/>
              <a:t>Reel</a:t>
            </a:r>
            <a:endParaRPr lang="fr-FR" sz="2400" b="1" dirty="0"/>
          </a:p>
          <a:p>
            <a:r>
              <a:rPr lang="fr-FR" sz="2400" b="1" dirty="0"/>
              <a:t>Variable </a:t>
            </a:r>
            <a:r>
              <a:rPr lang="fr-FR" sz="2400" b="1" dirty="0" err="1"/>
              <a:t>Intermediaire</a:t>
            </a:r>
            <a:r>
              <a:rPr lang="fr-FR" sz="2400" b="1" dirty="0"/>
              <a:t> : </a:t>
            </a:r>
            <a:r>
              <a:rPr lang="fr-FR" sz="2400" b="1" dirty="0" err="1"/>
              <a:t>Reel</a:t>
            </a:r>
            <a:endParaRPr lang="fr-FR" sz="2400" b="1" dirty="0"/>
          </a:p>
          <a:p>
            <a:r>
              <a:rPr lang="fr-FR" sz="2400" b="1" dirty="0"/>
              <a:t>Début</a:t>
            </a:r>
          </a:p>
          <a:p>
            <a:r>
              <a:rPr lang="fr-FR" dirty="0" err="1"/>
              <a:t>Intermediaire</a:t>
            </a:r>
            <a:r>
              <a:rPr lang="fr-FR" dirty="0"/>
              <a:t> </a:t>
            </a:r>
            <a:r>
              <a:rPr lang="fr-FR" dirty="0" smtClean="0"/>
              <a:t>= </a:t>
            </a:r>
            <a:r>
              <a:rPr lang="en-US" dirty="0" smtClean="0"/>
              <a:t>(</a:t>
            </a:r>
            <a:r>
              <a:rPr lang="fr-FR" dirty="0" smtClean="0"/>
              <a:t>Note1 </a:t>
            </a:r>
            <a:r>
              <a:rPr lang="fr-FR" dirty="0"/>
              <a:t>+ </a:t>
            </a:r>
            <a:r>
              <a:rPr lang="fr-FR" dirty="0" smtClean="0"/>
              <a:t>Note2)/2</a:t>
            </a:r>
            <a:endParaRPr lang="fr-FR" dirty="0"/>
          </a:p>
          <a:p>
            <a:r>
              <a:rPr lang="fr-FR" dirty="0" smtClean="0"/>
              <a:t>Moyenne = </a:t>
            </a:r>
            <a:r>
              <a:rPr lang="fr-FR" dirty="0" err="1"/>
              <a:t>Intermediaire</a:t>
            </a:r>
            <a:endParaRPr lang="fr-FR" dirty="0"/>
          </a:p>
          <a:p>
            <a:r>
              <a:rPr lang="fr-FR" b="1" dirty="0"/>
              <a:t>Fin</a:t>
            </a:r>
          </a:p>
          <a:p>
            <a:r>
              <a:rPr lang="fr-FR" dirty="0"/>
              <a:t>Exemples d’utilisation de la fonction :</a:t>
            </a:r>
          </a:p>
          <a:p>
            <a:r>
              <a:rPr lang="fr-FR" dirty="0"/>
              <a:t>Afficher (Moyenne(10.5,15)) 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Ou       </a:t>
            </a:r>
            <a:r>
              <a:rPr lang="fr-FR" dirty="0" err="1"/>
              <a:t>NouvelleNote</a:t>
            </a:r>
            <a:r>
              <a:rPr lang="fr-FR" dirty="0"/>
              <a:t> </a:t>
            </a:r>
            <a:r>
              <a:rPr lang="fr-FR" dirty="0" smtClean="0"/>
              <a:t>= </a:t>
            </a:r>
            <a:r>
              <a:rPr lang="fr-FR" dirty="0"/>
              <a:t>Moyenne (10,5.5)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268</TotalTime>
  <Words>1795</Words>
  <Application>Microsoft Office PowerPoint</Application>
  <PresentationFormat>Affichage à l'écran (4:3)</PresentationFormat>
  <Paragraphs>303</Paragraphs>
  <Slides>20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Débit</vt:lpstr>
      <vt:lpstr>Algorithmique</vt:lpstr>
      <vt:lpstr>SOMMAIRE ALGORITHMIQUE</vt:lpstr>
      <vt:lpstr>1) DEFINITIONS. 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Algorithmique</dc:title>
  <dc:creator>pc</dc:creator>
  <cp:lastModifiedBy>Abdellatif</cp:lastModifiedBy>
  <cp:revision>29</cp:revision>
  <dcterms:created xsi:type="dcterms:W3CDTF">2010-04-07T13:18:40Z</dcterms:created>
  <dcterms:modified xsi:type="dcterms:W3CDTF">2011-04-27T21:13:35Z</dcterms:modified>
</cp:coreProperties>
</file>