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72" r:id="rId15"/>
    <p:sldId id="27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1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95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8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2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69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3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0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27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9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27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46D1-830F-4267-9FED-E4568B0487FA}" type="datetimeFigureOut">
              <a:rPr lang="fr-FR" smtClean="0"/>
              <a:t>07/03/2013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C8A0-0E3C-4F35-A672-66E6D7AD7C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2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800200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Pityriasis </a:t>
            </a:r>
            <a:r>
              <a:rPr lang="fr-FR" sz="6600" b="1" dirty="0" err="1" smtClean="0">
                <a:solidFill>
                  <a:srgbClr val="FF0000"/>
                </a:solidFill>
              </a:rPr>
              <a:t>versicolor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8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DIAGNOSTIC CLINIQUE  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diagnostic différentiel avec Erythrasma (affection se localisant au niveau sous </a:t>
            </a:r>
            <a:r>
              <a:rPr lang="fr-FR" b="1" dirty="0" err="1">
                <a:ea typeface="Calibri"/>
                <a:cs typeface="Times New Roman"/>
              </a:rPr>
              <a:t>mamaire</a:t>
            </a:r>
            <a:r>
              <a:rPr lang="fr-FR" b="1" dirty="0">
                <a:ea typeface="Calibri"/>
                <a:cs typeface="Times New Roman"/>
              </a:rPr>
              <a:t>, </a:t>
            </a:r>
            <a:r>
              <a:rPr lang="fr-FR" b="1" dirty="0" err="1">
                <a:ea typeface="Calibri"/>
                <a:cs typeface="Times New Roman"/>
              </a:rPr>
              <a:t>axillaire,interdigitaux</a:t>
            </a:r>
            <a:r>
              <a:rPr lang="fr-FR" b="1" dirty="0">
                <a:ea typeface="Calibri"/>
                <a:cs typeface="Times New Roman"/>
              </a:rPr>
              <a:t>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-diagnostic différentiel avec vitiligo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La </a:t>
            </a:r>
            <a:r>
              <a:rPr lang="fr-FR" b="1" dirty="0">
                <a:ea typeface="Calibri"/>
                <a:cs typeface="Times New Roman"/>
              </a:rPr>
              <a:t>différentiation se fait avec lampe de </a:t>
            </a:r>
            <a:r>
              <a:rPr lang="fr-FR" b="1" dirty="0" smtClean="0">
                <a:ea typeface="Calibri"/>
                <a:cs typeface="Times New Roman"/>
              </a:rPr>
              <a:t>Wood</a:t>
            </a:r>
            <a:endParaRPr lang="fr-FR" sz="1800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49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DIAGNOSTIC DE LABORATOIRE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Prélèvement</a:t>
            </a:r>
          </a:p>
          <a:p>
            <a:pPr marL="0" indent="0">
              <a:buNone/>
            </a:pPr>
            <a:r>
              <a:rPr lang="fr-FR" b="1" dirty="0" smtClean="0"/>
              <a:t>    Examen direct</a:t>
            </a:r>
          </a:p>
          <a:p>
            <a:pPr marL="0" indent="0">
              <a:buNone/>
            </a:pPr>
            <a:r>
              <a:rPr lang="fr-FR" b="1" dirty="0" smtClean="0"/>
              <a:t>    Culture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640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PRELEVEMENT</a:t>
            </a:r>
            <a:r>
              <a:rPr lang="fr-FR" dirty="0">
                <a:ea typeface="Calibri"/>
                <a:cs typeface="Times New Roman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>
                <a:ea typeface="Calibri"/>
                <a:cs typeface="Times New Roman"/>
              </a:rPr>
              <a:t> </a:t>
            </a:r>
            <a:r>
              <a:rPr lang="fr-FR" b="1" dirty="0">
                <a:ea typeface="Calibri"/>
                <a:cs typeface="Times New Roman"/>
              </a:rPr>
              <a:t>(sera avantageusement aidé par l’usage de la lampe de </a:t>
            </a:r>
            <a:r>
              <a:rPr lang="fr-FR" b="1" dirty="0" err="1" smtClean="0">
                <a:ea typeface="Calibri"/>
                <a:cs typeface="Times New Roman"/>
              </a:rPr>
              <a:t>wood</a:t>
            </a:r>
            <a:r>
              <a:rPr lang="fr-FR" b="1" dirty="0" smtClean="0">
                <a:ea typeface="Calibri"/>
                <a:cs typeface="Times New Roman"/>
              </a:rPr>
              <a:t>   </a:t>
            </a:r>
            <a:r>
              <a:rPr lang="fr-FR" b="1" dirty="0">
                <a:solidFill>
                  <a:prstClr val="black"/>
                </a:solidFill>
                <a:ea typeface="Calibri"/>
                <a:cs typeface="Times New Roman"/>
              </a:rPr>
              <a:t> : fluorescence jaune)</a:t>
            </a:r>
            <a:r>
              <a:rPr lang="fr-FR" b="1" dirty="0" smtClean="0">
                <a:ea typeface="Calibri"/>
                <a:cs typeface="Times New Roman"/>
              </a:rPr>
              <a:t>     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fr-FR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Squames , avant toute thérapie</a:t>
            </a:r>
            <a:endParaRPr lang="fr-FR" sz="18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   </a:t>
            </a:r>
            <a:r>
              <a:rPr lang="fr-FR" b="1" dirty="0">
                <a:ea typeface="Calibri"/>
                <a:cs typeface="Times New Roman"/>
              </a:rPr>
              <a:t>(racler avec curette, vaccinostyle)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Examen entre lame et lamelle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fr-FR" b="1" dirty="0">
                <a:ea typeface="Calibri"/>
                <a:cs typeface="Times New Roman"/>
              </a:rPr>
              <a:t>    Ou coloration au bleu coton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751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SCOTCH TEST  </a:t>
            </a:r>
            <a:endParaRPr lang="fr-FR" sz="1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-Prélever les squames à l’aide d’une cellophane adhésive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ou scotch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-coller sur une lame porte-objet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-observation microscope objectif  10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</a:t>
            </a:r>
            <a:r>
              <a:rPr lang="fr-FR" b="1" u="sng" dirty="0">
                <a:ea typeface="Calibri"/>
                <a:cs typeface="Times New Roman"/>
              </a:rPr>
              <a:t>                       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levures en grappes rondes, ovalaires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(agglomérés en amas)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Accompagnés ou non de filaments courts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779912" y="31409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6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  <a:ea typeface="Calibri"/>
                <a:cs typeface="Times New Roman"/>
              </a:rPr>
              <a:t>Prélèvement technique du Scotch test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064896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64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  <a:ea typeface="Calibri"/>
                <a:cs typeface="Times New Roman"/>
              </a:rPr>
              <a:t>Examen direct d'un Scotch test positif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7686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CULTURE</a:t>
            </a:r>
            <a:r>
              <a:rPr lang="fr-FR" u="sng" dirty="0">
                <a:ea typeface="Calibri"/>
                <a:cs typeface="Times New Roman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err="1" smtClean="0">
                <a:ea typeface="Calibri"/>
                <a:cs typeface="Times New Roman"/>
              </a:rPr>
              <a:t>Sabouraud-Chloramphenicol-Actidione</a:t>
            </a:r>
            <a:endParaRPr lang="fr-FR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                   </a:t>
            </a:r>
            <a:r>
              <a:rPr lang="fr-FR" b="1" dirty="0">
                <a:ea typeface="Calibri"/>
                <a:cs typeface="Times New Roman"/>
              </a:rPr>
              <a:t>+ huile d’olive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</a:t>
            </a:r>
            <a:r>
              <a:rPr lang="fr-FR" b="1" dirty="0" smtClean="0">
                <a:ea typeface="Calibri"/>
                <a:cs typeface="Times New Roman"/>
              </a:rPr>
              <a:t>                  </a:t>
            </a:r>
            <a:r>
              <a:rPr lang="fr-FR" b="1" dirty="0">
                <a:ea typeface="Calibri"/>
                <a:cs typeface="Times New Roman"/>
              </a:rPr>
              <a:t>27-30°C/6-20 jours   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Colonies aspect granuleux, jaune </a:t>
            </a:r>
            <a:r>
              <a:rPr lang="fr-FR" b="1" dirty="0" smtClean="0">
                <a:ea typeface="Calibri"/>
                <a:cs typeface="Times New Roman"/>
              </a:rPr>
              <a:t>crème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              </a:t>
            </a:r>
            <a:r>
              <a:rPr lang="fr-FR" b="1" dirty="0">
                <a:ea typeface="Calibri"/>
                <a:cs typeface="Times New Roman"/>
              </a:rPr>
              <a:t>(levures + filaments)</a:t>
            </a:r>
            <a:endParaRPr lang="fr-FR" b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131840" y="3068960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2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TRAITEMENT</a:t>
            </a:r>
            <a:r>
              <a:rPr lang="fr-FR" sz="2800" dirty="0">
                <a:ea typeface="Calibri"/>
                <a:cs typeface="Times New Roman"/>
              </a:rPr>
              <a:t/>
            </a:r>
            <a:br>
              <a:rPr lang="fr-FR" sz="2800" dirty="0">
                <a:ea typeface="Calibri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5885" y="836712"/>
            <a:ext cx="8784976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fr-FR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Existe </a:t>
            </a:r>
            <a:r>
              <a:rPr lang="fr-FR" b="1" dirty="0">
                <a:ea typeface="Calibri"/>
                <a:cs typeface="Times New Roman"/>
              </a:rPr>
              <a:t>plusieurs protocoles thérapeutiques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-Application de </a:t>
            </a:r>
            <a:r>
              <a:rPr lang="fr-FR" b="1" dirty="0" err="1">
                <a:ea typeface="Calibri"/>
                <a:cs typeface="Times New Roman"/>
              </a:rPr>
              <a:t>Ketoconazole</a:t>
            </a:r>
            <a:r>
              <a:rPr lang="fr-FR" b="1" dirty="0">
                <a:ea typeface="Calibri"/>
                <a:cs typeface="Times New Roman"/>
              </a:rPr>
              <a:t> en topique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(</a:t>
            </a:r>
            <a:r>
              <a:rPr lang="fr-FR" b="1" dirty="0" err="1">
                <a:ea typeface="Calibri"/>
                <a:cs typeface="Times New Roman"/>
              </a:rPr>
              <a:t>Ketoderm</a:t>
            </a:r>
            <a:r>
              <a:rPr lang="fr-FR" b="1" dirty="0">
                <a:ea typeface="Calibri"/>
                <a:cs typeface="Times New Roman"/>
              </a:rPr>
              <a:t> gel moussant 2 %)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  </a:t>
            </a:r>
            <a:r>
              <a:rPr lang="fr-FR" b="1" dirty="0">
                <a:ea typeface="Calibri"/>
                <a:cs typeface="Times New Roman"/>
              </a:rPr>
              <a:t>Avec une 2° application recommandée après une </a:t>
            </a:r>
            <a:r>
              <a:rPr lang="fr-FR" b="1" dirty="0" smtClean="0">
                <a:ea typeface="Calibri"/>
                <a:cs typeface="Times New Roman"/>
              </a:rPr>
              <a:t>semaine</a:t>
            </a: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En cas de lésions très extensives ;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Traitement per os de 10 jours par </a:t>
            </a:r>
            <a:r>
              <a:rPr lang="fr-FR" b="1" dirty="0" err="1">
                <a:ea typeface="Calibri"/>
                <a:cs typeface="Times New Roman"/>
              </a:rPr>
              <a:t>Ketoconazole</a:t>
            </a:r>
            <a:r>
              <a:rPr lang="fr-FR" b="1" dirty="0">
                <a:ea typeface="Calibri"/>
                <a:cs typeface="Times New Roman"/>
              </a:rPr>
              <a:t> Cp (</a:t>
            </a:r>
            <a:r>
              <a:rPr lang="fr-FR" b="1" dirty="0" err="1">
                <a:ea typeface="Calibri"/>
                <a:cs typeface="Times New Roman"/>
              </a:rPr>
              <a:t>Nizoral</a:t>
            </a:r>
            <a:r>
              <a:rPr lang="fr-FR" b="1" dirty="0">
                <a:ea typeface="Calibri"/>
                <a:cs typeface="Times New Roman"/>
              </a:rPr>
              <a:t>)  est prescrit (après vérification des fonctions hépatiques) </a:t>
            </a:r>
            <a:r>
              <a:rPr lang="fr-FR" dirty="0">
                <a:ea typeface="Calibri"/>
                <a:cs typeface="Times New Roman"/>
              </a:rPr>
              <a:t> </a:t>
            </a:r>
            <a:endParaRPr lang="fr-FR" sz="1800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29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PROPHYLAXIE 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fr-FR" b="1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Désinfecter le linge de corps pour éviter l’auto-</a:t>
            </a:r>
            <a:r>
              <a:rPr lang="fr-FR" b="1" dirty="0" err="1">
                <a:ea typeface="Calibri"/>
                <a:cs typeface="Times New Roman"/>
              </a:rPr>
              <a:t>réinfestation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</a:t>
            </a:r>
            <a:endParaRPr lang="fr-FR" sz="1800" b="1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0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404664"/>
            <a:ext cx="8208912" cy="645333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-Définition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-Agents pathogènes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-Mode de contamination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-Facteurs favorisants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-Clinique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-Diagnostic clinique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-Diagnostic biologique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-Traitement</a:t>
            </a:r>
            <a:endParaRPr lang="fr-FR" sz="1800" b="1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7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DEFINITION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Les infections à pityriasis ou à </a:t>
            </a:r>
            <a:r>
              <a:rPr lang="fr-FR" b="1" dirty="0" err="1">
                <a:ea typeface="Calibri"/>
                <a:cs typeface="Times New Roman"/>
              </a:rPr>
              <a:t>Malassezia</a:t>
            </a:r>
            <a:r>
              <a:rPr lang="fr-FR" b="1" dirty="0">
                <a:ea typeface="Calibri"/>
                <a:cs typeface="Times New Roman"/>
              </a:rPr>
              <a:t> (actuellement) : </a:t>
            </a:r>
            <a:r>
              <a:rPr lang="fr-FR" b="1" u="sng" dirty="0" err="1">
                <a:solidFill>
                  <a:srgbClr val="FF0000"/>
                </a:solidFill>
                <a:ea typeface="Calibri"/>
                <a:cs typeface="Times New Roman"/>
              </a:rPr>
              <a:t>Mallassezioses</a:t>
            </a:r>
            <a:r>
              <a:rPr lang="fr-FR" b="1" dirty="0">
                <a:ea typeface="Calibri"/>
                <a:cs typeface="Times New Roman"/>
              </a:rPr>
              <a:t> ou </a:t>
            </a:r>
            <a:r>
              <a:rPr lang="fr-FR" b="1" dirty="0" err="1">
                <a:ea typeface="Calibri"/>
                <a:cs typeface="Times New Roman"/>
              </a:rPr>
              <a:t>Pityrosporoses</a:t>
            </a:r>
            <a:r>
              <a:rPr lang="fr-FR" b="1" dirty="0">
                <a:ea typeface="Calibri"/>
                <a:cs typeface="Times New Roman"/>
              </a:rPr>
              <a:t> sont des affections dues à des levures commensales de la peau du Genre : </a:t>
            </a:r>
            <a:r>
              <a:rPr lang="fr-FR" b="1" u="sng" dirty="0" err="1">
                <a:solidFill>
                  <a:srgbClr val="FF0000"/>
                </a:solidFill>
                <a:ea typeface="Calibri"/>
                <a:cs typeface="Times New Roman"/>
              </a:rPr>
              <a:t>Malassezia</a:t>
            </a:r>
            <a:r>
              <a:rPr lang="fr-FR" b="1" dirty="0">
                <a:ea typeface="Calibri"/>
                <a:cs typeface="Times New Roman"/>
              </a:rPr>
              <a:t> (ancien G : </a:t>
            </a:r>
            <a:r>
              <a:rPr lang="fr-FR" b="1" u="sng" dirty="0" err="1">
                <a:solidFill>
                  <a:srgbClr val="FF0000"/>
                </a:solidFill>
                <a:ea typeface="Calibri"/>
                <a:cs typeface="Times New Roman"/>
              </a:rPr>
              <a:t>Pityrosporum</a:t>
            </a:r>
            <a:r>
              <a:rPr lang="fr-FR" b="1" dirty="0">
                <a:ea typeface="Calibri"/>
                <a:cs typeface="Times New Roman"/>
              </a:rPr>
              <a:t>) fréquentes , sans caractère de gravité, caractérisées par leurs fréquentes récidives.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-Mycose la plus superficielle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-Epidermomycose, cosmopolite, chronique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-Affection </a:t>
            </a:r>
            <a:r>
              <a:rPr lang="fr-FR" b="1" dirty="0" err="1">
                <a:ea typeface="Calibri"/>
                <a:cs typeface="Times New Roman"/>
              </a:rPr>
              <a:t>benigne</a:t>
            </a:r>
            <a:r>
              <a:rPr lang="fr-FR" b="1" dirty="0">
                <a:ea typeface="Calibri"/>
                <a:cs typeface="Times New Roman"/>
              </a:rPr>
              <a:t>, inesthétique, récidivante</a:t>
            </a:r>
            <a:endParaRPr lang="fr-FR" sz="18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85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AGENTS PATHOGENES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u="sng" dirty="0" err="1">
                <a:solidFill>
                  <a:srgbClr val="FF0000"/>
                </a:solidFill>
                <a:ea typeface="Calibri"/>
                <a:cs typeface="Times New Roman"/>
              </a:rPr>
              <a:t>Malassezia</a:t>
            </a: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u="sng" dirty="0" err="1">
                <a:solidFill>
                  <a:srgbClr val="FF0000"/>
                </a:solidFill>
                <a:ea typeface="Calibri"/>
                <a:cs typeface="Times New Roman"/>
              </a:rPr>
              <a:t>furfur</a:t>
            </a: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dirty="0">
                <a:ea typeface="Calibri"/>
                <a:cs typeface="Times New Roman"/>
              </a:rPr>
              <a:t>est une levure connue de longue </a:t>
            </a:r>
            <a:r>
              <a:rPr lang="fr-FR" b="1" dirty="0" smtClean="0">
                <a:ea typeface="Calibri"/>
                <a:cs typeface="Times New Roman"/>
              </a:rPr>
              <a:t>date </a:t>
            </a:r>
            <a:r>
              <a:rPr lang="fr-FR" b="1" dirty="0">
                <a:ea typeface="Calibri"/>
                <a:cs typeface="Times New Roman"/>
              </a:rPr>
              <a:t>en pathologie humaine, responsable du </a:t>
            </a: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Pityriasis </a:t>
            </a:r>
            <a:r>
              <a:rPr lang="fr-FR" b="1" u="sng" dirty="0" err="1" smtClean="0">
                <a:solidFill>
                  <a:srgbClr val="FF0000"/>
                </a:solidFill>
                <a:ea typeface="Calibri"/>
                <a:cs typeface="Times New Roman"/>
              </a:rPr>
              <a:t>versicolor</a:t>
            </a:r>
            <a:endParaRPr lang="fr-FR" sz="1800" b="1" u="sng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Par la suite cette espèce a été appelée </a:t>
            </a:r>
            <a:r>
              <a:rPr lang="fr-FR" b="1" dirty="0" err="1">
                <a:solidFill>
                  <a:srgbClr val="FF0000"/>
                </a:solidFill>
                <a:ea typeface="Calibri"/>
                <a:cs typeface="Times New Roman"/>
              </a:rPr>
              <a:t>P.orbiculare</a:t>
            </a:r>
            <a:r>
              <a:rPr lang="fr-FR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dirty="0">
                <a:ea typeface="Calibri"/>
                <a:cs typeface="Times New Roman"/>
              </a:rPr>
              <a:t>pour la différencier de  </a:t>
            </a:r>
            <a:r>
              <a:rPr lang="fr-FR" b="1" dirty="0">
                <a:solidFill>
                  <a:srgbClr val="FF0000"/>
                </a:solidFill>
                <a:ea typeface="Calibri"/>
                <a:cs typeface="Times New Roman"/>
              </a:rPr>
              <a:t>P. ovale </a:t>
            </a:r>
            <a:r>
              <a:rPr lang="fr-FR" b="1" dirty="0">
                <a:ea typeface="Calibri"/>
                <a:cs typeface="Times New Roman"/>
              </a:rPr>
              <a:t>(</a:t>
            </a:r>
            <a:r>
              <a:rPr lang="fr-FR" b="1" dirty="0" smtClean="0">
                <a:ea typeface="Calibri"/>
                <a:cs typeface="Times New Roman"/>
              </a:rPr>
              <a:t>responsable </a:t>
            </a:r>
            <a:r>
              <a:rPr lang="fr-FR" b="1" dirty="0">
                <a:ea typeface="Calibri"/>
                <a:cs typeface="Times New Roman"/>
              </a:rPr>
              <a:t>de la dermite séborrhéique</a:t>
            </a:r>
            <a:r>
              <a:rPr lang="fr-FR" dirty="0">
                <a:ea typeface="Calibri"/>
                <a:cs typeface="Times New Roman"/>
              </a:rPr>
              <a:t>)</a:t>
            </a:r>
            <a:endParaRPr lang="fr-FR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0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Actuellement, on distingue plusieurs espèces impliquées en pathologie humaine </a:t>
            </a:r>
            <a:r>
              <a:rPr lang="fr-FR" b="1" dirty="0" smtClean="0">
                <a:ea typeface="Calibri"/>
                <a:cs typeface="Times New Roman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M.furfur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M.globosa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M.restricta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M.obtusa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M.sympodialis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M.pachydermatis</a:t>
            </a:r>
            <a:r>
              <a:rPr lang="fr-FR" b="1" dirty="0">
                <a:ea typeface="Calibri"/>
                <a:cs typeface="Times New Roman"/>
              </a:rPr>
              <a:t>    (chien)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                                      -</a:t>
            </a:r>
            <a:r>
              <a:rPr lang="fr-FR" b="1" dirty="0" err="1">
                <a:ea typeface="Calibri"/>
                <a:cs typeface="Times New Roman"/>
              </a:rPr>
              <a:t>M.sloofiae</a:t>
            </a:r>
            <a:r>
              <a:rPr lang="fr-FR" b="1" dirty="0">
                <a:ea typeface="Calibri"/>
                <a:cs typeface="Times New Roman"/>
              </a:rPr>
              <a:t>   (porc)   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-levures lipophiles,  </a:t>
            </a:r>
            <a:r>
              <a:rPr lang="fr-FR" b="1" dirty="0" err="1">
                <a:ea typeface="Calibri"/>
                <a:cs typeface="Times New Roman"/>
              </a:rPr>
              <a:t>kératinophiles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</a:t>
            </a:r>
            <a:r>
              <a:rPr lang="fr-FR" b="1" dirty="0" err="1">
                <a:ea typeface="Calibri"/>
                <a:cs typeface="Times New Roman"/>
              </a:rPr>
              <a:t>lipodépendantes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-de petites tailles, rondes, ovales, à cylindriques  à bourgeonnement unipolaire.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Levures saprophytes de l’homme (peau) et animaux (à sang chaud)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72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MODE DE CONTAMINATION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57332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- </a:t>
            </a:r>
            <a:r>
              <a:rPr lang="fr-FR" b="1" dirty="0" smtClean="0">
                <a:ea typeface="Calibri"/>
                <a:cs typeface="Times New Roman"/>
              </a:rPr>
              <a:t>affecte </a:t>
            </a:r>
            <a:r>
              <a:rPr lang="fr-FR" b="1" dirty="0">
                <a:ea typeface="Calibri"/>
                <a:cs typeface="Times New Roman"/>
              </a:rPr>
              <a:t>les adultes jeunes (sans prédominance </a:t>
            </a:r>
            <a:r>
              <a:rPr lang="fr-FR" b="1" dirty="0" smtClean="0">
                <a:ea typeface="Calibri"/>
                <a:cs typeface="Times New Roman"/>
              </a:rPr>
              <a:t>de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   sexe </a:t>
            </a:r>
            <a:r>
              <a:rPr lang="fr-FR" b="1" dirty="0">
                <a:ea typeface="Calibri"/>
                <a:cs typeface="Times New Roman"/>
              </a:rPr>
              <a:t>ou </a:t>
            </a:r>
            <a:r>
              <a:rPr lang="fr-FR" b="1" dirty="0" smtClean="0">
                <a:ea typeface="Calibri"/>
                <a:cs typeface="Times New Roman"/>
              </a:rPr>
              <a:t>de  </a:t>
            </a:r>
            <a:r>
              <a:rPr lang="fr-FR" b="1" dirty="0">
                <a:ea typeface="Calibri"/>
                <a:cs typeface="Times New Roman"/>
              </a:rPr>
              <a:t>race)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-rare chez les vieux et enfants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-transmission homme à homme  (rare)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-contamination par vêtements, draps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 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L’infection se fait surtout à partir de la microflore cutanée </a:t>
            </a:r>
            <a:r>
              <a:rPr lang="fr-FR" b="1" dirty="0" smtClean="0">
                <a:ea typeface="Calibri"/>
                <a:cs typeface="Times New Roman"/>
              </a:rPr>
              <a:t>commensale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fr-FR" b="1" dirty="0">
                <a:ea typeface="Calibri"/>
                <a:cs typeface="Times New Roman"/>
              </a:rPr>
              <a:t>Le passage de l’état commensal à l’état pathologique s’accompagne de la transformation de la forme levure en forme mycélienne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85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FACTEURS FAVORISANTS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Les </a:t>
            </a:r>
            <a:r>
              <a:rPr lang="fr-FR" b="1" dirty="0" err="1">
                <a:ea typeface="Calibri"/>
                <a:cs typeface="Times New Roman"/>
              </a:rPr>
              <a:t>malassezia</a:t>
            </a: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err="1">
                <a:ea typeface="Calibri"/>
                <a:cs typeface="Times New Roman"/>
              </a:rPr>
              <a:t>proliférent</a:t>
            </a:r>
            <a:r>
              <a:rPr lang="fr-FR" b="1" dirty="0">
                <a:ea typeface="Calibri"/>
                <a:cs typeface="Times New Roman"/>
              </a:rPr>
              <a:t> sous l’influence ce plusieurs facteurs : 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</a:t>
            </a:r>
            <a:r>
              <a:rPr lang="fr-FR" b="1" dirty="0" err="1">
                <a:ea typeface="Calibri"/>
                <a:cs typeface="Times New Roman"/>
              </a:rPr>
              <a:t>hypersecretion</a:t>
            </a:r>
            <a:r>
              <a:rPr lang="fr-FR" b="1" dirty="0">
                <a:ea typeface="Calibri"/>
                <a:cs typeface="Times New Roman"/>
              </a:rPr>
              <a:t> sébacée, peau grasses (teneur </a:t>
            </a:r>
            <a:endParaRPr lang="fr-FR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 </a:t>
            </a:r>
            <a:r>
              <a:rPr lang="fr-FR" b="1" dirty="0" smtClean="0">
                <a:ea typeface="Calibri"/>
                <a:cs typeface="Times New Roman"/>
              </a:rPr>
              <a:t>important </a:t>
            </a:r>
            <a:r>
              <a:rPr lang="fr-FR" b="1" dirty="0">
                <a:ea typeface="Calibri"/>
                <a:cs typeface="Times New Roman"/>
              </a:rPr>
              <a:t>en TG et AG libres)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</a:t>
            </a:r>
            <a:r>
              <a:rPr lang="fr-FR" b="1" dirty="0" err="1">
                <a:ea typeface="Calibri"/>
                <a:cs typeface="Times New Roman"/>
              </a:rPr>
              <a:t>hypersecretion</a:t>
            </a:r>
            <a:r>
              <a:rPr lang="fr-FR" b="1" dirty="0">
                <a:ea typeface="Calibri"/>
                <a:cs typeface="Times New Roman"/>
              </a:rPr>
              <a:t> sudorale (transpiration)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</a:t>
            </a:r>
            <a:r>
              <a:rPr lang="fr-FR" b="1" dirty="0" err="1">
                <a:ea typeface="Calibri"/>
                <a:cs typeface="Times New Roman"/>
              </a:rPr>
              <a:t>hypercoticisme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-facteurs climatiques , chaleur, humidité, exposition fréquente au soleil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-application d’huiles corporelles (favorisant le </a:t>
            </a:r>
            <a:r>
              <a:rPr lang="fr-FR" b="1" dirty="0" err="1" smtClean="0">
                <a:ea typeface="Calibri"/>
                <a:cs typeface="Times New Roman"/>
              </a:rPr>
              <a:t>developpement</a:t>
            </a:r>
            <a:r>
              <a:rPr lang="fr-FR" b="1" dirty="0" smtClean="0">
                <a:ea typeface="Calibri"/>
                <a:cs typeface="Times New Roman"/>
              </a:rPr>
              <a:t> </a:t>
            </a:r>
            <a:r>
              <a:rPr lang="fr-FR" b="1" dirty="0" err="1">
                <a:ea typeface="Calibri"/>
                <a:cs typeface="Times New Roman"/>
              </a:rPr>
              <a:t>epidermique</a:t>
            </a:r>
            <a:r>
              <a:rPr lang="fr-FR" b="1" dirty="0">
                <a:ea typeface="Calibri"/>
                <a:cs typeface="Times New Roman"/>
              </a:rPr>
              <a:t> des levures lipophiles)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-grossesse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fr-FR" b="1" dirty="0">
                <a:ea typeface="Calibri"/>
                <a:cs typeface="Times New Roman"/>
              </a:rPr>
              <a:t>-</a:t>
            </a:r>
            <a:r>
              <a:rPr lang="fr-FR" b="1" dirty="0" err="1">
                <a:ea typeface="Calibri"/>
                <a:cs typeface="Times New Roman"/>
              </a:rPr>
              <a:t>immunodepression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404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solidFill>
                  <a:srgbClr val="FF0000"/>
                </a:solidFill>
                <a:ea typeface="Calibri"/>
                <a:cs typeface="Times New Roman"/>
              </a:rPr>
              <a:t>CLINIQUE</a:t>
            </a:r>
            <a: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fr-F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Les </a:t>
            </a:r>
            <a:r>
              <a:rPr lang="fr-FR" b="1" dirty="0" err="1">
                <a:ea typeface="Calibri"/>
                <a:cs typeface="Times New Roman"/>
              </a:rPr>
              <a:t>malassezioses</a:t>
            </a:r>
            <a:r>
              <a:rPr lang="fr-FR" b="1" dirty="0">
                <a:ea typeface="Calibri"/>
                <a:cs typeface="Times New Roman"/>
              </a:rPr>
              <a:t> superficielles sont fréquentes et récidivantes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Les lésions n’intéressent que la couche la plus superficielle de </a:t>
            </a:r>
            <a:r>
              <a:rPr lang="fr-FR" b="1" dirty="0" smtClean="0">
                <a:ea typeface="Calibri"/>
                <a:cs typeface="Times New Roman"/>
              </a:rPr>
              <a:t>l’épiderme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err="1">
                <a:ea typeface="Calibri"/>
                <a:cs typeface="Times New Roman"/>
              </a:rPr>
              <a:t>Siégent</a:t>
            </a:r>
            <a:r>
              <a:rPr lang="fr-FR" b="1" dirty="0">
                <a:ea typeface="Calibri"/>
                <a:cs typeface="Times New Roman"/>
              </a:rPr>
              <a:t> surtout au niveau du cou, thorax, visage, racine des membres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Macules rondes de couleur variable : allant du rose clair à brun foncé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La couleur des lésions varie avec : épaisseur des squames, intensité du parasitisme, exposition au </a:t>
            </a:r>
            <a:r>
              <a:rPr lang="fr-FR" b="1" dirty="0" smtClean="0">
                <a:ea typeface="Calibri"/>
                <a:cs typeface="Times New Roman"/>
              </a:rPr>
              <a:t>soleil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fr-FR" sz="1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ea typeface="Calibri"/>
                <a:cs typeface="Times New Roman"/>
              </a:rPr>
              <a:t>Ces lésions peuvent siéger sur toute la peau, avec localisation préférentielle des zones séborrhéiques, haut du thorax, dos, cou, épaules (à l’</a:t>
            </a:r>
            <a:r>
              <a:rPr lang="fr-FR" b="1" dirty="0" err="1">
                <a:ea typeface="Calibri"/>
                <a:cs typeface="Times New Roman"/>
              </a:rPr>
              <a:t>exceptiondes</a:t>
            </a:r>
            <a:r>
              <a:rPr lang="fr-FR" b="1" dirty="0">
                <a:ea typeface="Calibri"/>
                <a:cs typeface="Times New Roman"/>
              </a:rPr>
              <a:t> paumes des mains et </a:t>
            </a:r>
            <a:r>
              <a:rPr lang="fr-FR" b="1" dirty="0" err="1">
                <a:ea typeface="Calibri"/>
                <a:cs typeface="Times New Roman"/>
              </a:rPr>
              <a:t>palntes</a:t>
            </a:r>
            <a:r>
              <a:rPr lang="fr-FR" b="1" dirty="0">
                <a:ea typeface="Calibri"/>
                <a:cs typeface="Times New Roman"/>
              </a:rPr>
              <a:t> des pieds)</a:t>
            </a:r>
            <a:endParaRPr lang="fr-FR" sz="1800" b="1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fr-FR" b="1" dirty="0">
                <a:ea typeface="Calibri"/>
                <a:cs typeface="Times New Roman"/>
              </a:rPr>
              <a:t>Localisation (rares) : visage, oreilles, cuir chevelu, grands plis, organes génitaux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76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Malassezia</a:t>
            </a:r>
            <a:r>
              <a:rPr lang="fr-FR" b="1" dirty="0" smtClean="0">
                <a:solidFill>
                  <a:srgbClr val="FF0000"/>
                </a:solidFill>
              </a:rPr>
              <a:t> à pityriasis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272808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0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317</Words>
  <Application>Microsoft Office PowerPoint</Application>
  <PresentationFormat>Affichage à l'écran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Pityriasis versicolor</vt:lpstr>
      <vt:lpstr>Présentation PowerPoint</vt:lpstr>
      <vt:lpstr>DEFINITION </vt:lpstr>
      <vt:lpstr>AGENTS PATHOGENES </vt:lpstr>
      <vt:lpstr>Présentation PowerPoint</vt:lpstr>
      <vt:lpstr>MODE DE CONTAMINATION </vt:lpstr>
      <vt:lpstr>FACTEURS FAVORISANTS </vt:lpstr>
      <vt:lpstr>CLINIQUE </vt:lpstr>
      <vt:lpstr>Malassezia à pityriasis</vt:lpstr>
      <vt:lpstr>DIAGNOSTIC CLINIQUE   </vt:lpstr>
      <vt:lpstr>DIAGNOSTIC DE LABORATOIRE </vt:lpstr>
      <vt:lpstr>PRELEVEMENT </vt:lpstr>
      <vt:lpstr>Présentation PowerPoint</vt:lpstr>
      <vt:lpstr>Prélèvement technique du Scotch test</vt:lpstr>
      <vt:lpstr>Examen direct d'un Scotch test positif</vt:lpstr>
      <vt:lpstr>CULTURE </vt:lpstr>
      <vt:lpstr>TRAITEMENT </vt:lpstr>
      <vt:lpstr>PROPHYLAXIE   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Pityriasis versicolor</dc:title>
  <dc:creator>sofiane</dc:creator>
  <cp:lastModifiedBy>sofiane</cp:lastModifiedBy>
  <cp:revision>18</cp:revision>
  <dcterms:created xsi:type="dcterms:W3CDTF">2013-03-06T23:21:58Z</dcterms:created>
  <dcterms:modified xsi:type="dcterms:W3CDTF">2013-03-07T00:47:56Z</dcterms:modified>
</cp:coreProperties>
</file>