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70" r:id="rId10"/>
    <p:sldId id="273" r:id="rId11"/>
    <p:sldId id="272" r:id="rId12"/>
    <p:sldId id="264" r:id="rId13"/>
    <p:sldId id="271" r:id="rId14"/>
    <p:sldId id="265" r:id="rId15"/>
    <p:sldId id="266" r:id="rId16"/>
    <p:sldId id="267"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037" autoAdjust="0"/>
  </p:normalViewPr>
  <p:slideViewPr>
    <p:cSldViewPr>
      <p:cViewPr>
        <p:scale>
          <a:sx n="47" d="100"/>
          <a:sy n="47" d="100"/>
        </p:scale>
        <p:origin x="-1363"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08524-C91E-4943-B7A7-AC11D180B181}" type="datetimeFigureOut">
              <a:rPr lang="fr-FR" smtClean="0"/>
              <a:pPr/>
              <a:t>20/02/2013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2C6B6-A95B-4FA7-89CC-F79C57ADF79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782C6B6-A95B-4FA7-89CC-F79C57ADF79E}" type="slidenum">
              <a:rPr lang="fr-FR" smtClean="0"/>
              <a:pPr/>
              <a:t>1</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43E10A7-53C5-43AC-9D92-805E5E86E404}" type="datetimeFigureOut">
              <a:rPr lang="fr-FR" smtClean="0"/>
              <a:pPr/>
              <a:t>20/02/2013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8827F0-377E-42E7-8A70-9355FD32DDC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3E10A7-53C5-43AC-9D92-805E5E86E404}" type="datetimeFigureOut">
              <a:rPr lang="fr-FR" smtClean="0"/>
              <a:pPr/>
              <a:t>20/02/2013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8827F0-377E-42E7-8A70-9355FD32DDC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3E10A7-53C5-43AC-9D92-805E5E86E404}" type="datetimeFigureOut">
              <a:rPr lang="fr-FR" smtClean="0"/>
              <a:pPr/>
              <a:t>20/02/2013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8827F0-377E-42E7-8A70-9355FD32DDC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3E10A7-53C5-43AC-9D92-805E5E86E404}" type="datetimeFigureOut">
              <a:rPr lang="fr-FR" smtClean="0"/>
              <a:pPr/>
              <a:t>20/02/2013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8827F0-377E-42E7-8A70-9355FD32DDC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43E10A7-53C5-43AC-9D92-805E5E86E404}" type="datetimeFigureOut">
              <a:rPr lang="fr-FR" smtClean="0"/>
              <a:pPr/>
              <a:t>20/02/2013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8827F0-377E-42E7-8A70-9355FD32DDC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3E10A7-53C5-43AC-9D92-805E5E86E404}" type="datetimeFigureOut">
              <a:rPr lang="fr-FR" smtClean="0"/>
              <a:pPr/>
              <a:t>20/02/2013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8827F0-377E-42E7-8A70-9355FD32DDC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43E10A7-53C5-43AC-9D92-805E5E86E404}" type="datetimeFigureOut">
              <a:rPr lang="fr-FR" smtClean="0"/>
              <a:pPr/>
              <a:t>20/02/2013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8827F0-377E-42E7-8A70-9355FD32DDC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43E10A7-53C5-43AC-9D92-805E5E86E404}" type="datetimeFigureOut">
              <a:rPr lang="fr-FR" smtClean="0"/>
              <a:pPr/>
              <a:t>20/02/2013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8827F0-377E-42E7-8A70-9355FD32DDC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3E10A7-53C5-43AC-9D92-805E5E86E404}" type="datetimeFigureOut">
              <a:rPr lang="fr-FR" smtClean="0"/>
              <a:pPr/>
              <a:t>20/02/2013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8827F0-377E-42E7-8A70-9355FD32DDC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43E10A7-53C5-43AC-9D92-805E5E86E404}" type="datetimeFigureOut">
              <a:rPr lang="fr-FR" smtClean="0"/>
              <a:pPr/>
              <a:t>20/02/2013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8827F0-377E-42E7-8A70-9355FD32DDC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43E10A7-53C5-43AC-9D92-805E5E86E404}" type="datetimeFigureOut">
              <a:rPr lang="fr-FR" smtClean="0"/>
              <a:pPr/>
              <a:t>20/02/2013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8827F0-377E-42E7-8A70-9355FD32DDC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E10A7-53C5-43AC-9D92-805E5E86E404}" type="datetimeFigureOut">
              <a:rPr lang="fr-FR" smtClean="0"/>
              <a:pPr/>
              <a:t>20/02/2013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827F0-377E-42E7-8A70-9355FD32DDC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1285860"/>
            <a:ext cx="7772400" cy="1470025"/>
          </a:xfrm>
        </p:spPr>
        <p:txBody>
          <a:bodyPr>
            <a:normAutofit fontScale="90000"/>
          </a:bodyPr>
          <a:lstStyle/>
          <a:p>
            <a:r>
              <a:rPr lang="fr-FR" b="1" dirty="0" smtClean="0"/>
              <a:t>Introduction à la Mycologie médicale </a:t>
            </a:r>
            <a:br>
              <a:rPr lang="fr-FR" b="1" dirty="0" smtClean="0"/>
            </a:br>
            <a:endParaRPr lang="fr-FR" dirty="0"/>
          </a:p>
        </p:txBody>
      </p:sp>
      <p:sp>
        <p:nvSpPr>
          <p:cNvPr id="3" name="Sous-titre 2"/>
          <p:cNvSpPr>
            <a:spLocks noGrp="1"/>
          </p:cNvSpPr>
          <p:nvPr>
            <p:ph type="subTitle" idx="1"/>
          </p:nvPr>
        </p:nvSpPr>
        <p:spPr/>
        <p:txBody>
          <a:bodyPr>
            <a:normAutofit fontScale="92500"/>
          </a:bodyPr>
          <a:lstStyle/>
          <a:p>
            <a:endParaRPr lang="fr-FR" dirty="0" smtClean="0"/>
          </a:p>
          <a:p>
            <a:endParaRPr lang="fr-FR" dirty="0"/>
          </a:p>
          <a:p>
            <a:r>
              <a:rPr lang="fr-FR" dirty="0" smtClean="0">
                <a:solidFill>
                  <a:schemeClr val="tx1"/>
                </a:solidFill>
              </a:rPr>
              <a:t>                                </a:t>
            </a:r>
            <a:r>
              <a:rPr lang="fr-FR" sz="3600" dirty="0" smtClean="0">
                <a:solidFill>
                  <a:schemeClr val="tx1"/>
                </a:solidFill>
              </a:rPr>
              <a:t>Dr BENMEZDAD.A</a:t>
            </a:r>
            <a:endParaRPr lang="fr-F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429420"/>
          </a:xfrm>
        </p:spPr>
        <p:txBody>
          <a:bodyPr>
            <a:normAutofit/>
          </a:bodyPr>
          <a:lstStyle/>
          <a:p>
            <a:pPr algn="ctr">
              <a:buNone/>
            </a:pPr>
            <a:endParaRPr lang="fr-FR" sz="1400" b="1" dirty="0" smtClean="0">
              <a:solidFill>
                <a:srgbClr val="000066"/>
              </a:solidFill>
              <a:cs typeface="Times New Roman" pitchFamily="18" charset="0"/>
            </a:endParaRPr>
          </a:p>
          <a:p>
            <a:pPr algn="ctr">
              <a:buNone/>
            </a:pPr>
            <a:endParaRPr lang="fr-FR" sz="1400" b="1" dirty="0" smtClean="0">
              <a:solidFill>
                <a:srgbClr val="000066"/>
              </a:solidFill>
              <a:cs typeface="Times New Roman" pitchFamily="18" charset="0"/>
            </a:endParaRPr>
          </a:p>
          <a:p>
            <a:pPr>
              <a:buNone/>
            </a:pPr>
            <a:r>
              <a:rPr lang="fr-FR" sz="1800" b="1" dirty="0" smtClean="0">
                <a:solidFill>
                  <a:srgbClr val="000066"/>
                </a:solidFill>
                <a:cs typeface="Times New Roman" pitchFamily="18" charset="0"/>
              </a:rPr>
              <a:t>Domaine</a:t>
            </a:r>
            <a:r>
              <a:rPr lang="fr-FR" sz="1800" dirty="0" smtClean="0">
                <a:cs typeface="Times New Roman" pitchFamily="18" charset="0"/>
              </a:rPr>
              <a:t>                        </a:t>
            </a:r>
            <a:r>
              <a:rPr lang="fr-FR" sz="1800" b="1" dirty="0" smtClean="0">
                <a:solidFill>
                  <a:srgbClr val="000066"/>
                </a:solidFill>
                <a:cs typeface="Times New Roman" pitchFamily="18" charset="0"/>
              </a:rPr>
              <a:t>Règne</a:t>
            </a:r>
            <a:r>
              <a:rPr lang="fr-FR" sz="1800" dirty="0" smtClean="0">
                <a:solidFill>
                  <a:srgbClr val="000066"/>
                </a:solidFill>
                <a:cs typeface="Times New Roman" pitchFamily="18" charset="0"/>
              </a:rPr>
              <a:t>    </a:t>
            </a:r>
            <a:r>
              <a:rPr lang="fr-FR" sz="1800" dirty="0" smtClean="0">
                <a:cs typeface="Times New Roman" pitchFamily="18" charset="0"/>
              </a:rPr>
              <a:t>                       </a:t>
            </a:r>
            <a:r>
              <a:rPr lang="fr-FR" sz="1800" b="1" dirty="0" smtClean="0">
                <a:solidFill>
                  <a:srgbClr val="000066"/>
                </a:solidFill>
                <a:cs typeface="Times New Roman" pitchFamily="18" charset="0"/>
              </a:rPr>
              <a:t>Divisions </a:t>
            </a:r>
            <a:r>
              <a:rPr lang="fr-FR" sz="1800" dirty="0" smtClean="0">
                <a:cs typeface="Times New Roman" pitchFamily="18" charset="0"/>
              </a:rPr>
              <a:t>                            </a:t>
            </a:r>
            <a:r>
              <a:rPr lang="fr-FR" sz="1800" b="1" dirty="0" smtClean="0">
                <a:cs typeface="Times New Roman" pitchFamily="18" charset="0"/>
              </a:rPr>
              <a:t> </a:t>
            </a:r>
            <a:r>
              <a:rPr lang="fr-FR" sz="1800" b="1" dirty="0" smtClean="0">
                <a:solidFill>
                  <a:srgbClr val="000066"/>
                </a:solidFill>
                <a:cs typeface="Times New Roman" pitchFamily="18" charset="0"/>
              </a:rPr>
              <a:t>Classes</a:t>
            </a:r>
            <a:endParaRPr lang="fr-FR" sz="1800" dirty="0" smtClean="0"/>
          </a:p>
          <a:p>
            <a:pPr eaLnBrk="0" hangingPunct="0"/>
            <a:endParaRPr lang="fr-FR" sz="1800" b="1" dirty="0" smtClean="0">
              <a:solidFill>
                <a:srgbClr val="9900CC"/>
              </a:solidFill>
              <a:cs typeface="Times New Roman" pitchFamily="18" charset="0"/>
            </a:endParaRPr>
          </a:p>
          <a:p>
            <a:pPr eaLnBrk="0" hangingPunct="0">
              <a:buNone/>
            </a:pPr>
            <a:r>
              <a:rPr lang="fr-FR" sz="1800" b="1" dirty="0" smtClean="0">
                <a:solidFill>
                  <a:srgbClr val="9900CC"/>
                </a:solidFill>
                <a:cs typeface="Times New Roman" pitchFamily="18" charset="0"/>
              </a:rPr>
              <a:t>Eucaryote       champignon ou </a:t>
            </a:r>
            <a:r>
              <a:rPr lang="fr-FR" sz="1800" b="1" dirty="0" err="1" smtClean="0">
                <a:solidFill>
                  <a:srgbClr val="9900CC"/>
                </a:solidFill>
                <a:cs typeface="Times New Roman" pitchFamily="18" charset="0"/>
              </a:rPr>
              <a:t>Fungi</a:t>
            </a:r>
            <a:r>
              <a:rPr lang="fr-FR" sz="1800" b="1" dirty="0" smtClean="0">
                <a:solidFill>
                  <a:srgbClr val="9900CC"/>
                </a:solidFill>
                <a:cs typeface="Times New Roman" pitchFamily="18" charset="0"/>
              </a:rPr>
              <a:t>         </a:t>
            </a:r>
            <a:r>
              <a:rPr lang="fr-FR" sz="1800" b="1" dirty="0" err="1" smtClean="0">
                <a:solidFill>
                  <a:srgbClr val="9900CC"/>
                </a:solidFill>
                <a:cs typeface="Times New Roman" pitchFamily="18" charset="0"/>
              </a:rPr>
              <a:t>mycotina</a:t>
            </a:r>
            <a:r>
              <a:rPr lang="fr-FR" sz="1800" b="1" dirty="0" smtClean="0">
                <a:solidFill>
                  <a:srgbClr val="9900CC"/>
                </a:solidFill>
                <a:cs typeface="Times New Roman" pitchFamily="18" charset="0"/>
              </a:rPr>
              <a:t> ou </a:t>
            </a:r>
            <a:r>
              <a:rPr lang="fr-FR" sz="1800" b="1" dirty="0" err="1" smtClean="0">
                <a:solidFill>
                  <a:srgbClr val="9900CC"/>
                </a:solidFill>
                <a:cs typeface="Times New Roman" pitchFamily="18" charset="0"/>
              </a:rPr>
              <a:t>mycota</a:t>
            </a:r>
            <a:r>
              <a:rPr lang="fr-FR" sz="1800" dirty="0" smtClean="0">
                <a:solidFill>
                  <a:srgbClr val="9900CC"/>
                </a:solidFill>
                <a:cs typeface="Times New Roman" pitchFamily="18" charset="0"/>
              </a:rPr>
              <a:t> </a:t>
            </a:r>
            <a:r>
              <a:rPr lang="fr-FR" sz="1800" b="1" dirty="0" smtClean="0">
                <a:solidFill>
                  <a:srgbClr val="9900CC"/>
                </a:solidFill>
                <a:cs typeface="Times New Roman" pitchFamily="18" charset="0"/>
              </a:rPr>
              <a:t>               mycètes</a:t>
            </a:r>
            <a:r>
              <a:rPr lang="fr-FR" sz="1800" b="1" dirty="0" smtClean="0">
                <a:cs typeface="Times New Roman" pitchFamily="18" charset="0"/>
              </a:rPr>
              <a:t>                                                                                                                        </a:t>
            </a:r>
          </a:p>
          <a:p>
            <a:pPr eaLnBrk="0" hangingPunct="0">
              <a:buNone/>
            </a:pPr>
            <a:r>
              <a:rPr lang="fr-FR" sz="1800" b="1" dirty="0" smtClean="0">
                <a:cs typeface="Times New Roman" pitchFamily="18" charset="0"/>
              </a:rPr>
              <a:t>                                                                                                                 </a:t>
            </a:r>
            <a:r>
              <a:rPr lang="fr-FR" sz="1800" b="1" dirty="0" err="1" smtClean="0">
                <a:cs typeface="Times New Roman" pitchFamily="18" charset="0"/>
              </a:rPr>
              <a:t>exp</a:t>
            </a:r>
            <a:r>
              <a:rPr lang="fr-FR" sz="1800" b="1" dirty="0" smtClean="0">
                <a:cs typeface="Times New Roman" pitchFamily="18" charset="0"/>
              </a:rPr>
              <a:t>. Ascomycètes       </a:t>
            </a:r>
            <a:endParaRPr lang="fr-FR" sz="1800" dirty="0" smtClean="0"/>
          </a:p>
          <a:p>
            <a:pPr algn="ctr" eaLnBrk="0" hangingPunct="0"/>
            <a:endParaRPr lang="fr-FR" sz="3600" dirty="0" smtClean="0"/>
          </a:p>
          <a:p>
            <a:pPr>
              <a:buNone/>
            </a:pPr>
            <a:r>
              <a:rPr lang="fr-FR" sz="1800" b="1" dirty="0" smtClean="0">
                <a:solidFill>
                  <a:srgbClr val="000066"/>
                </a:solidFill>
                <a:cs typeface="Times New Roman" pitchFamily="18" charset="0"/>
              </a:rPr>
              <a:t> Sous familles</a:t>
            </a:r>
            <a:r>
              <a:rPr lang="fr-FR" sz="1800" b="1" dirty="0" smtClean="0">
                <a:cs typeface="Times New Roman" pitchFamily="18" charset="0"/>
              </a:rPr>
              <a:t> </a:t>
            </a:r>
            <a:r>
              <a:rPr lang="fr-FR" sz="1800" dirty="0" smtClean="0">
                <a:cs typeface="Times New Roman" pitchFamily="18" charset="0"/>
              </a:rPr>
              <a:t>                      </a:t>
            </a:r>
            <a:r>
              <a:rPr lang="fr-FR" sz="1800" b="1" dirty="0" err="1" smtClean="0">
                <a:solidFill>
                  <a:srgbClr val="000066"/>
                </a:solidFill>
                <a:cs typeface="Times New Roman" pitchFamily="18" charset="0"/>
              </a:rPr>
              <a:t>Familles</a:t>
            </a:r>
            <a:r>
              <a:rPr lang="fr-FR" sz="1800" b="1" dirty="0" smtClean="0">
                <a:solidFill>
                  <a:srgbClr val="000066"/>
                </a:solidFill>
                <a:cs typeface="Times New Roman" pitchFamily="18" charset="0"/>
              </a:rPr>
              <a:t>  </a:t>
            </a:r>
            <a:r>
              <a:rPr lang="fr-FR" sz="1800" dirty="0" smtClean="0">
                <a:solidFill>
                  <a:srgbClr val="000066"/>
                </a:solidFill>
                <a:cs typeface="Times New Roman" pitchFamily="18" charset="0"/>
              </a:rPr>
              <a:t>                                                              </a:t>
            </a:r>
            <a:r>
              <a:rPr lang="fr-FR" sz="1800" b="1" dirty="0" smtClean="0">
                <a:solidFill>
                  <a:srgbClr val="000066"/>
                </a:solidFill>
                <a:cs typeface="Times New Roman" pitchFamily="18" charset="0"/>
              </a:rPr>
              <a:t>Ordres</a:t>
            </a:r>
            <a:r>
              <a:rPr lang="fr-FR" sz="1800" b="1" dirty="0" smtClean="0">
                <a:cs typeface="Times New Roman" pitchFamily="18" charset="0"/>
              </a:rPr>
              <a:t>  </a:t>
            </a:r>
            <a:r>
              <a:rPr lang="fr-FR" sz="1800" dirty="0" smtClean="0">
                <a:cs typeface="Times New Roman" pitchFamily="18" charset="0"/>
              </a:rPr>
              <a:t>   </a:t>
            </a:r>
            <a:endParaRPr lang="fr-FR" sz="1800" dirty="0" smtClean="0"/>
          </a:p>
          <a:p>
            <a:pPr eaLnBrk="0" hangingPunct="0">
              <a:buNone/>
            </a:pPr>
            <a:r>
              <a:rPr lang="fr-FR" sz="1800" dirty="0" smtClean="0">
                <a:cs typeface="Times New Roman" pitchFamily="18" charset="0"/>
              </a:rPr>
              <a:t>                                                                                                  </a:t>
            </a:r>
            <a:endParaRPr lang="fr-FR" sz="1800" dirty="0" smtClean="0"/>
          </a:p>
          <a:p>
            <a:pPr eaLnBrk="0" hangingPunct="0"/>
            <a:endParaRPr lang="fr-FR" sz="1800" b="1" dirty="0" smtClean="0">
              <a:cs typeface="Times New Roman" pitchFamily="18" charset="0"/>
            </a:endParaRPr>
          </a:p>
          <a:p>
            <a:pPr eaLnBrk="0" hangingPunct="0">
              <a:buNone/>
            </a:pPr>
            <a:r>
              <a:rPr lang="fr-FR" sz="1800" b="1" dirty="0" smtClean="0">
                <a:solidFill>
                  <a:srgbClr val="9900CC"/>
                </a:solidFill>
                <a:cs typeface="Times New Roman" pitchFamily="18" charset="0"/>
              </a:rPr>
              <a:t>      </a:t>
            </a:r>
            <a:r>
              <a:rPr lang="fr-FR" sz="1800" b="1" dirty="0" err="1" smtClean="0">
                <a:solidFill>
                  <a:srgbClr val="9900CC"/>
                </a:solidFill>
                <a:cs typeface="Times New Roman" pitchFamily="18" charset="0"/>
              </a:rPr>
              <a:t>adeae</a:t>
            </a:r>
            <a:r>
              <a:rPr lang="fr-FR" sz="1800" dirty="0" smtClean="0">
                <a:solidFill>
                  <a:srgbClr val="9900CC"/>
                </a:solidFill>
                <a:cs typeface="Times New Roman" pitchFamily="18" charset="0"/>
              </a:rPr>
              <a:t>                                  </a:t>
            </a:r>
            <a:r>
              <a:rPr lang="fr-FR" sz="1800" b="1" dirty="0" err="1" smtClean="0">
                <a:solidFill>
                  <a:srgbClr val="9900CC"/>
                </a:solidFill>
                <a:cs typeface="Times New Roman" pitchFamily="18" charset="0"/>
              </a:rPr>
              <a:t>aceae</a:t>
            </a:r>
            <a:r>
              <a:rPr lang="fr-FR" sz="1800" b="1" dirty="0" smtClean="0">
                <a:solidFill>
                  <a:srgbClr val="9900CC"/>
                </a:solidFill>
                <a:cs typeface="Times New Roman" pitchFamily="18" charset="0"/>
              </a:rPr>
              <a:t>                                                                   ale                                                                       </a:t>
            </a:r>
          </a:p>
          <a:p>
            <a:pPr eaLnBrk="0" hangingPunct="0">
              <a:buNone/>
            </a:pPr>
            <a:r>
              <a:rPr lang="fr-FR" sz="1800" b="1" dirty="0" smtClean="0">
                <a:cs typeface="Times New Roman" pitchFamily="18" charset="0"/>
              </a:rPr>
              <a:t>                                           </a:t>
            </a:r>
            <a:r>
              <a:rPr lang="fr-FR" sz="1800" b="1" dirty="0" err="1" smtClean="0">
                <a:cs typeface="Times New Roman" pitchFamily="18" charset="0"/>
              </a:rPr>
              <a:t>exp</a:t>
            </a:r>
            <a:r>
              <a:rPr lang="fr-FR" sz="1800" b="1" dirty="0" smtClean="0">
                <a:cs typeface="Times New Roman" pitchFamily="18" charset="0"/>
              </a:rPr>
              <a:t>. </a:t>
            </a:r>
            <a:r>
              <a:rPr lang="fr-FR" sz="1800" b="1" dirty="0" err="1" smtClean="0">
                <a:cs typeface="Times New Roman" pitchFamily="18" charset="0"/>
              </a:rPr>
              <a:t>Mucoracae</a:t>
            </a:r>
            <a:r>
              <a:rPr lang="fr-FR" sz="1800" dirty="0" smtClean="0">
                <a:cs typeface="Times New Roman" pitchFamily="18" charset="0"/>
              </a:rPr>
              <a:t>                                                   </a:t>
            </a:r>
            <a:r>
              <a:rPr lang="fr-FR" sz="1800" b="1" dirty="0" err="1" smtClean="0">
                <a:cs typeface="Times New Roman" pitchFamily="18" charset="0"/>
              </a:rPr>
              <a:t>exp</a:t>
            </a:r>
            <a:r>
              <a:rPr lang="fr-FR" sz="1800" b="1" dirty="0" smtClean="0">
                <a:cs typeface="Times New Roman" pitchFamily="18" charset="0"/>
              </a:rPr>
              <a:t>. </a:t>
            </a:r>
            <a:r>
              <a:rPr lang="fr-FR" sz="1800" b="1" dirty="0" err="1" smtClean="0">
                <a:cs typeface="Times New Roman" pitchFamily="18" charset="0"/>
              </a:rPr>
              <a:t>Mucoral</a:t>
            </a:r>
            <a:endParaRPr lang="fr-FR" sz="1800" b="1" dirty="0" smtClean="0">
              <a:cs typeface="Times New Roman" pitchFamily="18" charset="0"/>
            </a:endParaRPr>
          </a:p>
          <a:p>
            <a:pPr eaLnBrk="0" hangingPunct="0">
              <a:buNone/>
            </a:pPr>
            <a:endParaRPr lang="fr-FR" sz="1800" b="1" dirty="0" smtClean="0">
              <a:cs typeface="Times New Roman" pitchFamily="18" charset="0"/>
            </a:endParaRPr>
          </a:p>
          <a:p>
            <a:pPr eaLnBrk="0" hangingPunct="0">
              <a:buNone/>
            </a:pPr>
            <a:endParaRPr lang="fr-FR" sz="1800" b="1" dirty="0" smtClean="0">
              <a:cs typeface="Times New Roman" pitchFamily="18" charset="0"/>
            </a:endParaRPr>
          </a:p>
          <a:p>
            <a:pPr eaLnBrk="0" hangingPunct="0">
              <a:buNone/>
            </a:pPr>
            <a:endParaRPr lang="fr-FR" sz="1800" b="1" dirty="0" smtClean="0">
              <a:cs typeface="Times New Roman" pitchFamily="18" charset="0"/>
            </a:endParaRPr>
          </a:p>
          <a:p>
            <a:pPr eaLnBrk="0" hangingPunct="0">
              <a:buNone/>
            </a:pPr>
            <a:r>
              <a:rPr lang="fr-FR" sz="2000" b="1" dirty="0" smtClean="0">
                <a:solidFill>
                  <a:srgbClr val="000066"/>
                </a:solidFill>
                <a:cs typeface="Times New Roman" pitchFamily="18" charset="0"/>
              </a:rPr>
              <a:t>                  Famille</a:t>
            </a:r>
            <a:r>
              <a:rPr lang="fr-FR" sz="1800" dirty="0" smtClean="0">
                <a:solidFill>
                  <a:srgbClr val="000066"/>
                </a:solidFill>
                <a:cs typeface="Times New Roman" pitchFamily="18" charset="0"/>
              </a:rPr>
              <a:t>                  </a:t>
            </a:r>
            <a:r>
              <a:rPr lang="fr-FR" sz="2000" b="1" dirty="0" smtClean="0">
                <a:solidFill>
                  <a:srgbClr val="000066"/>
                </a:solidFill>
                <a:cs typeface="Times New Roman" pitchFamily="18" charset="0"/>
              </a:rPr>
              <a:t>Genre</a:t>
            </a:r>
            <a:r>
              <a:rPr lang="fr-FR" sz="1800" dirty="0" smtClean="0">
                <a:solidFill>
                  <a:srgbClr val="000066"/>
                </a:solidFill>
                <a:cs typeface="Times New Roman" pitchFamily="18" charset="0"/>
              </a:rPr>
              <a:t>                 </a:t>
            </a:r>
            <a:r>
              <a:rPr lang="fr-FR" sz="2000" b="1" dirty="0" smtClean="0">
                <a:solidFill>
                  <a:srgbClr val="000066"/>
                </a:solidFill>
                <a:cs typeface="Times New Roman" pitchFamily="18" charset="0"/>
              </a:rPr>
              <a:t>Espèces   </a:t>
            </a:r>
            <a:r>
              <a:rPr lang="fr-FR" sz="1800" dirty="0" smtClean="0">
                <a:solidFill>
                  <a:srgbClr val="000066"/>
                </a:solidFill>
                <a:cs typeface="Times New Roman" pitchFamily="18" charset="0"/>
              </a:rPr>
              <a:t>               </a:t>
            </a:r>
            <a:r>
              <a:rPr lang="fr-FR" sz="2000" b="1" dirty="0" smtClean="0">
                <a:solidFill>
                  <a:srgbClr val="000066"/>
                </a:solidFill>
                <a:cs typeface="Times New Roman" pitchFamily="18" charset="0"/>
              </a:rPr>
              <a:t>Variétés</a:t>
            </a:r>
            <a:endParaRPr lang="fr-FR" sz="1800" dirty="0"/>
          </a:p>
        </p:txBody>
      </p:sp>
      <p:cxnSp>
        <p:nvCxnSpPr>
          <p:cNvPr id="5" name="Connecteur droit avec flèche 4"/>
          <p:cNvCxnSpPr/>
          <p:nvPr/>
        </p:nvCxnSpPr>
        <p:spPr>
          <a:xfrm>
            <a:off x="1285852" y="928670"/>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3214678" y="928670"/>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357818" y="928670"/>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5400000">
            <a:off x="6928660" y="1928802"/>
            <a:ext cx="200105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0800000">
            <a:off x="3857620" y="2928934"/>
            <a:ext cx="278608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10800000">
            <a:off x="1643042" y="2928934"/>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5400000">
            <a:off x="7000892" y="342900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5400000">
            <a:off x="2786050" y="342900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5400000">
            <a:off x="679423" y="3393281"/>
            <a:ext cx="499272"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2143108" y="5572140"/>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3714744" y="5572140"/>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5429256" y="5572140"/>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429420"/>
          </a:xfrm>
        </p:spPr>
        <p:txBody>
          <a:bodyPr>
            <a:normAutofit lnSpcReduction="10000"/>
          </a:bodyPr>
          <a:lstStyle/>
          <a:p>
            <a:r>
              <a:rPr lang="fr-FR" b="1" dirty="0" smtClean="0"/>
              <a:t>3. Relation des champignons avec le monde vivant </a:t>
            </a:r>
            <a:endParaRPr lang="fr-FR" dirty="0" smtClean="0"/>
          </a:p>
          <a:p>
            <a:r>
              <a:rPr lang="fr-FR" dirty="0" smtClean="0"/>
              <a:t>Les champignons, partout présents, établissent des relations complexes avec le monde vivant.</a:t>
            </a:r>
          </a:p>
          <a:p>
            <a:r>
              <a:rPr lang="fr-FR" dirty="0" smtClean="0"/>
              <a:t>Ils peuvent vivre en saprophytes c'est-à-dire aux dépens de matières organique, ou en parasitant un organisme vivant hôte, animal ou végétal, où ils puisent l’énergie nécessaire à leur développement (parasitisme). Une relation de symbiose entre le mycète et l’hôte peut également se voir. Si le champignon tire seul avantage de cette interaction on parle de commensalisme.</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715436" cy="6357982"/>
          </a:xfrm>
        </p:spPr>
        <p:txBody>
          <a:bodyPr>
            <a:normAutofit fontScale="85000" lnSpcReduction="20000"/>
          </a:bodyPr>
          <a:lstStyle/>
          <a:p>
            <a:r>
              <a:rPr lang="fr-FR" sz="3100" b="1" dirty="0"/>
              <a:t>4. Rôle pathogène</a:t>
            </a:r>
            <a:endParaRPr lang="fr-FR" sz="3100" dirty="0"/>
          </a:p>
          <a:p>
            <a:r>
              <a:rPr lang="fr-FR" sz="3100" b="1" dirty="0"/>
              <a:t> </a:t>
            </a:r>
            <a:r>
              <a:rPr lang="fr-FR" sz="3100" dirty="0" smtClean="0"/>
              <a:t>Le </a:t>
            </a:r>
            <a:r>
              <a:rPr lang="fr-FR" sz="3100" dirty="0"/>
              <a:t>développement des champignons dans l’organisme humain ou animal est à l’origine de maladies appelées </a:t>
            </a:r>
            <a:r>
              <a:rPr lang="fr-FR" sz="3100" dirty="0">
                <a:solidFill>
                  <a:srgbClr val="FF0000"/>
                </a:solidFill>
              </a:rPr>
              <a:t>mycoses</a:t>
            </a:r>
            <a:r>
              <a:rPr lang="fr-FR" sz="3100" dirty="0"/>
              <a:t> (car produites par des micromycètes). </a:t>
            </a:r>
            <a:r>
              <a:rPr lang="fr-FR" sz="3100" b="1" dirty="0"/>
              <a:t> </a:t>
            </a:r>
            <a:endParaRPr lang="fr-FR" sz="3100" dirty="0"/>
          </a:p>
          <a:p>
            <a:r>
              <a:rPr lang="fr-FR" sz="3100" dirty="0"/>
              <a:t>Les états d’hypersensibilité (asthme, alvéolite allergique extrinsèque…) et les intoxications par ingestion de certains </a:t>
            </a:r>
            <a:r>
              <a:rPr lang="fr-FR" sz="3100" dirty="0" err="1"/>
              <a:t>macromycètes</a:t>
            </a:r>
            <a:r>
              <a:rPr lang="fr-FR" sz="3100" dirty="0"/>
              <a:t> (</a:t>
            </a:r>
            <a:r>
              <a:rPr lang="fr-FR" sz="3100" dirty="0" err="1"/>
              <a:t>mycotoxicoses</a:t>
            </a:r>
            <a:r>
              <a:rPr lang="fr-FR" sz="3100" dirty="0"/>
              <a:t>) ne sont pas considérés comme des mycoses. </a:t>
            </a:r>
          </a:p>
          <a:p>
            <a:pPr>
              <a:buNone/>
            </a:pPr>
            <a:r>
              <a:rPr lang="fr-FR" sz="3100" dirty="0"/>
              <a:t> </a:t>
            </a:r>
            <a:r>
              <a:rPr lang="fr-FR" sz="3100" dirty="0" smtClean="0"/>
              <a:t>La </a:t>
            </a:r>
            <a:r>
              <a:rPr lang="fr-FR" sz="3100" dirty="0"/>
              <a:t>nomenclature des mycoses n’est pas homogène, le nom de l’infection fongique dérive du nom du genre du champignon suivi du suffixe ose :</a:t>
            </a:r>
          </a:p>
          <a:p>
            <a:r>
              <a:rPr lang="fr-FR" sz="3100" dirty="0"/>
              <a:t>                            Candida                Candidose </a:t>
            </a:r>
          </a:p>
          <a:p>
            <a:r>
              <a:rPr lang="fr-FR" sz="3100" dirty="0"/>
              <a:t>     </a:t>
            </a:r>
            <a:r>
              <a:rPr lang="fr-FR" sz="3100" b="1" dirty="0"/>
              <a:t>                       </a:t>
            </a:r>
            <a:r>
              <a:rPr lang="fr-FR" sz="3100" dirty="0"/>
              <a:t>Aspergillus               Aspergillose </a:t>
            </a:r>
          </a:p>
          <a:p>
            <a:pPr>
              <a:buNone/>
            </a:pPr>
            <a:r>
              <a:rPr lang="fr-FR" sz="3100" dirty="0"/>
              <a:t>       </a:t>
            </a:r>
            <a:r>
              <a:rPr lang="fr-FR" sz="3100" dirty="0" smtClean="0"/>
              <a:t> </a:t>
            </a:r>
            <a:r>
              <a:rPr lang="fr-FR" sz="3100" dirty="0"/>
              <a:t>Parfois on se réfère à la partie du corps atteinte : </a:t>
            </a:r>
            <a:r>
              <a:rPr lang="fr-FR" sz="3100" dirty="0" err="1"/>
              <a:t>dermatomycose</a:t>
            </a:r>
            <a:r>
              <a:rPr lang="fr-FR" sz="3100" dirty="0"/>
              <a:t> (mycose de la peau), onychomycose (atteinte de l’ongle), etc... </a:t>
            </a:r>
          </a:p>
          <a:p>
            <a:r>
              <a:rPr lang="fr-FR" sz="3100" dirty="0"/>
              <a:t>Dans certains cas ce sont des appellations particulières : muguet, mycétome, teigne, pied d’athlète, …</a:t>
            </a:r>
          </a:p>
          <a:p>
            <a:endParaRPr lang="fr-FR" sz="3400" dirty="0"/>
          </a:p>
          <a:p>
            <a:endParaRPr lang="fr-FR" dirty="0"/>
          </a:p>
        </p:txBody>
      </p:sp>
      <p:cxnSp>
        <p:nvCxnSpPr>
          <p:cNvPr id="5" name="Connecteur droit avec flèche 4"/>
          <p:cNvCxnSpPr/>
          <p:nvPr/>
        </p:nvCxnSpPr>
        <p:spPr>
          <a:xfrm>
            <a:off x="4000496" y="4286256"/>
            <a:ext cx="92869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4286248" y="4714884"/>
            <a:ext cx="85725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ompaq\Documents\document\parasito\anofel\diapo\C391.jpg"/>
          <p:cNvPicPr>
            <a:picLocks noGrp="1" noChangeAspect="1" noChangeArrowheads="1"/>
          </p:cNvPicPr>
          <p:nvPr>
            <p:ph idx="1"/>
          </p:nvPr>
        </p:nvPicPr>
        <p:blipFill>
          <a:blip r:embed="rId2"/>
          <a:srcRect/>
          <a:stretch>
            <a:fillRect/>
          </a:stretch>
        </p:blipFill>
        <p:spPr bwMode="auto">
          <a:xfrm>
            <a:off x="142844" y="214290"/>
            <a:ext cx="4429156" cy="3211516"/>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rot="16200000">
            <a:off x="5143500" y="-357209"/>
            <a:ext cx="3071812" cy="4357687"/>
          </a:xfrm>
          <a:prstGeom prst="rect">
            <a:avLst/>
          </a:prstGeom>
          <a:noFill/>
          <a:ln w="9525">
            <a:noFill/>
            <a:miter lim="800000"/>
            <a:headEnd/>
            <a:tailEnd/>
          </a:ln>
        </p:spPr>
      </p:pic>
      <p:pic>
        <p:nvPicPr>
          <p:cNvPr id="6" name="Picture 4" descr="img0111"/>
          <p:cNvPicPr>
            <a:picLocks noChangeAspect="1" noChangeArrowheads="1"/>
          </p:cNvPicPr>
          <p:nvPr/>
        </p:nvPicPr>
        <p:blipFill>
          <a:blip r:embed="rId4"/>
          <a:srcRect/>
          <a:stretch>
            <a:fillRect/>
          </a:stretch>
        </p:blipFill>
        <p:spPr bwMode="auto">
          <a:xfrm>
            <a:off x="214282" y="3357562"/>
            <a:ext cx="3643338" cy="3500438"/>
          </a:xfrm>
          <a:prstGeom prst="rect">
            <a:avLst/>
          </a:prstGeom>
          <a:noFill/>
          <a:ln w="9525">
            <a:noFill/>
            <a:miter lim="800000"/>
            <a:headEnd/>
            <a:tailEnd/>
          </a:ln>
        </p:spPr>
      </p:pic>
      <p:pic>
        <p:nvPicPr>
          <p:cNvPr id="7" name="Picture 2" descr="C:\Users\compaq\Documents\document\parasito\coccidies +opportunistes\anofel\diapo\C074.jpg"/>
          <p:cNvPicPr>
            <a:picLocks noChangeAspect="1" noChangeArrowheads="1"/>
          </p:cNvPicPr>
          <p:nvPr/>
        </p:nvPicPr>
        <p:blipFill>
          <a:blip r:embed="rId5"/>
          <a:srcRect/>
          <a:stretch>
            <a:fillRect/>
          </a:stretch>
        </p:blipFill>
        <p:spPr bwMode="auto">
          <a:xfrm>
            <a:off x="3857620" y="3286125"/>
            <a:ext cx="2643188" cy="3571875"/>
          </a:xfrm>
          <a:prstGeom prst="rect">
            <a:avLst/>
          </a:prstGeom>
          <a:noFill/>
          <a:ln w="9525">
            <a:noFill/>
            <a:miter lim="800000"/>
            <a:headEnd/>
            <a:tailEnd/>
          </a:ln>
        </p:spPr>
      </p:pic>
      <p:pic>
        <p:nvPicPr>
          <p:cNvPr id="8" name="Picture 3" descr="C:\Users\compaq\Documents\document\anophele\anofel\diapo\C299.jpg"/>
          <p:cNvPicPr>
            <a:picLocks noChangeAspect="1" noChangeArrowheads="1"/>
          </p:cNvPicPr>
          <p:nvPr/>
        </p:nvPicPr>
        <p:blipFill>
          <a:blip r:embed="rId6"/>
          <a:srcRect/>
          <a:stretch>
            <a:fillRect/>
          </a:stretch>
        </p:blipFill>
        <p:spPr bwMode="auto">
          <a:xfrm>
            <a:off x="6357950" y="3357562"/>
            <a:ext cx="2786050" cy="3500438"/>
          </a:xfrm>
          <a:prstGeom prst="rect">
            <a:avLst/>
          </a:prstGeom>
          <a:noFill/>
          <a:ln w="9525">
            <a:noFill/>
            <a:miter lim="800000"/>
            <a:headEnd/>
            <a:tailEnd/>
          </a:ln>
        </p:spPr>
      </p:pic>
      <p:sp>
        <p:nvSpPr>
          <p:cNvPr id="9" name="ZoneTexte 8"/>
          <p:cNvSpPr txBox="1"/>
          <p:nvPr/>
        </p:nvSpPr>
        <p:spPr>
          <a:xfrm>
            <a:off x="3143240" y="2714620"/>
            <a:ext cx="769763" cy="369332"/>
          </a:xfrm>
          <a:prstGeom prst="rect">
            <a:avLst/>
          </a:prstGeom>
          <a:noFill/>
        </p:spPr>
        <p:txBody>
          <a:bodyPr wrap="none" rtlCol="0">
            <a:spAutoFit/>
          </a:bodyPr>
          <a:lstStyle/>
          <a:p>
            <a:r>
              <a:rPr lang="fr-FR" dirty="0" smtClean="0"/>
              <a:t>ONXIS</a:t>
            </a:r>
            <a:endParaRPr lang="fr-FR" dirty="0"/>
          </a:p>
        </p:txBody>
      </p:sp>
      <p:sp>
        <p:nvSpPr>
          <p:cNvPr id="10" name="ZoneTexte 9"/>
          <p:cNvSpPr txBox="1"/>
          <p:nvPr/>
        </p:nvSpPr>
        <p:spPr>
          <a:xfrm>
            <a:off x="4643438" y="2786058"/>
            <a:ext cx="1331775" cy="369332"/>
          </a:xfrm>
          <a:prstGeom prst="rect">
            <a:avLst/>
          </a:prstGeom>
          <a:noFill/>
        </p:spPr>
        <p:txBody>
          <a:bodyPr wrap="none" rtlCol="0">
            <a:spAutoFit/>
          </a:bodyPr>
          <a:lstStyle/>
          <a:p>
            <a:r>
              <a:rPr lang="fr-FR" dirty="0" smtClean="0"/>
              <a:t>INTERTRIGO</a:t>
            </a:r>
            <a:endParaRPr lang="fr-FR" dirty="0"/>
          </a:p>
        </p:txBody>
      </p:sp>
      <p:sp>
        <p:nvSpPr>
          <p:cNvPr id="11" name="ZoneTexte 10"/>
          <p:cNvSpPr txBox="1"/>
          <p:nvPr/>
        </p:nvSpPr>
        <p:spPr>
          <a:xfrm>
            <a:off x="1857356" y="3714752"/>
            <a:ext cx="1700017" cy="369332"/>
          </a:xfrm>
          <a:prstGeom prst="rect">
            <a:avLst/>
          </a:prstGeom>
          <a:noFill/>
        </p:spPr>
        <p:txBody>
          <a:bodyPr wrap="none" rtlCol="0">
            <a:spAutoFit/>
          </a:bodyPr>
          <a:lstStyle/>
          <a:p>
            <a:r>
              <a:rPr lang="fr-FR" dirty="0" smtClean="0"/>
              <a:t>HERPES CIRCINE</a:t>
            </a:r>
            <a:endParaRPr lang="fr-FR" dirty="0"/>
          </a:p>
        </p:txBody>
      </p:sp>
      <p:sp>
        <p:nvSpPr>
          <p:cNvPr id="12" name="ZoneTexte 11"/>
          <p:cNvSpPr txBox="1"/>
          <p:nvPr/>
        </p:nvSpPr>
        <p:spPr>
          <a:xfrm>
            <a:off x="4643438" y="3643314"/>
            <a:ext cx="873957" cy="369332"/>
          </a:xfrm>
          <a:prstGeom prst="rect">
            <a:avLst/>
          </a:prstGeom>
          <a:noFill/>
        </p:spPr>
        <p:txBody>
          <a:bodyPr wrap="none" rtlCol="0">
            <a:spAutoFit/>
          </a:bodyPr>
          <a:lstStyle/>
          <a:p>
            <a:r>
              <a:rPr lang="fr-FR" dirty="0" smtClean="0"/>
              <a:t>TEIGNE</a:t>
            </a:r>
            <a:endParaRPr lang="fr-FR" dirty="0"/>
          </a:p>
        </p:txBody>
      </p:sp>
      <p:sp>
        <p:nvSpPr>
          <p:cNvPr id="13" name="ZoneTexte 12"/>
          <p:cNvSpPr txBox="1"/>
          <p:nvPr/>
        </p:nvSpPr>
        <p:spPr>
          <a:xfrm>
            <a:off x="6500826" y="3500438"/>
            <a:ext cx="2396297" cy="369332"/>
          </a:xfrm>
          <a:prstGeom prst="rect">
            <a:avLst/>
          </a:prstGeom>
          <a:noFill/>
        </p:spPr>
        <p:txBody>
          <a:bodyPr wrap="none" rtlCol="0">
            <a:spAutoFit/>
          </a:bodyPr>
          <a:lstStyle/>
          <a:p>
            <a:r>
              <a:rPr lang="fr-FR" dirty="0" smtClean="0"/>
              <a:t>PITYRIASIS VERSICOLOR</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643998" cy="6429420"/>
          </a:xfrm>
        </p:spPr>
        <p:txBody>
          <a:bodyPr>
            <a:normAutofit/>
          </a:bodyPr>
          <a:lstStyle/>
          <a:p>
            <a:r>
              <a:rPr lang="fr-FR" sz="2400" b="1" dirty="0"/>
              <a:t>5. Facteurs favorisants </a:t>
            </a:r>
            <a:endParaRPr lang="fr-FR" sz="2400" dirty="0"/>
          </a:p>
          <a:p>
            <a:r>
              <a:rPr lang="fr-FR" sz="2400" b="1" dirty="0"/>
              <a:t> </a:t>
            </a:r>
            <a:r>
              <a:rPr lang="fr-FR" sz="2400" dirty="0" smtClean="0"/>
              <a:t>Le </a:t>
            </a:r>
            <a:r>
              <a:rPr lang="fr-FR" sz="2400" dirty="0"/>
              <a:t>développement des mycoses dépend à la fois de l’hôte, de son environnement, de la maladie sous-jacente mais aussi de facteur extrinsèques. </a:t>
            </a:r>
          </a:p>
          <a:p>
            <a:r>
              <a:rPr lang="fr-FR" sz="2400" dirty="0"/>
              <a:t> </a:t>
            </a:r>
            <a:r>
              <a:rPr lang="fr-FR" sz="2400" u="sng" dirty="0" smtClean="0"/>
              <a:t>5.1</a:t>
            </a:r>
            <a:r>
              <a:rPr lang="fr-FR" sz="2400" u="sng" dirty="0"/>
              <a:t>. Facteurs intrinsèques :</a:t>
            </a:r>
            <a:endParaRPr lang="fr-FR" sz="2400" dirty="0"/>
          </a:p>
          <a:p>
            <a:r>
              <a:rPr lang="fr-FR" sz="2400" dirty="0"/>
              <a:t> </a:t>
            </a:r>
            <a:r>
              <a:rPr lang="fr-FR" sz="2400" dirty="0" smtClean="0"/>
              <a:t>Les </a:t>
            </a:r>
            <a:r>
              <a:rPr lang="fr-FR" sz="2400" dirty="0">
                <a:solidFill>
                  <a:srgbClr val="FF0000"/>
                </a:solidFill>
              </a:rPr>
              <a:t>âges extrêmes </a:t>
            </a:r>
            <a:r>
              <a:rPr lang="fr-FR" sz="2400" dirty="0"/>
              <a:t>de la vie prédisposent aux mycoses </a:t>
            </a:r>
            <a:r>
              <a:rPr lang="fr-FR" sz="2400" dirty="0" err="1"/>
              <a:t>cutanéo</a:t>
            </a:r>
            <a:r>
              <a:rPr lang="fr-FR" sz="2400" dirty="0"/>
              <a:t>-muqueuses (muguet buccal du nourrisson et du vieillard) </a:t>
            </a:r>
          </a:p>
          <a:p>
            <a:r>
              <a:rPr lang="fr-FR" sz="2400" dirty="0">
                <a:solidFill>
                  <a:srgbClr val="FF0000"/>
                </a:solidFill>
              </a:rPr>
              <a:t>La grossesse </a:t>
            </a:r>
            <a:r>
              <a:rPr lang="fr-FR" sz="2400" dirty="0"/>
              <a:t>multiplie le risque de candidoses génitales par 3 ou 4 pendant le 3</a:t>
            </a:r>
            <a:r>
              <a:rPr lang="fr-FR" sz="2400" baseline="30000" dirty="0"/>
              <a:t>ème</a:t>
            </a:r>
            <a:r>
              <a:rPr lang="fr-FR" sz="2400" dirty="0"/>
              <a:t> trimestre    (rôle des hormones stéroïdiennes)     </a:t>
            </a:r>
          </a:p>
          <a:p>
            <a:r>
              <a:rPr lang="fr-FR" sz="2400" dirty="0"/>
              <a:t>La disparition des teignes à </a:t>
            </a:r>
            <a:r>
              <a:rPr lang="fr-FR" sz="2400" dirty="0">
                <a:solidFill>
                  <a:srgbClr val="FF0000"/>
                </a:solidFill>
              </a:rPr>
              <a:t>la puberté </a:t>
            </a:r>
            <a:r>
              <a:rPr lang="fr-FR" sz="2400" dirty="0"/>
              <a:t>est liée la composition des cheveux chez l’adulte (plus riche en acides gras </a:t>
            </a:r>
            <a:r>
              <a:rPr lang="fr-FR" sz="2400" dirty="0" smtClean="0"/>
              <a:t>soufrés). De plus ceci pourrait être expliqué par le rôle du </a:t>
            </a:r>
            <a:r>
              <a:rPr lang="fr-FR" sz="2400" dirty="0" smtClean="0">
                <a:solidFill>
                  <a:srgbClr val="FF0000"/>
                </a:solidFill>
              </a:rPr>
              <a:t>sébum </a:t>
            </a:r>
            <a:r>
              <a:rPr lang="fr-FR" sz="2400" dirty="0" smtClean="0"/>
              <a:t>qui possède une action fongistatique contre l’infection dermatophytique </a:t>
            </a:r>
          </a:p>
          <a:p>
            <a:pPr>
              <a:buNone/>
            </a:pP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86874" cy="6429420"/>
          </a:xfrm>
        </p:spPr>
        <p:txBody>
          <a:bodyPr/>
          <a:lstStyle/>
          <a:p>
            <a:pPr>
              <a:buNone/>
            </a:pPr>
            <a:r>
              <a:rPr lang="fr-FR" u="sng" dirty="0" smtClean="0"/>
              <a:t> </a:t>
            </a:r>
            <a:r>
              <a:rPr lang="fr-FR" sz="2400" u="sng" dirty="0" smtClean="0"/>
              <a:t> </a:t>
            </a:r>
            <a:endParaRPr lang="fr-FR" dirty="0"/>
          </a:p>
          <a:p>
            <a:endParaRPr lang="fr-FR" dirty="0"/>
          </a:p>
        </p:txBody>
      </p:sp>
      <p:sp>
        <p:nvSpPr>
          <p:cNvPr id="4" name="Rectangle 3"/>
          <p:cNvSpPr/>
          <p:nvPr/>
        </p:nvSpPr>
        <p:spPr>
          <a:xfrm>
            <a:off x="285720" y="428604"/>
            <a:ext cx="8429684" cy="8309967"/>
          </a:xfrm>
          <a:prstGeom prst="rect">
            <a:avLst/>
          </a:prstGeom>
        </p:spPr>
        <p:txBody>
          <a:bodyPr wrap="square">
            <a:spAutoFit/>
          </a:bodyPr>
          <a:lstStyle/>
          <a:p>
            <a:endParaRPr lang="fr-FR" sz="2400" dirty="0" smtClean="0"/>
          </a:p>
          <a:p>
            <a:pPr>
              <a:buFont typeface="Arial" pitchFamily="34" charset="0"/>
              <a:buChar char="•"/>
            </a:pPr>
            <a:r>
              <a:rPr lang="fr-FR" sz="2400" dirty="0" smtClean="0"/>
              <a:t> </a:t>
            </a:r>
            <a:r>
              <a:rPr lang="fr-FR" sz="2400" u="sng" dirty="0" smtClean="0"/>
              <a:t>L’hypersudation,</a:t>
            </a:r>
            <a:r>
              <a:rPr lang="fr-FR" sz="2400" dirty="0" smtClean="0"/>
              <a:t> </a:t>
            </a:r>
            <a:r>
              <a:rPr lang="fr-FR" sz="2400" u="sng" dirty="0" smtClean="0"/>
              <a:t>l’atmosphère confinée </a:t>
            </a:r>
            <a:r>
              <a:rPr lang="fr-FR" sz="2400" dirty="0" smtClean="0"/>
              <a:t>de certains locaux (saunas, douches, etc.), </a:t>
            </a:r>
            <a:r>
              <a:rPr lang="fr-FR" sz="2400" u="sng" dirty="0" smtClean="0"/>
              <a:t>la transpiration </a:t>
            </a:r>
            <a:r>
              <a:rPr lang="fr-FR" sz="2400" dirty="0" smtClean="0"/>
              <a:t>ou la </a:t>
            </a:r>
            <a:r>
              <a:rPr lang="fr-FR" sz="2400" u="sng" dirty="0" smtClean="0"/>
              <a:t>macération </a:t>
            </a:r>
            <a:r>
              <a:rPr lang="fr-FR" sz="2400" dirty="0" smtClean="0"/>
              <a:t>des pieds dans des chaussures fermées ont autant de facteurs favorisant des candidoses et dermatophytoses.  </a:t>
            </a:r>
          </a:p>
          <a:p>
            <a:pPr>
              <a:buFont typeface="Arial" pitchFamily="34" charset="0"/>
              <a:buChar char="•"/>
            </a:pPr>
            <a:r>
              <a:rPr lang="fr-FR" sz="2400" dirty="0" smtClean="0"/>
              <a:t> Certaines </a:t>
            </a:r>
            <a:r>
              <a:rPr lang="fr-FR" sz="2400" u="sng" dirty="0" smtClean="0"/>
              <a:t>professions </a:t>
            </a:r>
            <a:r>
              <a:rPr lang="fr-FR" sz="2400" dirty="0" smtClean="0"/>
              <a:t>exposent aux mycoses (bergers, sportifs, agriculteurs, vétérinaires…)     </a:t>
            </a:r>
          </a:p>
          <a:p>
            <a:pPr>
              <a:buFont typeface="Arial" pitchFamily="34" charset="0"/>
              <a:buChar char="•"/>
            </a:pPr>
            <a:r>
              <a:rPr lang="fr-FR" sz="2400" dirty="0" smtClean="0"/>
              <a:t>  </a:t>
            </a:r>
            <a:r>
              <a:rPr lang="fr-FR" sz="2400" u="sng" dirty="0" smtClean="0"/>
              <a:t>Les voyages </a:t>
            </a:r>
            <a:r>
              <a:rPr lang="fr-FR" sz="2400" dirty="0" smtClean="0"/>
              <a:t>et </a:t>
            </a:r>
            <a:r>
              <a:rPr lang="fr-FR" sz="2400" u="sng" dirty="0" smtClean="0"/>
              <a:t>le brassage </a:t>
            </a:r>
            <a:r>
              <a:rPr lang="fr-FR" sz="2400" dirty="0" smtClean="0"/>
              <a:t>des populations facilitent la propagation des espèces exotiques.  </a:t>
            </a:r>
          </a:p>
          <a:p>
            <a:pPr>
              <a:buFont typeface="Arial" pitchFamily="34" charset="0"/>
              <a:buChar char="•"/>
            </a:pPr>
            <a:r>
              <a:rPr lang="fr-FR" sz="2400" dirty="0" smtClean="0"/>
              <a:t> De nombreux </a:t>
            </a:r>
            <a:r>
              <a:rPr lang="fr-FR" sz="2400" u="sng" dirty="0" smtClean="0"/>
              <a:t>état pathologiques </a:t>
            </a:r>
            <a:r>
              <a:rPr lang="fr-FR" sz="2400" dirty="0" smtClean="0"/>
              <a:t>favorisent la survenue d’une mycose : traumatismes cutané, diabète, hémopathie malignes, SIDA, …etc.  </a:t>
            </a:r>
          </a:p>
          <a:p>
            <a:endParaRPr lang="fr-FR" sz="2400" dirty="0" smtClean="0"/>
          </a:p>
          <a:p>
            <a:endParaRPr lang="fr-FR" sz="2400"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b="1" dirty="0" smtClean="0"/>
              <a:t> </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85728"/>
            <a:ext cx="8786874" cy="6357982"/>
          </a:xfrm>
        </p:spPr>
        <p:txBody>
          <a:bodyPr>
            <a:normAutofit/>
          </a:bodyPr>
          <a:lstStyle/>
          <a:p>
            <a:r>
              <a:rPr lang="fr-FR" sz="2400" u="sng" dirty="0" smtClean="0"/>
              <a:t>5.2. Facteurs extrinsèques </a:t>
            </a:r>
            <a:endParaRPr lang="fr-FR" sz="2400" dirty="0" smtClean="0"/>
          </a:p>
          <a:p>
            <a:endParaRPr lang="fr-FR" sz="2400" dirty="0" smtClean="0"/>
          </a:p>
          <a:p>
            <a:r>
              <a:rPr lang="fr-FR" sz="2400" dirty="0" smtClean="0"/>
              <a:t>Essentiellement </a:t>
            </a:r>
            <a:r>
              <a:rPr lang="fr-FR" sz="2400" u="sng" dirty="0" smtClean="0"/>
              <a:t>iatrogènes</a:t>
            </a:r>
            <a:r>
              <a:rPr lang="fr-FR" sz="2400" dirty="0" smtClean="0"/>
              <a:t>, ils ont multiplié par 3 à 10 le risque fongique. Il s‘agit surtout des corticoïdes, les immunosuppresseurs, les antibiotiques à large spectre, les antimitotiques….</a:t>
            </a:r>
          </a:p>
          <a:p>
            <a:r>
              <a:rPr lang="fr-FR" sz="2400" u="sng" dirty="0" smtClean="0"/>
              <a:t>Les techniques de réanimation</a:t>
            </a:r>
            <a:r>
              <a:rPr lang="fr-FR" sz="2400" dirty="0" smtClean="0"/>
              <a:t> comme le cathétérisme, le matériel de dialyse, certains actes chirurgicaux sont des sources classiques d’infections fongiques nosocomiales.     </a:t>
            </a:r>
          </a:p>
          <a:p>
            <a:pPr>
              <a:buNone/>
            </a:pPr>
            <a:endParaRPr lang="fr-F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786874" cy="6286544"/>
          </a:xfrm>
        </p:spPr>
        <p:txBody>
          <a:bodyPr>
            <a:normAutofit fontScale="85000" lnSpcReduction="10000"/>
          </a:bodyPr>
          <a:lstStyle/>
          <a:p>
            <a:r>
              <a:rPr lang="fr-FR" b="1" dirty="0"/>
              <a:t>1. Définition</a:t>
            </a:r>
            <a:endParaRPr lang="fr-FR" dirty="0"/>
          </a:p>
          <a:p>
            <a:r>
              <a:rPr lang="fr-FR" dirty="0"/>
              <a:t> </a:t>
            </a:r>
            <a:r>
              <a:rPr lang="fr-FR" dirty="0" smtClean="0"/>
              <a:t>Les </a:t>
            </a:r>
            <a:r>
              <a:rPr lang="fr-FR" dirty="0"/>
              <a:t>champignons, appelés aussi mycètes, sont des organismes </a:t>
            </a:r>
            <a:r>
              <a:rPr lang="fr-FR" dirty="0">
                <a:solidFill>
                  <a:srgbClr val="FF0000"/>
                </a:solidFill>
              </a:rPr>
              <a:t>eucaryotes</a:t>
            </a:r>
            <a:r>
              <a:rPr lang="fr-FR" dirty="0"/>
              <a:t> (possédant un noyau bien individualisé, entouré d’une membrane nucléaire) uni- ou pluricellulaires qui se développent par un système de filaments plus ou moins ramifiés appelé thalle.   </a:t>
            </a:r>
            <a:endParaRPr lang="fr-FR" dirty="0" smtClean="0"/>
          </a:p>
          <a:p>
            <a:pPr>
              <a:buNone/>
            </a:pPr>
            <a:endParaRPr lang="fr-FR" dirty="0" smtClean="0"/>
          </a:p>
          <a:p>
            <a:r>
              <a:rPr lang="fr-FR" dirty="0" smtClean="0"/>
              <a:t>Les </a:t>
            </a:r>
            <a:r>
              <a:rPr lang="fr-FR" dirty="0"/>
              <a:t>champignons sont très nombreux, ils sont répandus dans la nature et jouent un rôle essentiel de recyclage des matières organiques, en puisant leur énergie à partir des sources carbonées externes (</a:t>
            </a:r>
            <a:r>
              <a:rPr lang="fr-FR" dirty="0">
                <a:solidFill>
                  <a:srgbClr val="FF0000"/>
                </a:solidFill>
              </a:rPr>
              <a:t>hétérotrophie</a:t>
            </a:r>
            <a:r>
              <a:rPr lang="fr-FR" dirty="0"/>
              <a:t>).</a:t>
            </a:r>
          </a:p>
          <a:p>
            <a:r>
              <a:rPr lang="fr-FR" dirty="0"/>
              <a:t>Sur plus de 100.000 espèces connues on estime à environ 500 le nombre des espèces incriminées en pathologie humaine. </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85728"/>
            <a:ext cx="8858312" cy="6286544"/>
          </a:xfrm>
        </p:spPr>
        <p:txBody>
          <a:bodyPr>
            <a:normAutofit fontScale="77500" lnSpcReduction="20000"/>
          </a:bodyPr>
          <a:lstStyle/>
          <a:p>
            <a:r>
              <a:rPr lang="fr-FR" sz="3100" b="1" dirty="0"/>
              <a:t>2. Caractères généraux</a:t>
            </a:r>
            <a:endParaRPr lang="fr-FR" sz="3100" dirty="0"/>
          </a:p>
          <a:p>
            <a:r>
              <a:rPr lang="fr-FR" sz="3100" dirty="0"/>
              <a:t> </a:t>
            </a:r>
            <a:r>
              <a:rPr lang="fr-FR" sz="3100" u="sng" dirty="0" smtClean="0"/>
              <a:t>2.1</a:t>
            </a:r>
            <a:r>
              <a:rPr lang="fr-FR" sz="3100" u="sng" dirty="0"/>
              <a:t>. Caractères morphologiques :</a:t>
            </a:r>
            <a:endParaRPr lang="fr-FR" sz="3100" dirty="0"/>
          </a:p>
          <a:p>
            <a:r>
              <a:rPr lang="fr-FR" sz="3100" dirty="0"/>
              <a:t>L’appareil végétatif  ou thalle est formé de filaments ou hyphes.                                                On distingue deux types de filaments : </a:t>
            </a:r>
          </a:p>
          <a:p>
            <a:pPr lvl="0"/>
            <a:r>
              <a:rPr lang="fr-FR" sz="3100" dirty="0"/>
              <a:t>Filaments septés ou </a:t>
            </a:r>
            <a:r>
              <a:rPr lang="fr-FR" sz="3100" b="1" dirty="0"/>
              <a:t>cloisonnés</a:t>
            </a:r>
            <a:r>
              <a:rPr lang="fr-FR" sz="3100" dirty="0"/>
              <a:t>, de diamètre régulier (3 à 5µm), les cloisons se forment à intervalle plus ou moins régulier. Les champignons caractérisés par ce type thalle sont appelés </a:t>
            </a:r>
            <a:r>
              <a:rPr lang="fr-FR" sz="3100" dirty="0" err="1"/>
              <a:t>Septomycètes</a:t>
            </a:r>
            <a:r>
              <a:rPr lang="fr-FR" sz="3100" dirty="0"/>
              <a:t>.   </a:t>
            </a:r>
          </a:p>
          <a:p>
            <a:pPr lvl="0"/>
            <a:r>
              <a:rPr lang="fr-FR" sz="3100" dirty="0"/>
              <a:t>Filaments </a:t>
            </a:r>
            <a:r>
              <a:rPr lang="fr-FR" sz="3100" b="1" dirty="0"/>
              <a:t>non cloisonnés </a:t>
            </a:r>
            <a:r>
              <a:rPr lang="fr-FR" sz="3100" dirty="0"/>
              <a:t>ou siphonnés, de diamètre irrégulier       (5 à 15µ m) caractérisant les champignons inférieurs ou Siphomycètes. </a:t>
            </a:r>
          </a:p>
          <a:p>
            <a:pPr lvl="0"/>
            <a:r>
              <a:rPr lang="fr-FR" sz="3100" dirty="0"/>
              <a:t>Dans certains cas, le thalle se réduit à une seule cellule, c’est la </a:t>
            </a:r>
            <a:r>
              <a:rPr lang="fr-FR" sz="3100" b="1" dirty="0"/>
              <a:t>levure</a:t>
            </a:r>
            <a:r>
              <a:rPr lang="fr-FR" sz="3100" dirty="0" smtClean="0"/>
              <a:t>.</a:t>
            </a:r>
          </a:p>
          <a:p>
            <a:pPr lvl="0"/>
            <a:r>
              <a:rPr lang="fr-FR" sz="3100" dirty="0" smtClean="0"/>
              <a:t>Certains champignons sont </a:t>
            </a:r>
            <a:r>
              <a:rPr lang="fr-FR" sz="3100" b="1" dirty="0" err="1" smtClean="0"/>
              <a:t>dimorphiques</a:t>
            </a:r>
            <a:r>
              <a:rPr lang="fr-FR" sz="3100" dirty="0" smtClean="0"/>
              <a:t>:  -levures à l’état parasitaire( in vivo); - filaments à l’état saprophytique( in vitro): </a:t>
            </a:r>
            <a:endParaRPr lang="fr-FR" sz="3100" dirty="0"/>
          </a:p>
          <a:p>
            <a:pPr>
              <a:buNone/>
            </a:pPr>
            <a:r>
              <a:rPr lang="fr-FR" sz="3100" dirty="0"/>
              <a:t> </a:t>
            </a:r>
            <a:r>
              <a:rPr lang="fr-FR" sz="3100" dirty="0" smtClean="0"/>
              <a:t>    exemple : </a:t>
            </a:r>
            <a:r>
              <a:rPr lang="fr-FR" sz="3100" dirty="0" err="1" smtClean="0"/>
              <a:t>Sporothrix</a:t>
            </a:r>
            <a:r>
              <a:rPr lang="fr-FR" sz="3100" dirty="0" smtClean="0"/>
              <a:t> </a:t>
            </a:r>
            <a:r>
              <a:rPr lang="fr-FR" sz="3100" dirty="0" err="1" smtClean="0"/>
              <a:t>schenkii</a:t>
            </a:r>
            <a:r>
              <a:rPr lang="fr-FR" sz="3100" dirty="0" smtClean="0"/>
              <a:t>. </a:t>
            </a:r>
            <a:endParaRPr lang="fr-FR" sz="3100" dirty="0"/>
          </a:p>
          <a:p>
            <a:r>
              <a:rPr lang="fr-FR" sz="3100" dirty="0"/>
              <a:t>Des particularités </a:t>
            </a:r>
            <a:r>
              <a:rPr lang="fr-FR" sz="3100" dirty="0" err="1" smtClean="0"/>
              <a:t>morpholoqiques</a:t>
            </a:r>
            <a:r>
              <a:rPr lang="fr-FR" sz="3100" dirty="0" smtClean="0"/>
              <a:t> </a:t>
            </a:r>
            <a:r>
              <a:rPr lang="fr-FR" sz="3100" dirty="0"/>
              <a:t>peuvent s’observer chez certains champignons : filaments agglomérés en cordons, stromas, pycnide, </a:t>
            </a:r>
            <a:r>
              <a:rPr lang="fr-FR" sz="3100" dirty="0" err="1"/>
              <a:t>etc</a:t>
            </a:r>
            <a:r>
              <a:rPr lang="fr-FR" sz="3100" dirty="0"/>
              <a:t>… </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643998" cy="6429420"/>
          </a:xfrm>
        </p:spPr>
        <p:txBody>
          <a:bodyPr>
            <a:normAutofit/>
          </a:bodyPr>
          <a:lstStyle/>
          <a:p>
            <a:r>
              <a:rPr lang="fr-FR" sz="2600" dirty="0"/>
              <a:t>Le cytoplasme contient des mitochondries, un réticulum avec des ribosomes, des vésicules protéiques, des microtubules, du glycogène et des granulations lipidiques.</a:t>
            </a:r>
          </a:p>
          <a:p>
            <a:r>
              <a:rPr lang="fr-FR" sz="2600" dirty="0"/>
              <a:t> </a:t>
            </a:r>
            <a:r>
              <a:rPr lang="fr-FR" sz="2600" dirty="0" smtClean="0"/>
              <a:t>La </a:t>
            </a:r>
            <a:r>
              <a:rPr lang="fr-FR" sz="2600" dirty="0"/>
              <a:t>membrane cytoplasmique est entourée d’une paroi de structure complexe formée de glucides, polyosides simples (</a:t>
            </a:r>
            <a:r>
              <a:rPr lang="fr-FR" sz="2600" dirty="0" err="1"/>
              <a:t>mananes</a:t>
            </a:r>
            <a:r>
              <a:rPr lang="fr-FR" sz="2600" dirty="0"/>
              <a:t>, </a:t>
            </a:r>
            <a:r>
              <a:rPr lang="fr-FR" sz="2600" dirty="0" err="1"/>
              <a:t>glucanes</a:t>
            </a:r>
            <a:r>
              <a:rPr lang="fr-FR" sz="2600" dirty="0"/>
              <a:t>, cellulose), polyosides aminés (chitine, </a:t>
            </a:r>
            <a:r>
              <a:rPr lang="fr-FR" sz="2600" dirty="0" err="1"/>
              <a:t>chitosane</a:t>
            </a:r>
            <a:r>
              <a:rPr lang="fr-FR" sz="2600" dirty="0"/>
              <a:t>), stérols (principalement l’ergostérol) et des polyols.</a:t>
            </a:r>
          </a:p>
          <a:p>
            <a:r>
              <a:rPr lang="fr-FR" sz="2600" dirty="0"/>
              <a:t>Les champignons noirs possèdent de la mélanine à des concentrations parfois importantes dans la paroi.  </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715436" cy="6357982"/>
          </a:xfrm>
        </p:spPr>
        <p:txBody>
          <a:bodyPr>
            <a:normAutofit fontScale="92500"/>
          </a:bodyPr>
          <a:lstStyle/>
          <a:p>
            <a:r>
              <a:rPr lang="fr-FR" sz="2800" u="sng" dirty="0"/>
              <a:t>2.2. Nutrition</a:t>
            </a:r>
            <a:endParaRPr lang="fr-FR" sz="2800" dirty="0"/>
          </a:p>
          <a:p>
            <a:r>
              <a:rPr lang="fr-FR" sz="2800" b="1" dirty="0"/>
              <a:t> </a:t>
            </a:r>
            <a:r>
              <a:rPr lang="fr-FR" sz="2800" dirty="0" smtClean="0"/>
              <a:t>Les </a:t>
            </a:r>
            <a:r>
              <a:rPr lang="fr-FR" sz="2800" dirty="0"/>
              <a:t>champignons sont des organismes </a:t>
            </a:r>
            <a:r>
              <a:rPr lang="fr-FR" sz="2800" dirty="0">
                <a:solidFill>
                  <a:srgbClr val="FF0000"/>
                </a:solidFill>
              </a:rPr>
              <a:t>hétérotrophes</a:t>
            </a:r>
            <a:r>
              <a:rPr lang="fr-FR" sz="2800" dirty="0"/>
              <a:t> donc incapables de photosynthèse, ils vivent aux dépens de matières organiques préformées qu’ils utilisent comme source de carbone et d’azote. Certains champignons exigent pour leur développement des acides aminés, des sels minéraux ou des vitamines (thiamine, biotine).</a:t>
            </a:r>
          </a:p>
          <a:p>
            <a:r>
              <a:rPr lang="fr-FR" sz="2800" dirty="0"/>
              <a:t>La nutrition des champignons se fait par simple </a:t>
            </a:r>
            <a:r>
              <a:rPr lang="fr-FR" sz="2800" dirty="0">
                <a:solidFill>
                  <a:srgbClr val="FF0000"/>
                </a:solidFill>
              </a:rPr>
              <a:t>absorption</a:t>
            </a:r>
            <a:r>
              <a:rPr lang="fr-FR" sz="2800" dirty="0"/>
              <a:t>, ils sont généralement aérobies et le pH favorable pour leur pousse se situe aux </a:t>
            </a:r>
            <a:r>
              <a:rPr lang="fr-FR" sz="2800" dirty="0" smtClean="0"/>
              <a:t>alentours </a:t>
            </a:r>
            <a:r>
              <a:rPr lang="fr-FR" sz="2800" dirty="0"/>
              <a:t>de 7</a:t>
            </a:r>
            <a:r>
              <a:rPr lang="fr-FR" sz="2800" dirty="0" smtClean="0"/>
              <a:t>.</a:t>
            </a:r>
          </a:p>
          <a:p>
            <a:r>
              <a:rPr lang="fr-FR" sz="2800" u="sng" dirty="0"/>
              <a:t>2.3 Reproduction</a:t>
            </a:r>
            <a:endParaRPr lang="fr-FR" sz="2800" dirty="0"/>
          </a:p>
          <a:p>
            <a:r>
              <a:rPr lang="fr-FR" sz="2800" dirty="0"/>
              <a:t> </a:t>
            </a:r>
            <a:r>
              <a:rPr lang="fr-FR" sz="2800" dirty="0" smtClean="0"/>
              <a:t>Les </a:t>
            </a:r>
            <a:r>
              <a:rPr lang="fr-FR" sz="2800" dirty="0"/>
              <a:t>champignons se reproduisent par production de spores selon deux mécanismes </a:t>
            </a:r>
            <a:r>
              <a:rPr lang="fr-FR" sz="2800" dirty="0">
                <a:solidFill>
                  <a:srgbClr val="FF0000"/>
                </a:solidFill>
              </a:rPr>
              <a:t>sexués</a:t>
            </a:r>
            <a:r>
              <a:rPr lang="fr-FR" sz="2800" dirty="0"/>
              <a:t> ou </a:t>
            </a:r>
            <a:r>
              <a:rPr lang="fr-FR" sz="2800" dirty="0">
                <a:solidFill>
                  <a:srgbClr val="FF0000"/>
                </a:solidFill>
              </a:rPr>
              <a:t>asexués</a:t>
            </a:r>
            <a:r>
              <a:rPr lang="fr-FR" sz="2800" dirty="0"/>
              <a:t>. Ces spores permettent la dispersion du champignon dans la nature.</a:t>
            </a:r>
          </a:p>
          <a:p>
            <a:endParaRPr lang="fr-F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786874" cy="6357982"/>
          </a:xfrm>
        </p:spPr>
        <p:txBody>
          <a:bodyPr>
            <a:normAutofit/>
          </a:bodyPr>
          <a:lstStyle/>
          <a:p>
            <a:r>
              <a:rPr lang="fr-FR" sz="2400" dirty="0"/>
              <a:t>La reproduction asexuée (ou l’</a:t>
            </a:r>
            <a:r>
              <a:rPr lang="fr-FR" sz="2400" dirty="0" err="1">
                <a:solidFill>
                  <a:srgbClr val="FF0000"/>
                </a:solidFill>
              </a:rPr>
              <a:t>anamorphe</a:t>
            </a:r>
            <a:r>
              <a:rPr lang="fr-FR" sz="2400" dirty="0"/>
              <a:t>) est la plus fréquente et la plus simple, elle se fait par une simple mitose (division binaire du noyau).</a:t>
            </a:r>
          </a:p>
          <a:p>
            <a:r>
              <a:rPr lang="fr-FR" sz="2400" dirty="0"/>
              <a:t>La reproduction sexuée (ou la </a:t>
            </a:r>
            <a:r>
              <a:rPr lang="fr-FR" sz="2400" dirty="0" err="1">
                <a:solidFill>
                  <a:srgbClr val="FF0000"/>
                </a:solidFill>
              </a:rPr>
              <a:t>télémorphe</a:t>
            </a:r>
            <a:r>
              <a:rPr lang="fr-FR" sz="2400" dirty="0"/>
              <a:t>) fait intervenir la rencontre de filaments spécialisés (</a:t>
            </a:r>
            <a:r>
              <a:rPr lang="fr-FR" sz="2400" dirty="0" err="1"/>
              <a:t>plasmogamie</a:t>
            </a:r>
            <a:r>
              <a:rPr lang="fr-FR" sz="2400" dirty="0"/>
              <a:t>), la conjugaison des noyaux (caryogamie) et enfin une réduction chromatique (méiose) suivie d’une ou plusieurs mitoses. </a:t>
            </a:r>
          </a:p>
          <a:p>
            <a:r>
              <a:rPr lang="fr-FR" sz="2400" dirty="0"/>
              <a:t>Le mode de reproduction, surtout </a:t>
            </a:r>
            <a:r>
              <a:rPr lang="fr-FR" sz="2400" b="1" dirty="0"/>
              <a:t>sexué</a:t>
            </a:r>
            <a:r>
              <a:rPr lang="fr-FR" sz="2400" dirty="0"/>
              <a:t>, sert actuellement comme </a:t>
            </a:r>
            <a:r>
              <a:rPr lang="fr-FR" sz="2400" b="1" dirty="0"/>
              <a:t>support à la classification </a:t>
            </a:r>
            <a:r>
              <a:rPr lang="fr-FR" sz="2400" dirty="0"/>
              <a:t>des champignons (Taxinomie).        </a:t>
            </a:r>
          </a:p>
          <a:p>
            <a:r>
              <a:rPr lang="fr-FR" sz="2400" u="sng" dirty="0"/>
              <a:t>2.4. Classification</a:t>
            </a:r>
            <a:endParaRPr lang="fr-FR" sz="2400" dirty="0"/>
          </a:p>
          <a:p>
            <a:r>
              <a:rPr lang="fr-FR" sz="2400" b="1" dirty="0"/>
              <a:t> </a:t>
            </a:r>
            <a:r>
              <a:rPr lang="fr-FR" sz="2400" dirty="0" smtClean="0"/>
              <a:t>Les </a:t>
            </a:r>
            <a:r>
              <a:rPr lang="fr-FR" sz="2400" dirty="0"/>
              <a:t>champignons constituent un règne bien individualisé : le </a:t>
            </a:r>
            <a:r>
              <a:rPr lang="fr-FR" sz="2400" b="1" dirty="0"/>
              <a:t>règne des </a:t>
            </a:r>
            <a:r>
              <a:rPr lang="fr-FR" sz="2400" b="1" dirty="0" err="1"/>
              <a:t>Fungi</a:t>
            </a:r>
            <a:r>
              <a:rPr lang="fr-FR" sz="2400" dirty="0"/>
              <a:t>, il comprend des divisions elles mêmes subdivisées en classes. Celles-ci englobent les ordres puis les familles.</a:t>
            </a:r>
          </a:p>
          <a:p>
            <a:r>
              <a:rPr lang="fr-FR" sz="2400" dirty="0"/>
              <a:t>Chaque champignon porte un nom </a:t>
            </a:r>
            <a:r>
              <a:rPr lang="fr-FR" sz="2400" dirty="0">
                <a:solidFill>
                  <a:srgbClr val="FF0000"/>
                </a:solidFill>
              </a:rPr>
              <a:t>binominal </a:t>
            </a:r>
            <a:r>
              <a:rPr lang="fr-FR" sz="2400" dirty="0"/>
              <a:t>(genre et espèce), certaines espèces peuvent contenir des variétés.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715436" cy="6357982"/>
          </a:xfrm>
        </p:spPr>
        <p:txBody>
          <a:bodyPr>
            <a:normAutofit fontScale="85000" lnSpcReduction="20000"/>
          </a:bodyPr>
          <a:lstStyle/>
          <a:p>
            <a:r>
              <a:rPr lang="fr-FR" dirty="0"/>
              <a:t>La classification de </a:t>
            </a:r>
            <a:r>
              <a:rPr lang="fr-FR" dirty="0" err="1"/>
              <a:t>Hawksworth</a:t>
            </a:r>
            <a:r>
              <a:rPr lang="fr-FR" dirty="0"/>
              <a:t>, </a:t>
            </a:r>
            <a:r>
              <a:rPr lang="fr-FR" dirty="0" err="1"/>
              <a:t>Sutton</a:t>
            </a:r>
            <a:r>
              <a:rPr lang="fr-FR" dirty="0"/>
              <a:t> et Ainsworth (1970), modifiée par </a:t>
            </a:r>
            <a:r>
              <a:rPr lang="fr-FR" dirty="0" err="1"/>
              <a:t>Kwon</a:t>
            </a:r>
            <a:r>
              <a:rPr lang="fr-FR" dirty="0"/>
              <a:t> Chung et Bennett (1992) puis de </a:t>
            </a:r>
            <a:r>
              <a:rPr lang="fr-FR" dirty="0" err="1"/>
              <a:t>Hoog</a:t>
            </a:r>
            <a:r>
              <a:rPr lang="fr-FR" dirty="0"/>
              <a:t> (1995), est la plus utilisée actuellement. On distingue dans le règne des champignons quatre divisions selon le type de reproduction sexuée :</a:t>
            </a:r>
          </a:p>
          <a:p>
            <a:pPr lvl="0"/>
            <a:r>
              <a:rPr lang="fr-FR" b="1" dirty="0" err="1"/>
              <a:t>Matigomycotina</a:t>
            </a:r>
            <a:r>
              <a:rPr lang="fr-FR" dirty="0"/>
              <a:t> : cette division comprend les Oomycètes et les </a:t>
            </a:r>
            <a:r>
              <a:rPr lang="fr-FR" dirty="0" err="1"/>
              <a:t>Chytridiomycètes</a:t>
            </a:r>
            <a:r>
              <a:rPr lang="fr-FR" dirty="0"/>
              <a:t> et inclut très peu d’espèces pathogènes pour l’homme.</a:t>
            </a:r>
          </a:p>
          <a:p>
            <a:pPr lvl="0"/>
            <a:r>
              <a:rPr lang="fr-FR" dirty="0"/>
              <a:t>  </a:t>
            </a:r>
            <a:r>
              <a:rPr lang="fr-FR" b="1" dirty="0" err="1"/>
              <a:t>Zygomycotina</a:t>
            </a:r>
            <a:r>
              <a:rPr lang="fr-FR" dirty="0"/>
              <a:t> : comprenant les agents des </a:t>
            </a:r>
            <a:r>
              <a:rPr lang="fr-FR" dirty="0" err="1"/>
              <a:t>mucormycoses</a:t>
            </a:r>
            <a:r>
              <a:rPr lang="fr-FR" dirty="0"/>
              <a:t> et des </a:t>
            </a:r>
            <a:r>
              <a:rPr lang="fr-FR" dirty="0" err="1"/>
              <a:t>entomophtoromycoses</a:t>
            </a:r>
            <a:r>
              <a:rPr lang="fr-FR" dirty="0"/>
              <a:t>   </a:t>
            </a:r>
            <a:endParaRPr lang="fr-FR" dirty="0" smtClean="0"/>
          </a:p>
          <a:p>
            <a:pPr>
              <a:buNone/>
            </a:pPr>
            <a:r>
              <a:rPr lang="fr-FR" dirty="0" smtClean="0"/>
              <a:t>      </a:t>
            </a:r>
          </a:p>
          <a:p>
            <a:pPr lvl="0"/>
            <a:r>
              <a:rPr lang="fr-FR" dirty="0" smtClean="0"/>
              <a:t>  </a:t>
            </a:r>
            <a:r>
              <a:rPr lang="fr-FR" b="1" dirty="0" err="1"/>
              <a:t>Ascomycotina</a:t>
            </a:r>
            <a:r>
              <a:rPr lang="fr-FR" dirty="0"/>
              <a:t> : elle comprend un grand nombre d’espèces pathogènes pour l’homme : levures </a:t>
            </a:r>
            <a:r>
              <a:rPr lang="fr-FR" dirty="0" err="1"/>
              <a:t>ascosporées</a:t>
            </a:r>
            <a:r>
              <a:rPr lang="fr-FR" dirty="0"/>
              <a:t>, aspergillus, dermatophytes, etc.…</a:t>
            </a:r>
          </a:p>
          <a:p>
            <a:pPr lvl="0"/>
            <a:r>
              <a:rPr lang="fr-FR" b="1" dirty="0" err="1" smtClean="0"/>
              <a:t>Basidiomycotina</a:t>
            </a:r>
            <a:r>
              <a:rPr lang="fr-FR" dirty="0"/>
              <a:t> : elle renferme de rares champignons pathogènes, il s’agit principalement de l’agent de la cryptococcose.</a:t>
            </a:r>
          </a:p>
          <a:p>
            <a:endParaRPr lang="fr-FR" dirty="0"/>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643998" cy="6357982"/>
          </a:xfrm>
        </p:spPr>
        <p:txBody>
          <a:bodyPr>
            <a:normAutofit/>
          </a:bodyPr>
          <a:lstStyle/>
          <a:p>
            <a:r>
              <a:rPr lang="fr-FR" sz="2400" dirty="0"/>
              <a:t>Lorsque la reproduction sexuée n’est pas connue la division est appelée </a:t>
            </a:r>
            <a:r>
              <a:rPr lang="fr-FR" sz="2400" b="1" dirty="0" err="1"/>
              <a:t>Fungi</a:t>
            </a:r>
            <a:r>
              <a:rPr lang="fr-FR" sz="2400" b="1" dirty="0"/>
              <a:t> </a:t>
            </a:r>
            <a:r>
              <a:rPr lang="fr-FR" sz="2400" b="1" dirty="0" err="1"/>
              <a:t>imperfecti</a:t>
            </a:r>
            <a:r>
              <a:rPr lang="fr-FR" sz="2400" b="1" dirty="0"/>
              <a:t> ou </a:t>
            </a:r>
            <a:r>
              <a:rPr lang="fr-FR" sz="2400" b="1" dirty="0" err="1"/>
              <a:t>Deuteromycotina</a:t>
            </a:r>
            <a:r>
              <a:rPr lang="fr-FR" sz="2400" dirty="0"/>
              <a:t>. Elle comprend :</a:t>
            </a:r>
          </a:p>
          <a:p>
            <a:pPr lvl="0"/>
            <a:r>
              <a:rPr lang="fr-FR" sz="2400" dirty="0"/>
              <a:t> Les Blastomycètes : regroupant l’ensemble des levures</a:t>
            </a:r>
          </a:p>
          <a:p>
            <a:pPr lvl="0"/>
            <a:r>
              <a:rPr lang="fr-FR" sz="2400" dirty="0"/>
              <a:t> Les </a:t>
            </a:r>
            <a:r>
              <a:rPr lang="fr-FR" sz="2400" dirty="0" err="1" smtClean="0"/>
              <a:t>Hyphomycètes</a:t>
            </a:r>
            <a:r>
              <a:rPr lang="fr-FR" sz="2400" dirty="0" smtClean="0"/>
              <a:t> </a:t>
            </a:r>
            <a:r>
              <a:rPr lang="fr-FR" sz="2400" dirty="0"/>
              <a:t>ou champignons filamenteux</a:t>
            </a:r>
          </a:p>
          <a:p>
            <a:r>
              <a:rPr lang="fr-FR" sz="2400" dirty="0"/>
              <a:t>Les </a:t>
            </a:r>
            <a:r>
              <a:rPr lang="fr-FR" sz="2400" dirty="0" err="1"/>
              <a:t>Coelomycètes</a:t>
            </a:r>
            <a:r>
              <a:rPr lang="fr-FR" sz="2400" dirty="0"/>
              <a:t> : champignons filamenteux producteur de pycnides   </a:t>
            </a:r>
            <a:endParaRPr lang="fr-FR" sz="2400" dirty="0" smtClean="0"/>
          </a:p>
          <a:p>
            <a:endParaRPr lang="fr-FR" sz="2400" dirty="0"/>
          </a:p>
          <a:p>
            <a:endParaRPr lang="fr-FR" sz="2400" dirty="0"/>
          </a:p>
          <a:p>
            <a:endParaRPr lang="fr-F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ectangle 40"/>
          <p:cNvSpPr>
            <a:spLocks noGrp="1" noChangeArrowheads="1"/>
          </p:cNvSpPr>
          <p:nvPr>
            <p:ph idx="1"/>
          </p:nvPr>
        </p:nvSpPr>
        <p:spPr bwMode="auto">
          <a:xfrm>
            <a:off x="1285852" y="214290"/>
            <a:ext cx="5315558" cy="461665"/>
          </a:xfrm>
          <a:prstGeom prst="rect">
            <a:avLst/>
          </a:prstGeom>
          <a:noFill/>
          <a:ln w="9525">
            <a:noFill/>
            <a:miter lim="800000"/>
            <a:headEnd/>
            <a:tailEnd/>
          </a:ln>
          <a:effectLst/>
        </p:spPr>
        <p:txBody>
          <a:bodyPr wrap="none" anchor="ctr">
            <a:spAutoFit/>
          </a:bodyPr>
          <a:lstStyle/>
          <a:p>
            <a:pPr algn="ctr">
              <a:buNone/>
            </a:pPr>
            <a:r>
              <a:rPr lang="fr-FR" sz="2400" b="1" u="sng" dirty="0"/>
              <a:t>Classification générale des champignons</a:t>
            </a:r>
          </a:p>
        </p:txBody>
      </p:sp>
      <p:sp>
        <p:nvSpPr>
          <p:cNvPr id="5" name="Rectangle 6"/>
          <p:cNvSpPr>
            <a:spLocks noChangeArrowheads="1"/>
          </p:cNvSpPr>
          <p:nvPr/>
        </p:nvSpPr>
        <p:spPr bwMode="auto">
          <a:xfrm>
            <a:off x="642910" y="857232"/>
            <a:ext cx="1857388" cy="400110"/>
          </a:xfrm>
          <a:prstGeom prst="rect">
            <a:avLst/>
          </a:prstGeom>
          <a:solidFill>
            <a:schemeClr val="bg1"/>
          </a:solidFill>
          <a:ln w="9525">
            <a:solidFill>
              <a:schemeClr val="tx1"/>
            </a:solidFill>
            <a:miter lim="800000"/>
            <a:headEnd/>
            <a:tailEnd/>
          </a:ln>
          <a:effectLst/>
        </p:spPr>
        <p:txBody>
          <a:bodyPr wrap="square" anchor="ctr">
            <a:spAutoFit/>
          </a:bodyPr>
          <a:lstStyle/>
          <a:p>
            <a:pPr algn="l"/>
            <a:r>
              <a:rPr lang="fr-FR" sz="2000" dirty="0" err="1"/>
              <a:t>Mastigomycota</a:t>
            </a:r>
            <a:r>
              <a:rPr lang="fr-FR" sz="1800" dirty="0"/>
              <a:t> </a:t>
            </a:r>
          </a:p>
        </p:txBody>
      </p:sp>
      <p:sp>
        <p:nvSpPr>
          <p:cNvPr id="6" name="Rectangle 41"/>
          <p:cNvSpPr>
            <a:spLocks noChangeArrowheads="1"/>
          </p:cNvSpPr>
          <p:nvPr/>
        </p:nvSpPr>
        <p:spPr bwMode="auto">
          <a:xfrm>
            <a:off x="500034" y="1285860"/>
            <a:ext cx="2071702" cy="492443"/>
          </a:xfrm>
          <a:prstGeom prst="rect">
            <a:avLst/>
          </a:prstGeom>
          <a:noFill/>
          <a:ln w="9525">
            <a:noFill/>
            <a:miter lim="800000"/>
            <a:headEnd/>
            <a:tailEnd/>
          </a:ln>
          <a:effectLst/>
        </p:spPr>
        <p:txBody>
          <a:bodyPr wrap="square">
            <a:spAutoFit/>
          </a:bodyPr>
          <a:lstStyle/>
          <a:p>
            <a:pPr algn="ctr"/>
            <a:r>
              <a:rPr lang="fr-FR" sz="1800" b="1" dirty="0" err="1" smtClean="0">
                <a:solidFill>
                  <a:srgbClr val="008000"/>
                </a:solidFill>
              </a:rPr>
              <a:t>Chytridiomycota</a:t>
            </a:r>
            <a:endParaRPr lang="fr-FR" sz="1800" b="1" dirty="0">
              <a:solidFill>
                <a:srgbClr val="008000"/>
              </a:solidFill>
            </a:endParaRPr>
          </a:p>
          <a:p>
            <a:pPr algn="l"/>
            <a:endParaRPr lang="fr-FR" sz="800" b="1" dirty="0">
              <a:solidFill>
                <a:srgbClr val="008000"/>
              </a:solidFill>
            </a:endParaRPr>
          </a:p>
        </p:txBody>
      </p:sp>
      <p:sp>
        <p:nvSpPr>
          <p:cNvPr id="7" name="Rectangle 10"/>
          <p:cNvSpPr>
            <a:spLocks noChangeArrowheads="1"/>
          </p:cNvSpPr>
          <p:nvPr/>
        </p:nvSpPr>
        <p:spPr bwMode="auto">
          <a:xfrm>
            <a:off x="571472" y="1571612"/>
            <a:ext cx="1358900" cy="366713"/>
          </a:xfrm>
          <a:prstGeom prst="rect">
            <a:avLst/>
          </a:prstGeom>
          <a:noFill/>
          <a:ln w="9525">
            <a:noFill/>
            <a:miter lim="800000"/>
            <a:headEnd/>
            <a:tailEnd/>
          </a:ln>
          <a:effectLst/>
        </p:spPr>
        <p:txBody>
          <a:bodyPr wrap="none" anchor="ctr">
            <a:spAutoFit/>
          </a:bodyPr>
          <a:lstStyle/>
          <a:p>
            <a:pPr algn="l"/>
            <a:r>
              <a:rPr lang="fr-FR" sz="1800" dirty="0"/>
              <a:t>+</a:t>
            </a:r>
            <a:r>
              <a:rPr lang="fr-FR" sz="1800" dirty="0" err="1"/>
              <a:t>Oomycota</a:t>
            </a:r>
            <a:endParaRPr lang="fr-FR" sz="1800" dirty="0"/>
          </a:p>
        </p:txBody>
      </p:sp>
      <p:sp>
        <p:nvSpPr>
          <p:cNvPr id="8" name="Line 35"/>
          <p:cNvSpPr>
            <a:spLocks noChangeShapeType="1"/>
          </p:cNvSpPr>
          <p:nvPr/>
        </p:nvSpPr>
        <p:spPr bwMode="auto">
          <a:xfrm flipH="1" flipV="1">
            <a:off x="2000232" y="1571612"/>
            <a:ext cx="1727200" cy="936625"/>
          </a:xfrm>
          <a:prstGeom prst="line">
            <a:avLst/>
          </a:prstGeom>
          <a:noFill/>
          <a:ln w="9525">
            <a:solidFill>
              <a:schemeClr val="tx1"/>
            </a:solidFill>
            <a:round/>
            <a:headEnd/>
            <a:tailEnd type="triangle" w="med" len="med"/>
          </a:ln>
          <a:effectLst/>
        </p:spPr>
        <p:txBody>
          <a:bodyPr/>
          <a:lstStyle/>
          <a:p>
            <a:endParaRPr lang="fr-FR"/>
          </a:p>
        </p:txBody>
      </p:sp>
      <p:sp>
        <p:nvSpPr>
          <p:cNvPr id="9" name="Rectangle 24"/>
          <p:cNvSpPr>
            <a:spLocks noChangeArrowheads="1"/>
          </p:cNvSpPr>
          <p:nvPr/>
        </p:nvSpPr>
        <p:spPr bwMode="auto">
          <a:xfrm>
            <a:off x="3000364" y="2643182"/>
            <a:ext cx="2808287" cy="720725"/>
          </a:xfrm>
          <a:prstGeom prst="rect">
            <a:avLst/>
          </a:prstGeom>
          <a:solidFill>
            <a:schemeClr val="bg1"/>
          </a:solidFill>
          <a:ln w="9525">
            <a:solidFill>
              <a:schemeClr val="tx1"/>
            </a:solidFill>
            <a:miter lim="800000"/>
            <a:headEnd/>
            <a:tailEnd/>
          </a:ln>
          <a:effectLst/>
        </p:spPr>
        <p:txBody>
          <a:bodyPr wrap="none" anchor="ctr"/>
          <a:lstStyle/>
          <a:p>
            <a:pPr algn="ctr"/>
            <a:r>
              <a:rPr lang="fr-FR" sz="2400" b="1" dirty="0">
                <a:solidFill>
                  <a:srgbClr val="FF0066"/>
                </a:solidFill>
              </a:rPr>
              <a:t>Champignons</a:t>
            </a:r>
          </a:p>
        </p:txBody>
      </p:sp>
      <p:sp>
        <p:nvSpPr>
          <p:cNvPr id="10" name="Line 34"/>
          <p:cNvSpPr>
            <a:spLocks noChangeShapeType="1"/>
          </p:cNvSpPr>
          <p:nvPr/>
        </p:nvSpPr>
        <p:spPr bwMode="auto">
          <a:xfrm flipV="1">
            <a:off x="5072066" y="1214422"/>
            <a:ext cx="2376488" cy="1368425"/>
          </a:xfrm>
          <a:prstGeom prst="line">
            <a:avLst/>
          </a:prstGeom>
          <a:noFill/>
          <a:ln w="9525">
            <a:solidFill>
              <a:schemeClr val="tx1"/>
            </a:solidFill>
            <a:round/>
            <a:headEnd/>
            <a:tailEnd type="triangle" w="med" len="med"/>
          </a:ln>
          <a:effectLst/>
        </p:spPr>
        <p:txBody>
          <a:bodyPr/>
          <a:lstStyle/>
          <a:p>
            <a:endParaRPr lang="fr-FR"/>
          </a:p>
        </p:txBody>
      </p:sp>
      <p:sp>
        <p:nvSpPr>
          <p:cNvPr id="11" name="Rectangle 28"/>
          <p:cNvSpPr>
            <a:spLocks noChangeArrowheads="1"/>
          </p:cNvSpPr>
          <p:nvPr/>
        </p:nvSpPr>
        <p:spPr bwMode="auto">
          <a:xfrm>
            <a:off x="6643702" y="714356"/>
            <a:ext cx="2305050" cy="647700"/>
          </a:xfrm>
          <a:prstGeom prst="rect">
            <a:avLst/>
          </a:prstGeom>
          <a:solidFill>
            <a:schemeClr val="bg1"/>
          </a:solidFill>
          <a:ln w="9525">
            <a:solidFill>
              <a:schemeClr val="tx1"/>
            </a:solidFill>
            <a:miter lim="800000"/>
            <a:headEnd/>
            <a:tailEnd/>
          </a:ln>
          <a:effectLst/>
        </p:spPr>
        <p:txBody>
          <a:bodyPr wrap="none" anchor="ctr"/>
          <a:lstStyle/>
          <a:p>
            <a:pPr algn="ctr"/>
            <a:endParaRPr lang="fr-FR" sz="1800" b="1" dirty="0">
              <a:solidFill>
                <a:schemeClr val="accent2"/>
              </a:solidFill>
            </a:endParaRPr>
          </a:p>
          <a:p>
            <a:pPr algn="ctr"/>
            <a:r>
              <a:rPr lang="fr-FR" sz="2000" b="1" dirty="0" err="1">
                <a:solidFill>
                  <a:schemeClr val="accent2"/>
                </a:solidFill>
              </a:rPr>
              <a:t>Ascomycota</a:t>
            </a:r>
            <a:endParaRPr lang="fr-FR" sz="2000" b="1" dirty="0">
              <a:solidFill>
                <a:schemeClr val="accent2"/>
              </a:solidFill>
            </a:endParaRPr>
          </a:p>
          <a:p>
            <a:pPr algn="ctr"/>
            <a:endParaRPr lang="fr-FR" sz="1800" dirty="0"/>
          </a:p>
        </p:txBody>
      </p:sp>
      <p:sp>
        <p:nvSpPr>
          <p:cNvPr id="12" name="Line 36"/>
          <p:cNvSpPr>
            <a:spLocks noChangeShapeType="1"/>
          </p:cNvSpPr>
          <p:nvPr/>
        </p:nvSpPr>
        <p:spPr bwMode="auto">
          <a:xfrm flipH="1">
            <a:off x="1142975" y="3214686"/>
            <a:ext cx="1798639" cy="1285884"/>
          </a:xfrm>
          <a:prstGeom prst="line">
            <a:avLst/>
          </a:prstGeom>
          <a:noFill/>
          <a:ln w="9525">
            <a:solidFill>
              <a:schemeClr val="tx1"/>
            </a:solidFill>
            <a:round/>
            <a:headEnd/>
            <a:tailEnd type="triangle" w="med" len="med"/>
          </a:ln>
          <a:effectLst/>
        </p:spPr>
        <p:txBody>
          <a:bodyPr/>
          <a:lstStyle/>
          <a:p>
            <a:endParaRPr lang="fr-FR"/>
          </a:p>
        </p:txBody>
      </p:sp>
      <p:sp>
        <p:nvSpPr>
          <p:cNvPr id="13" name="Rectangle 31"/>
          <p:cNvSpPr>
            <a:spLocks noChangeArrowheads="1"/>
          </p:cNvSpPr>
          <p:nvPr/>
        </p:nvSpPr>
        <p:spPr bwMode="auto">
          <a:xfrm>
            <a:off x="500034" y="4643446"/>
            <a:ext cx="2016125" cy="504825"/>
          </a:xfrm>
          <a:prstGeom prst="rect">
            <a:avLst/>
          </a:prstGeom>
          <a:solidFill>
            <a:schemeClr val="bg1"/>
          </a:solidFill>
          <a:ln w="9525">
            <a:solidFill>
              <a:schemeClr val="tx1"/>
            </a:solidFill>
            <a:miter lim="800000"/>
            <a:headEnd/>
            <a:tailEnd/>
          </a:ln>
          <a:effectLst/>
        </p:spPr>
        <p:txBody>
          <a:bodyPr wrap="none" anchor="ctr"/>
          <a:lstStyle/>
          <a:p>
            <a:pPr algn="ctr"/>
            <a:r>
              <a:rPr lang="fr-FR" sz="2000" b="1" dirty="0" err="1"/>
              <a:t>Zygomycota</a:t>
            </a:r>
            <a:endParaRPr lang="fr-FR" sz="2000" b="1" dirty="0"/>
          </a:p>
        </p:txBody>
      </p:sp>
      <p:sp>
        <p:nvSpPr>
          <p:cNvPr id="14" name="Line 39"/>
          <p:cNvSpPr>
            <a:spLocks noChangeShapeType="1"/>
          </p:cNvSpPr>
          <p:nvPr/>
        </p:nvSpPr>
        <p:spPr bwMode="auto">
          <a:xfrm>
            <a:off x="5857884" y="3071810"/>
            <a:ext cx="792163" cy="0"/>
          </a:xfrm>
          <a:prstGeom prst="line">
            <a:avLst/>
          </a:prstGeom>
          <a:noFill/>
          <a:ln w="9525">
            <a:solidFill>
              <a:schemeClr val="tx1"/>
            </a:solidFill>
            <a:round/>
            <a:headEnd/>
            <a:tailEnd type="triangle" w="med" len="med"/>
          </a:ln>
          <a:effectLst/>
        </p:spPr>
        <p:txBody>
          <a:bodyPr/>
          <a:lstStyle/>
          <a:p>
            <a:endParaRPr lang="fr-FR"/>
          </a:p>
        </p:txBody>
      </p:sp>
      <p:sp>
        <p:nvSpPr>
          <p:cNvPr id="15" name="Rectangle 29"/>
          <p:cNvSpPr>
            <a:spLocks noChangeArrowheads="1"/>
          </p:cNvSpPr>
          <p:nvPr/>
        </p:nvSpPr>
        <p:spPr bwMode="auto">
          <a:xfrm>
            <a:off x="6643702" y="2714620"/>
            <a:ext cx="2305049" cy="571504"/>
          </a:xfrm>
          <a:prstGeom prst="rect">
            <a:avLst/>
          </a:prstGeom>
          <a:solidFill>
            <a:schemeClr val="bg1"/>
          </a:solidFill>
          <a:ln w="9525">
            <a:solidFill>
              <a:schemeClr val="tx1"/>
            </a:solidFill>
            <a:miter lim="800000"/>
            <a:headEnd/>
            <a:tailEnd/>
          </a:ln>
          <a:effectLst/>
        </p:spPr>
        <p:txBody>
          <a:bodyPr wrap="none" anchor="ctr"/>
          <a:lstStyle/>
          <a:p>
            <a:pPr algn="ctr"/>
            <a:endParaRPr lang="fr-FR" sz="1800" b="1" dirty="0"/>
          </a:p>
          <a:p>
            <a:pPr algn="ctr"/>
            <a:r>
              <a:rPr lang="fr-FR" sz="2000" b="1" dirty="0" err="1"/>
              <a:t>Basidiomycota</a:t>
            </a:r>
            <a:r>
              <a:rPr lang="fr-FR" sz="2000" dirty="0"/>
              <a:t> </a:t>
            </a:r>
          </a:p>
          <a:p>
            <a:pPr algn="ctr"/>
            <a:endParaRPr lang="fr-FR" sz="1800" dirty="0"/>
          </a:p>
        </p:txBody>
      </p:sp>
      <p:sp>
        <p:nvSpPr>
          <p:cNvPr id="16" name="Line 38"/>
          <p:cNvSpPr>
            <a:spLocks noChangeShapeType="1"/>
          </p:cNvSpPr>
          <p:nvPr/>
        </p:nvSpPr>
        <p:spPr bwMode="auto">
          <a:xfrm>
            <a:off x="5143504" y="3429000"/>
            <a:ext cx="792162" cy="1368425"/>
          </a:xfrm>
          <a:prstGeom prst="line">
            <a:avLst/>
          </a:prstGeom>
          <a:noFill/>
          <a:ln w="9525">
            <a:solidFill>
              <a:schemeClr val="tx1"/>
            </a:solidFill>
            <a:round/>
            <a:headEnd/>
            <a:tailEnd type="triangle" w="med" len="med"/>
          </a:ln>
          <a:effectLst/>
        </p:spPr>
        <p:txBody>
          <a:bodyPr/>
          <a:lstStyle/>
          <a:p>
            <a:endParaRPr lang="fr-FR"/>
          </a:p>
        </p:txBody>
      </p:sp>
      <p:sp>
        <p:nvSpPr>
          <p:cNvPr id="17" name="Rectangle 27"/>
          <p:cNvSpPr>
            <a:spLocks noChangeArrowheads="1"/>
          </p:cNvSpPr>
          <p:nvPr/>
        </p:nvSpPr>
        <p:spPr bwMode="auto">
          <a:xfrm>
            <a:off x="5857884" y="4929198"/>
            <a:ext cx="2519363" cy="649287"/>
          </a:xfrm>
          <a:prstGeom prst="rect">
            <a:avLst/>
          </a:prstGeom>
          <a:solidFill>
            <a:schemeClr val="bg1"/>
          </a:solidFill>
          <a:ln w="9525">
            <a:solidFill>
              <a:schemeClr val="tx1"/>
            </a:solidFill>
            <a:miter lim="800000"/>
            <a:headEnd/>
            <a:tailEnd/>
          </a:ln>
          <a:effectLst/>
        </p:spPr>
        <p:txBody>
          <a:bodyPr wrap="none" anchor="ctr"/>
          <a:lstStyle/>
          <a:p>
            <a:pPr algn="ctr"/>
            <a:r>
              <a:rPr lang="fr-FR" sz="2000" dirty="0"/>
              <a:t> </a:t>
            </a:r>
            <a:r>
              <a:rPr lang="fr-FR" sz="2000" b="1" dirty="0" err="1">
                <a:solidFill>
                  <a:srgbClr val="FF0000"/>
                </a:solidFill>
              </a:rPr>
              <a:t>Deutéromycota</a:t>
            </a:r>
            <a:r>
              <a:rPr lang="fr-FR" sz="2000"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414</Words>
  <Application>Microsoft Office PowerPoint</Application>
  <PresentationFormat>Affichage à l'écran (4:3)</PresentationFormat>
  <Paragraphs>116</Paragraphs>
  <Slides>16</Slides>
  <Notes>1</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Introduction à la Mycologie médicale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à la Mycologie médicale</dc:title>
  <dc:creator>AHMED</dc:creator>
  <cp:lastModifiedBy>AHMED</cp:lastModifiedBy>
  <cp:revision>31</cp:revision>
  <dcterms:created xsi:type="dcterms:W3CDTF">2011-12-25T10:42:46Z</dcterms:created>
  <dcterms:modified xsi:type="dcterms:W3CDTF">2013-02-20T10:02:17Z</dcterms:modified>
</cp:coreProperties>
</file>