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93"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90" r:id="rId36"/>
    <p:sldId id="291" r:id="rId37"/>
    <p:sldId id="292" r:id="rId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7" d="100"/>
          <a:sy n="47" d="100"/>
        </p:scale>
        <p:origin x="-1363"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EF789B4-D33A-4B6E-AC3A-C82D509EF02C}" type="datetimeFigureOut">
              <a:rPr lang="fr-FR" smtClean="0"/>
              <a:pPr/>
              <a:t>06/02/2013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A5B57C7-834B-4EBB-A117-AD290446BA4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789B4-D33A-4B6E-AC3A-C82D509EF02C}" type="datetimeFigureOut">
              <a:rPr lang="fr-FR" smtClean="0"/>
              <a:pPr/>
              <a:t>06/02/2013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57C7-834B-4EBB-A117-AD290446BA4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smtClean="0"/>
              <a:t>FILAIRES ET FILARIOSES</a:t>
            </a:r>
            <a:br>
              <a:rPr lang="fr-FR" smtClean="0"/>
            </a:br>
            <a:endParaRPr lang="fr-FR" dirty="0"/>
          </a:p>
        </p:txBody>
      </p:sp>
      <p:sp>
        <p:nvSpPr>
          <p:cNvPr id="3" name="Sous-titre 2"/>
          <p:cNvSpPr>
            <a:spLocks noGrp="1"/>
          </p:cNvSpPr>
          <p:nvPr>
            <p:ph type="subTitle" idx="1"/>
          </p:nvPr>
        </p:nvSpPr>
        <p:spPr>
          <a:noFill/>
          <a:ln>
            <a:noFill/>
          </a:ln>
        </p:spPr>
        <p:txBody>
          <a:bodyPr>
            <a:normAutofit fontScale="92500"/>
          </a:bodyPr>
          <a:lstStyle/>
          <a:p>
            <a:endParaRPr lang="fr-FR" smtClean="0"/>
          </a:p>
          <a:p>
            <a:endParaRPr lang="fr-FR" smtClean="0"/>
          </a:p>
          <a:p>
            <a:r>
              <a:rPr lang="fr-FR" smtClean="0">
                <a:solidFill>
                  <a:schemeClr val="tx1"/>
                </a:solidFill>
              </a:rPr>
              <a:t>                                      Dr BENMEZDAD . A </a:t>
            </a:r>
            <a:endParaRPr lang="fr-F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500034" y="142852"/>
            <a:ext cx="2571768" cy="3005141"/>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3857620" y="214290"/>
            <a:ext cx="2786082" cy="2928958"/>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a:srcRect/>
          <a:stretch>
            <a:fillRect/>
          </a:stretch>
        </p:blipFill>
        <p:spPr bwMode="auto">
          <a:xfrm>
            <a:off x="3786182" y="3571876"/>
            <a:ext cx="3143272" cy="2981331"/>
          </a:xfrm>
          <a:prstGeom prst="rect">
            <a:avLst/>
          </a:prstGeom>
          <a:noFill/>
          <a:ln w="9525">
            <a:noFill/>
            <a:miter lim="800000"/>
            <a:headEnd/>
            <a:tailEnd/>
          </a:ln>
          <a:effectLst/>
        </p:spPr>
      </p:pic>
      <p:sp>
        <p:nvSpPr>
          <p:cNvPr id="7" name="Rectangle 6"/>
          <p:cNvSpPr/>
          <p:nvPr/>
        </p:nvSpPr>
        <p:spPr>
          <a:xfrm>
            <a:off x="285720" y="3571876"/>
            <a:ext cx="2571736" cy="1015663"/>
          </a:xfrm>
          <a:prstGeom prst="rect">
            <a:avLst/>
          </a:prstGeom>
        </p:spPr>
        <p:txBody>
          <a:bodyPr wrap="square">
            <a:spAutoFit/>
          </a:bodyPr>
          <a:lstStyle/>
          <a:p>
            <a:r>
              <a:rPr lang="fr-FR" sz="2000" dirty="0">
                <a:latin typeface="Times New Roman" pitchFamily="18" charset="0"/>
                <a:cs typeface="Times New Roman" pitchFamily="18" charset="0"/>
              </a:rPr>
              <a:t>Eléphantiasis du scrotum chez un </a:t>
            </a:r>
            <a:r>
              <a:rPr lang="fr-FR" sz="2000" dirty="0" err="1">
                <a:latin typeface="Times New Roman" pitchFamily="18" charset="0"/>
                <a:cs typeface="Times New Roman" pitchFamily="18" charset="0"/>
              </a:rPr>
              <a:t>Burkinabe</a:t>
            </a:r>
            <a:endParaRPr lang="fr-FR" sz="2000" dirty="0">
              <a:latin typeface="Times New Roman" pitchFamily="18" charset="0"/>
              <a:cs typeface="Times New Roman" pitchFamily="18" charset="0"/>
            </a:endParaRPr>
          </a:p>
        </p:txBody>
      </p:sp>
      <p:sp>
        <p:nvSpPr>
          <p:cNvPr id="8" name="Rectangle 7"/>
          <p:cNvSpPr/>
          <p:nvPr/>
        </p:nvSpPr>
        <p:spPr>
          <a:xfrm>
            <a:off x="7358082" y="1000108"/>
            <a:ext cx="1643074" cy="1015663"/>
          </a:xfrm>
          <a:prstGeom prst="rect">
            <a:avLst/>
          </a:prstGeom>
        </p:spPr>
        <p:txBody>
          <a:bodyPr wrap="square">
            <a:spAutoFit/>
          </a:bodyPr>
          <a:lstStyle/>
          <a:p>
            <a:r>
              <a:rPr lang="fr-FR" sz="2000" dirty="0"/>
              <a:t>Eléphantiasis chez </a:t>
            </a:r>
            <a:r>
              <a:rPr lang="fr-FR" sz="2000" dirty="0" smtClean="0"/>
              <a:t> une </a:t>
            </a:r>
            <a:r>
              <a:rPr lang="fr-FR" sz="2000" dirty="0"/>
              <a:t>tahitienne</a:t>
            </a:r>
          </a:p>
        </p:txBody>
      </p:sp>
      <p:sp>
        <p:nvSpPr>
          <p:cNvPr id="9" name="Rectangle 8"/>
          <p:cNvSpPr/>
          <p:nvPr/>
        </p:nvSpPr>
        <p:spPr>
          <a:xfrm>
            <a:off x="785786" y="6072206"/>
            <a:ext cx="2360774" cy="400110"/>
          </a:xfrm>
          <a:prstGeom prst="rect">
            <a:avLst/>
          </a:prstGeom>
        </p:spPr>
        <p:txBody>
          <a:bodyPr wrap="none">
            <a:spAutoFit/>
          </a:bodyPr>
          <a:lstStyle/>
          <a:p>
            <a:r>
              <a:rPr lang="fr-FR" sz="2000" dirty="0" err="1">
                <a:latin typeface="Times New Roman" pitchFamily="18" charset="0"/>
                <a:cs typeface="Times New Roman" pitchFamily="18" charset="0"/>
              </a:rPr>
              <a:t>Elephantiasis</a:t>
            </a:r>
            <a:r>
              <a:rPr lang="fr-FR" sz="2000" dirty="0">
                <a:latin typeface="Times New Roman" pitchFamily="18" charset="0"/>
                <a:cs typeface="Times New Roman" pitchFamily="18" charset="0"/>
              </a:rPr>
              <a:t> du sein</a:t>
            </a:r>
          </a:p>
        </p:txBody>
      </p:sp>
      <p:cxnSp>
        <p:nvCxnSpPr>
          <p:cNvPr id="11" name="Connecteur droit avec flèche 10"/>
          <p:cNvCxnSpPr/>
          <p:nvPr/>
        </p:nvCxnSpPr>
        <p:spPr>
          <a:xfrm flipV="1">
            <a:off x="3214678" y="6286520"/>
            <a:ext cx="500066"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rot="5400000" flipH="1" flipV="1">
            <a:off x="964381" y="3393281"/>
            <a:ext cx="35719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8" idx="1"/>
          </p:cNvCxnSpPr>
          <p:nvPr/>
        </p:nvCxnSpPr>
        <p:spPr>
          <a:xfrm rot="10800000">
            <a:off x="6715140" y="1500174"/>
            <a:ext cx="642942" cy="77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428604"/>
            <a:ext cx="8572560" cy="6215106"/>
          </a:xfrm>
        </p:spPr>
        <p:txBody>
          <a:bodyPr>
            <a:normAutofit lnSpcReduction="10000"/>
          </a:bodyPr>
          <a:lstStyle/>
          <a:p>
            <a:r>
              <a:rPr lang="fr-FR" sz="2400" b="1" dirty="0" smtClean="0">
                <a:latin typeface="Times New Roman" pitchFamily="18" charset="0"/>
                <a:cs typeface="Times New Roman" pitchFamily="18" charset="0"/>
              </a:rPr>
              <a:t>Diagnostic biologique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Le ver adulte est exceptionnellement retrouvé au cours de la biopsie ganglionnaire </a:t>
            </a:r>
            <a:r>
              <a:rPr lang="fr-FR" sz="2400" dirty="0" smtClean="0">
                <a:latin typeface="Times New Roman" pitchFamily="18" charset="0"/>
                <a:cs typeface="Times New Roman" pitchFamily="18" charset="0"/>
              </a:rPr>
              <a:t> .                                                                </a:t>
            </a:r>
            <a:r>
              <a:rPr lang="fr-FR" sz="2400" dirty="0" smtClean="0">
                <a:latin typeface="Times New Roman" pitchFamily="18" charset="0"/>
                <a:cs typeface="Times New Roman" pitchFamily="18" charset="0"/>
              </a:rPr>
              <a:t>Le </a:t>
            </a:r>
            <a:r>
              <a:rPr lang="fr-FR" sz="2400" dirty="0" smtClean="0">
                <a:latin typeface="Times New Roman" pitchFamily="18" charset="0"/>
                <a:cs typeface="Times New Roman" pitchFamily="18" charset="0"/>
              </a:rPr>
              <a:t>diagnostic </a:t>
            </a:r>
            <a:r>
              <a:rPr lang="fr-FR" sz="2400" dirty="0" smtClean="0">
                <a:latin typeface="Times New Roman" pitchFamily="18" charset="0"/>
                <a:cs typeface="Times New Roman" pitchFamily="18" charset="0"/>
              </a:rPr>
              <a:t>biologique est basé sur la recherche quantitative et qualitative des microfilaires pratiquée dans le sang à l’état frais ou après coloration (frottis sanguins ou mieux goutte épaisse – coloration MGG) . </a:t>
            </a:r>
          </a:p>
          <a:p>
            <a:r>
              <a:rPr lang="fr-FR" sz="2400" dirty="0" smtClean="0">
                <a:latin typeface="Times New Roman" pitchFamily="18" charset="0"/>
                <a:cs typeface="Times New Roman" pitchFamily="18" charset="0"/>
              </a:rPr>
              <a:t>Le </a:t>
            </a:r>
            <a:r>
              <a:rPr lang="fr-FR" sz="2400" dirty="0" err="1" smtClean="0">
                <a:latin typeface="Times New Roman" pitchFamily="18" charset="0"/>
                <a:cs typeface="Times New Roman" pitchFamily="18" charset="0"/>
              </a:rPr>
              <a:t>pauciparasitisme</a:t>
            </a:r>
            <a:r>
              <a:rPr lang="fr-FR" sz="2400" dirty="0" smtClean="0">
                <a:latin typeface="Times New Roman" pitchFamily="18" charset="0"/>
                <a:cs typeface="Times New Roman" pitchFamily="18" charset="0"/>
              </a:rPr>
              <a:t> sanguin est fréquent nécessitant d’associer méthodes de concentration et périodes de prélèvements.</a:t>
            </a:r>
          </a:p>
          <a:p>
            <a:r>
              <a:rPr lang="fr-FR" sz="2400" dirty="0" smtClean="0">
                <a:latin typeface="Times New Roman" pitchFamily="18" charset="0"/>
                <a:cs typeface="Times New Roman" pitchFamily="18" charset="0"/>
              </a:rPr>
              <a:t> Le prélèvement de sang peut être fait au doigt du malade ou à la veine sur anticoagulant. </a:t>
            </a:r>
          </a:p>
          <a:p>
            <a:r>
              <a:rPr lang="fr-FR" sz="2400" dirty="0" smtClean="0">
                <a:latin typeface="Times New Roman" pitchFamily="18" charset="0"/>
                <a:cs typeface="Times New Roman" pitchFamily="18" charset="0"/>
              </a:rPr>
              <a:t>La </a:t>
            </a:r>
            <a:r>
              <a:rPr lang="fr-FR" sz="2400" dirty="0" err="1" smtClean="0">
                <a:latin typeface="Times New Roman" pitchFamily="18" charset="0"/>
                <a:cs typeface="Times New Roman" pitchFamily="18" charset="0"/>
              </a:rPr>
              <a:t>leucoconcentration</a:t>
            </a:r>
            <a:r>
              <a:rPr lang="fr-FR" sz="2400" dirty="0" smtClean="0">
                <a:latin typeface="Times New Roman" pitchFamily="18" charset="0"/>
                <a:cs typeface="Times New Roman" pitchFamily="18" charset="0"/>
              </a:rPr>
              <a:t> (enrichissement par saponification et centrifugation de plusieurs millilitres de sang), pratiquée de nuit permet de profiter de la périodicité nocturne (23h) de sortie des microfilaires de </a:t>
            </a:r>
            <a:r>
              <a:rPr lang="fr-FR" sz="2400" i="1" dirty="0" err="1" smtClean="0">
                <a:latin typeface="Times New Roman" pitchFamily="18" charset="0"/>
                <a:cs typeface="Times New Roman" pitchFamily="18" charset="0"/>
              </a:rPr>
              <a:t>W.bancrofti</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(et </a:t>
            </a:r>
            <a:r>
              <a:rPr lang="fr-FR" sz="2400" i="1" dirty="0" err="1" smtClean="0">
                <a:latin typeface="Times New Roman" pitchFamily="18" charset="0"/>
                <a:cs typeface="Times New Roman" pitchFamily="18" charset="0"/>
              </a:rPr>
              <a:t>B.malayi</a:t>
            </a:r>
            <a:r>
              <a:rPr lang="fr-FR" sz="2400" dirty="0" smtClean="0">
                <a:latin typeface="Times New Roman" pitchFamily="18" charset="0"/>
                <a:cs typeface="Times New Roman" pitchFamily="18" charset="0"/>
              </a:rPr>
              <a:t>) dans le sang périphérique des sujets vivant en zone d’endémie (≠périodicité de </a:t>
            </a:r>
            <a:r>
              <a:rPr lang="fr-FR" sz="2400" i="1" dirty="0" smtClean="0">
                <a:latin typeface="Times New Roman" pitchFamily="18" charset="0"/>
                <a:cs typeface="Times New Roman" pitchFamily="18" charset="0"/>
              </a:rPr>
              <a:t>Loa </a:t>
            </a:r>
            <a:r>
              <a:rPr lang="fr-FR" sz="2400" i="1" dirty="0" err="1" smtClean="0">
                <a:latin typeface="Times New Roman" pitchFamily="18" charset="0"/>
                <a:cs typeface="Times New Roman" pitchFamily="18" charset="0"/>
              </a:rPr>
              <a:t>loa</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est diurne aux environs de midi.).</a:t>
            </a:r>
          </a:p>
          <a:p>
            <a:endParaRPr lang="fr-FR" sz="2400" dirty="0" smtClean="0">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457200" y="214313"/>
          <a:ext cx="8229600" cy="623824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endParaRPr lang="fr-FR" dirty="0"/>
                    </a:p>
                  </a:txBody>
                  <a:tcPr/>
                </a:tc>
                <a:tc>
                  <a:txBody>
                    <a:bodyPr/>
                    <a:lstStyle/>
                    <a:p>
                      <a:r>
                        <a:rPr lang="fr-FR" sz="1800" b="1" i="1" kern="1200" dirty="0" smtClean="0">
                          <a:solidFill>
                            <a:schemeClr val="lt1"/>
                          </a:solidFill>
                          <a:latin typeface="Times New Roman" pitchFamily="18" charset="0"/>
                          <a:ea typeface="+mn-ea"/>
                          <a:cs typeface="Times New Roman" pitchFamily="18" charset="0"/>
                        </a:rPr>
                        <a:t>          </a:t>
                      </a:r>
                      <a:r>
                        <a:rPr lang="fr-FR" sz="2000" b="1" i="1" kern="1200" dirty="0" err="1" smtClean="0">
                          <a:solidFill>
                            <a:schemeClr val="lt1"/>
                          </a:solidFill>
                          <a:latin typeface="Times New Roman" pitchFamily="18" charset="0"/>
                          <a:ea typeface="+mn-ea"/>
                          <a:cs typeface="Times New Roman" pitchFamily="18" charset="0"/>
                        </a:rPr>
                        <a:t>W.bancrofti</a:t>
                      </a:r>
                      <a:endParaRPr lang="fr-FR" sz="2000" dirty="0">
                        <a:latin typeface="Times New Roman" pitchFamily="18" charset="0"/>
                        <a:cs typeface="Times New Roman" pitchFamily="18" charset="0"/>
                      </a:endParaRPr>
                    </a:p>
                  </a:txBody>
                  <a:tcPr>
                    <a:solidFill>
                      <a:srgbClr val="FF0000"/>
                    </a:solidFill>
                  </a:tcPr>
                </a:tc>
                <a:tc>
                  <a:txBody>
                    <a:bodyPr/>
                    <a:lstStyle/>
                    <a:p>
                      <a:r>
                        <a:rPr lang="fr-FR" sz="1800" b="1" i="1" kern="1200" dirty="0" smtClean="0">
                          <a:solidFill>
                            <a:schemeClr val="lt1"/>
                          </a:solidFill>
                          <a:latin typeface="Times New Roman" pitchFamily="18" charset="0"/>
                          <a:ea typeface="+mn-ea"/>
                          <a:cs typeface="Times New Roman" pitchFamily="18" charset="0"/>
                        </a:rPr>
                        <a:t>            </a:t>
                      </a:r>
                      <a:r>
                        <a:rPr lang="fr-FR" sz="2000" b="1" i="1" kern="1200" dirty="0" err="1" smtClean="0">
                          <a:solidFill>
                            <a:schemeClr val="lt1"/>
                          </a:solidFill>
                          <a:latin typeface="Times New Roman" pitchFamily="18" charset="0"/>
                          <a:ea typeface="+mn-ea"/>
                          <a:cs typeface="Times New Roman" pitchFamily="18" charset="0"/>
                        </a:rPr>
                        <a:t>B.malayi</a:t>
                      </a:r>
                      <a:endParaRPr lang="fr-FR" sz="2000" dirty="0">
                        <a:latin typeface="Times New Roman" pitchFamily="18" charset="0"/>
                        <a:cs typeface="Times New Roman" pitchFamily="18" charset="0"/>
                      </a:endParaRPr>
                    </a:p>
                  </a:txBody>
                  <a:tcPr>
                    <a:solidFill>
                      <a:srgbClr val="FF0000"/>
                    </a:solidFill>
                  </a:tcPr>
                </a:tc>
              </a:tr>
              <a:tr h="370840">
                <a:tc>
                  <a:txBody>
                    <a:bodyPr/>
                    <a:lstStyle/>
                    <a:p>
                      <a:r>
                        <a:rPr lang="fr-FR" sz="2000" dirty="0" smtClean="0">
                          <a:latin typeface="Times New Roman" pitchFamily="18" charset="0"/>
                          <a:cs typeface="Times New Roman" pitchFamily="18" charset="0"/>
                        </a:rPr>
                        <a:t>Localisation</a:t>
                      </a:r>
                      <a:r>
                        <a:rPr lang="fr-FR" sz="2000" baseline="0" dirty="0" smtClean="0">
                          <a:latin typeface="Times New Roman" pitchFamily="18" charset="0"/>
                          <a:cs typeface="Times New Roman" pitchFamily="18" charset="0"/>
                        </a:rPr>
                        <a:t> </a:t>
                      </a:r>
                      <a:endParaRPr lang="fr-FR" sz="2000"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          Sang</a:t>
                      </a:r>
                      <a:endParaRPr lang="fr-FR" dirty="0">
                        <a:latin typeface="Times New Roman" pitchFamily="18" charset="0"/>
                        <a:cs typeface="Times New Roman" pitchFamily="18" charset="0"/>
                      </a:endParaRPr>
                    </a:p>
                  </a:txBody>
                  <a:tcPr/>
                </a:tc>
                <a:tc>
                  <a:txBody>
                    <a:bodyPr/>
                    <a:lstStyle/>
                    <a:p>
                      <a:r>
                        <a:rPr lang="fr-FR" dirty="0" smtClean="0">
                          <a:latin typeface="Times New Roman" pitchFamily="18" charset="0"/>
                          <a:cs typeface="Times New Roman" pitchFamily="18" charset="0"/>
                        </a:rPr>
                        <a:t>            Sang</a:t>
                      </a:r>
                      <a:r>
                        <a:rPr lang="fr-FR" baseline="0" dirty="0" smtClean="0">
                          <a:latin typeface="Times New Roman" pitchFamily="18" charset="0"/>
                          <a:cs typeface="Times New Roman" pitchFamily="18" charset="0"/>
                        </a:rPr>
                        <a:t> </a:t>
                      </a:r>
                      <a:endParaRPr lang="fr-FR" dirty="0">
                        <a:latin typeface="Times New Roman" pitchFamily="18" charset="0"/>
                        <a:cs typeface="Times New Roman" pitchFamily="18" charset="0"/>
                      </a:endParaRPr>
                    </a:p>
                  </a:txBody>
                  <a:tcPr/>
                </a:tc>
              </a:tr>
              <a:tr h="370840">
                <a:tc>
                  <a:txBody>
                    <a:bodyPr/>
                    <a:lstStyle/>
                    <a:p>
                      <a:pPr>
                        <a:spcAft>
                          <a:spcPts val="0"/>
                        </a:spcAft>
                      </a:pPr>
                      <a:r>
                        <a:rPr lang="fr-FR" sz="2000" b="0" dirty="0">
                          <a:latin typeface="Times New Roman" pitchFamily="18" charset="0"/>
                          <a:ea typeface="Calibri"/>
                          <a:cs typeface="Times New Roman" pitchFamily="18" charset="0"/>
                        </a:rPr>
                        <a:t>    Périodicité</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dirty="0" smtClean="0">
                          <a:latin typeface="Times New Roman" pitchFamily="18" charset="0"/>
                          <a:ea typeface="Calibri"/>
                          <a:cs typeface="Times New Roman" pitchFamily="18" charset="0"/>
                        </a:rPr>
                        <a:t>      Nocturne </a:t>
                      </a:r>
                      <a:endParaRPr lang="fr-FR" sz="20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dirty="0" smtClean="0">
                          <a:latin typeface="Times New Roman" pitchFamily="18" charset="0"/>
                          <a:ea typeface="Calibri"/>
                          <a:cs typeface="Times New Roman" pitchFamily="18" charset="0"/>
                        </a:rPr>
                        <a:t>       Nocturne </a:t>
                      </a:r>
                      <a:endParaRPr lang="fr-FR" sz="2000" dirty="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r>
                        <a:rPr lang="fr-FR" sz="2000" b="0" dirty="0">
                          <a:latin typeface="Times New Roman" pitchFamily="18" charset="0"/>
                          <a:ea typeface="Calibri"/>
                          <a:cs typeface="Times New Roman" pitchFamily="18" charset="0"/>
                        </a:rPr>
                        <a:t>    </a:t>
                      </a:r>
                      <a:r>
                        <a:rPr lang="fr-FR" sz="2000" b="0" dirty="0" smtClean="0">
                          <a:latin typeface="Times New Roman" pitchFamily="18" charset="0"/>
                          <a:ea typeface="Calibri"/>
                          <a:cs typeface="Times New Roman" pitchFamily="18" charset="0"/>
                        </a:rPr>
                        <a:t> </a:t>
                      </a:r>
                      <a:r>
                        <a:rPr lang="fr-FR" sz="2000" b="0" dirty="0">
                          <a:latin typeface="Times New Roman" pitchFamily="18" charset="0"/>
                          <a:ea typeface="Calibri"/>
                          <a:cs typeface="Times New Roman" pitchFamily="18" charset="0"/>
                        </a:rPr>
                        <a:t>Taille </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a:latin typeface="Times New Roman" pitchFamily="18" charset="0"/>
                          <a:ea typeface="Calibri"/>
                          <a:cs typeface="Times New Roman" pitchFamily="18" charset="0"/>
                        </a:rPr>
                        <a:t>300- 380 µ / 6-8 µ </a:t>
                      </a:r>
                      <a:endParaRPr lang="fr-FR" sz="200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a:latin typeface="Times New Roman" pitchFamily="18" charset="0"/>
                          <a:ea typeface="Calibri"/>
                          <a:cs typeface="Times New Roman" pitchFamily="18" charset="0"/>
                        </a:rPr>
                        <a:t>230-270 µ/ 6 µ </a:t>
                      </a:r>
                      <a:endParaRPr lang="fr-FR" sz="200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r>
                        <a:rPr lang="fr-FR" sz="2000" b="0" dirty="0">
                          <a:latin typeface="Times New Roman" pitchFamily="18" charset="0"/>
                          <a:ea typeface="Calibri"/>
                          <a:cs typeface="Times New Roman" pitchFamily="18" charset="0"/>
                        </a:rPr>
                        <a:t>    Aspect </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a:latin typeface="Times New Roman" pitchFamily="18" charset="0"/>
                          <a:ea typeface="Calibri"/>
                          <a:cs typeface="Times New Roman" pitchFamily="18" charset="0"/>
                        </a:rPr>
                        <a:t>Courbures régulières</a:t>
                      </a:r>
                      <a:endParaRPr lang="fr-FR" sz="200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dirty="0">
                          <a:latin typeface="Times New Roman" pitchFamily="18" charset="0"/>
                          <a:ea typeface="Calibri"/>
                          <a:cs typeface="Times New Roman" pitchFamily="18" charset="0"/>
                        </a:rPr>
                        <a:t>Courbures irrégulières</a:t>
                      </a:r>
                      <a:endParaRPr lang="fr-FR" sz="2000" dirty="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r>
                        <a:rPr lang="fr-FR" sz="2000" b="0" dirty="0">
                          <a:latin typeface="Times New Roman" pitchFamily="18" charset="0"/>
                          <a:ea typeface="Calibri"/>
                          <a:cs typeface="Times New Roman" pitchFamily="18" charset="0"/>
                        </a:rPr>
                        <a:t>   </a:t>
                      </a:r>
                      <a:endParaRPr lang="fr-FR" sz="2000" b="0" dirty="0" smtClean="0">
                        <a:latin typeface="Times New Roman" pitchFamily="18" charset="0"/>
                        <a:ea typeface="Calibri"/>
                        <a:cs typeface="Times New Roman" pitchFamily="18" charset="0"/>
                      </a:endParaRPr>
                    </a:p>
                    <a:p>
                      <a:pPr>
                        <a:spcAft>
                          <a:spcPts val="0"/>
                        </a:spcAft>
                      </a:pPr>
                      <a:r>
                        <a:rPr lang="fr-FR" sz="2000" b="0" dirty="0" smtClean="0">
                          <a:latin typeface="Times New Roman" pitchFamily="18" charset="0"/>
                          <a:ea typeface="Calibri"/>
                          <a:cs typeface="Times New Roman" pitchFamily="18" charset="0"/>
                        </a:rPr>
                        <a:t>      </a:t>
                      </a:r>
                      <a:r>
                        <a:rPr lang="fr-FR" sz="2000" b="0" dirty="0">
                          <a:latin typeface="Times New Roman" pitchFamily="18" charset="0"/>
                          <a:ea typeface="Calibri"/>
                          <a:cs typeface="Times New Roman" pitchFamily="18" charset="0"/>
                        </a:rPr>
                        <a:t>Gaine </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dirty="0">
                          <a:latin typeface="Times New Roman" pitchFamily="18" charset="0"/>
                          <a:ea typeface="Calibri"/>
                          <a:cs typeface="Times New Roman" pitchFamily="18" charset="0"/>
                        </a:rPr>
                        <a:t>Longue bien colorée au MGG </a:t>
                      </a:r>
                      <a:endParaRPr lang="fr-FR" sz="20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a:latin typeface="Times New Roman" pitchFamily="18" charset="0"/>
                          <a:ea typeface="Calibri"/>
                          <a:cs typeface="Times New Roman" pitchFamily="18" charset="0"/>
                        </a:rPr>
                        <a:t>Longue bien colorée au MGG</a:t>
                      </a:r>
                      <a:endParaRPr lang="fr-FR" sz="200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endParaRPr lang="fr-FR" sz="2000" b="0" dirty="0">
                        <a:latin typeface="Times New Roman" pitchFamily="18" charset="0"/>
                        <a:ea typeface="Times New Roman"/>
                        <a:cs typeface="Times New Roman" pitchFamily="18" charset="0"/>
                      </a:endParaRPr>
                    </a:p>
                    <a:p>
                      <a:pPr>
                        <a:spcAft>
                          <a:spcPts val="0"/>
                        </a:spcAft>
                      </a:pPr>
                      <a:r>
                        <a:rPr lang="fr-FR" sz="2000" b="0" dirty="0" smtClean="0">
                          <a:latin typeface="Times New Roman" pitchFamily="18" charset="0"/>
                          <a:ea typeface="Calibri"/>
                          <a:cs typeface="Times New Roman" pitchFamily="18" charset="0"/>
                        </a:rPr>
                        <a:t>  </a:t>
                      </a:r>
                      <a:r>
                        <a:rPr lang="fr-FR" sz="2000" b="0" dirty="0">
                          <a:latin typeface="Times New Roman" pitchFamily="18" charset="0"/>
                          <a:ea typeface="Calibri"/>
                          <a:cs typeface="Times New Roman" pitchFamily="18" charset="0"/>
                        </a:rPr>
                        <a:t>Espace  </a:t>
                      </a:r>
                      <a:r>
                        <a:rPr lang="fr-FR" sz="2000" b="0" dirty="0" smtClean="0">
                          <a:latin typeface="Times New Roman" pitchFamily="18" charset="0"/>
                          <a:ea typeface="Calibri"/>
                          <a:cs typeface="Times New Roman" pitchFamily="18" charset="0"/>
                        </a:rPr>
                        <a:t>céphalique</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fr-FR" sz="2000" dirty="0">
                        <a:latin typeface="Times New Roman" pitchFamily="18" charset="0"/>
                        <a:ea typeface="Calibri"/>
                        <a:cs typeface="Times New Roman" pitchFamily="18" charset="0"/>
                      </a:endParaRPr>
                    </a:p>
                    <a:p>
                      <a:pPr>
                        <a:spcAft>
                          <a:spcPts val="0"/>
                        </a:spcAft>
                      </a:pPr>
                      <a:r>
                        <a:rPr lang="fr-FR" sz="2000" dirty="0">
                          <a:latin typeface="Times New Roman" pitchFamily="18" charset="0"/>
                          <a:ea typeface="Calibri"/>
                          <a:cs typeface="Times New Roman" pitchFamily="18" charset="0"/>
                        </a:rPr>
                        <a:t>          Court </a:t>
                      </a:r>
                      <a:endParaRPr lang="fr-FR" sz="20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fr-FR" sz="2000">
                        <a:latin typeface="Times New Roman" pitchFamily="18" charset="0"/>
                        <a:ea typeface="Calibri"/>
                        <a:cs typeface="Times New Roman" pitchFamily="18" charset="0"/>
                      </a:endParaRPr>
                    </a:p>
                    <a:p>
                      <a:pPr>
                        <a:spcAft>
                          <a:spcPts val="0"/>
                        </a:spcAft>
                      </a:pPr>
                      <a:r>
                        <a:rPr lang="fr-FR" sz="2000">
                          <a:latin typeface="Times New Roman" pitchFamily="18" charset="0"/>
                          <a:ea typeface="Calibri"/>
                          <a:cs typeface="Times New Roman" pitchFamily="18" charset="0"/>
                        </a:rPr>
                        <a:t>Long </a:t>
                      </a:r>
                      <a:endParaRPr lang="fr-FR" sz="200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endParaRPr lang="fr-FR" sz="2000" b="0" dirty="0">
                        <a:latin typeface="Times New Roman" pitchFamily="18" charset="0"/>
                        <a:ea typeface="Times New Roman"/>
                        <a:cs typeface="Times New Roman" pitchFamily="18" charset="0"/>
                      </a:endParaRPr>
                    </a:p>
                    <a:p>
                      <a:pPr>
                        <a:spcAft>
                          <a:spcPts val="0"/>
                        </a:spcAft>
                      </a:pPr>
                      <a:r>
                        <a:rPr lang="fr-FR" sz="2000" b="0" dirty="0">
                          <a:latin typeface="Times New Roman" pitchFamily="18" charset="0"/>
                          <a:ea typeface="Calibri"/>
                          <a:cs typeface="Times New Roman" pitchFamily="18" charset="0"/>
                        </a:rPr>
                        <a:t>Noyaux somatiques </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fr-FR" sz="2000" dirty="0">
                        <a:latin typeface="Times New Roman" pitchFamily="18" charset="0"/>
                        <a:ea typeface="Calibri"/>
                        <a:cs typeface="Times New Roman" pitchFamily="18" charset="0"/>
                      </a:endParaRPr>
                    </a:p>
                    <a:p>
                      <a:pPr>
                        <a:spcAft>
                          <a:spcPts val="0"/>
                        </a:spcAft>
                      </a:pPr>
                      <a:r>
                        <a:rPr lang="fr-FR" sz="2000" dirty="0">
                          <a:latin typeface="Times New Roman" pitchFamily="18" charset="0"/>
                          <a:ea typeface="Calibri"/>
                          <a:cs typeface="Times New Roman" pitchFamily="18" charset="0"/>
                        </a:rPr>
                        <a:t>Petits, ronds, séparés </a:t>
                      </a:r>
                      <a:endParaRPr lang="fr-FR" sz="20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fr-FR" sz="2000">
                        <a:latin typeface="Times New Roman" pitchFamily="18" charset="0"/>
                        <a:ea typeface="Calibri"/>
                        <a:cs typeface="Times New Roman" pitchFamily="18" charset="0"/>
                      </a:endParaRPr>
                    </a:p>
                    <a:p>
                      <a:pPr>
                        <a:spcAft>
                          <a:spcPts val="0"/>
                        </a:spcAft>
                      </a:pPr>
                      <a:r>
                        <a:rPr lang="fr-FR" sz="2000">
                          <a:latin typeface="Times New Roman" pitchFamily="18" charset="0"/>
                          <a:ea typeface="Calibri"/>
                          <a:cs typeface="Times New Roman" pitchFamily="18" charset="0"/>
                        </a:rPr>
                        <a:t>Petits, ovoïdes, serrés</a:t>
                      </a:r>
                      <a:endParaRPr lang="fr-FR" sz="200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endParaRPr lang="fr-FR" sz="2000" b="0" dirty="0" smtClean="0">
                        <a:latin typeface="Times New Roman" pitchFamily="18" charset="0"/>
                        <a:ea typeface="Calibri"/>
                        <a:cs typeface="Times New Roman" pitchFamily="18" charset="0"/>
                      </a:endParaRPr>
                    </a:p>
                    <a:p>
                      <a:pPr>
                        <a:spcAft>
                          <a:spcPts val="0"/>
                        </a:spcAft>
                      </a:pPr>
                      <a:r>
                        <a:rPr lang="fr-FR" sz="2000" b="0" dirty="0" smtClean="0">
                          <a:latin typeface="Times New Roman" pitchFamily="18" charset="0"/>
                          <a:ea typeface="Calibri"/>
                          <a:cs typeface="Times New Roman" pitchFamily="18" charset="0"/>
                        </a:rPr>
                        <a:t> </a:t>
                      </a:r>
                      <a:r>
                        <a:rPr lang="fr-FR" sz="2000" b="0" dirty="0">
                          <a:latin typeface="Times New Roman" pitchFamily="18" charset="0"/>
                          <a:ea typeface="Calibri"/>
                          <a:cs typeface="Times New Roman" pitchFamily="18" charset="0"/>
                        </a:rPr>
                        <a:t>Corps interne(</a:t>
                      </a:r>
                      <a:r>
                        <a:rPr lang="fr-FR" sz="2000" b="0" dirty="0" err="1">
                          <a:latin typeface="Times New Roman" pitchFamily="18" charset="0"/>
                          <a:ea typeface="Calibri"/>
                          <a:cs typeface="Times New Roman" pitchFamily="18" charset="0"/>
                        </a:rPr>
                        <a:t>Giemsa</a:t>
                      </a:r>
                      <a:r>
                        <a:rPr lang="fr-FR" sz="2000" b="0" dirty="0">
                          <a:latin typeface="Times New Roman" pitchFamily="18" charset="0"/>
                          <a:ea typeface="Calibri"/>
                          <a:cs typeface="Times New Roman" pitchFamily="18" charset="0"/>
                        </a:rPr>
                        <a:t>)</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dirty="0">
                          <a:latin typeface="Times New Roman" pitchFamily="18" charset="0"/>
                          <a:ea typeface="Calibri"/>
                          <a:cs typeface="Times New Roman" pitchFamily="18" charset="0"/>
                        </a:rPr>
                        <a:t>   </a:t>
                      </a:r>
                      <a:endParaRPr lang="fr-FR" sz="2000" dirty="0">
                        <a:latin typeface="Times New Roman" pitchFamily="18" charset="0"/>
                        <a:ea typeface="Times New Roman"/>
                        <a:cs typeface="Times New Roman" pitchFamily="18" charset="0"/>
                      </a:endParaRPr>
                    </a:p>
                    <a:p>
                      <a:pPr>
                        <a:spcAft>
                          <a:spcPts val="0"/>
                        </a:spcAft>
                      </a:pPr>
                      <a:r>
                        <a:rPr lang="fr-FR" sz="2000" dirty="0">
                          <a:latin typeface="Times New Roman" pitchFamily="18" charset="0"/>
                          <a:ea typeface="Calibri"/>
                          <a:cs typeface="Times New Roman" pitchFamily="18" charset="0"/>
                        </a:rPr>
                        <a:t>  Bien visible, unique</a:t>
                      </a:r>
                      <a:endParaRPr lang="fr-FR" sz="20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fr-FR" sz="2000" dirty="0">
                        <a:latin typeface="Times New Roman" pitchFamily="18" charset="0"/>
                        <a:ea typeface="Calibri"/>
                        <a:cs typeface="Times New Roman" pitchFamily="18" charset="0"/>
                      </a:endParaRPr>
                    </a:p>
                    <a:p>
                      <a:pPr>
                        <a:spcAft>
                          <a:spcPts val="0"/>
                        </a:spcAft>
                      </a:pPr>
                      <a:r>
                        <a:rPr lang="fr-FR" sz="2000" dirty="0">
                          <a:latin typeface="Times New Roman" pitchFamily="18" charset="0"/>
                          <a:ea typeface="Calibri"/>
                          <a:cs typeface="Times New Roman" pitchFamily="18" charset="0"/>
                        </a:rPr>
                        <a:t>Bien visible, divisé en trois </a:t>
                      </a:r>
                      <a:endParaRPr lang="fr-FR" sz="2000" dirty="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endParaRPr lang="fr-FR" sz="2000" b="0" dirty="0">
                        <a:latin typeface="Times New Roman" pitchFamily="18" charset="0"/>
                        <a:ea typeface="Times New Roman"/>
                        <a:cs typeface="Times New Roman" pitchFamily="18" charset="0"/>
                      </a:endParaRPr>
                    </a:p>
                    <a:p>
                      <a:pPr>
                        <a:spcAft>
                          <a:spcPts val="0"/>
                        </a:spcAft>
                      </a:pPr>
                      <a:r>
                        <a:rPr lang="fr-FR" sz="2000" b="0" dirty="0">
                          <a:latin typeface="Times New Roman" pitchFamily="18" charset="0"/>
                          <a:ea typeface="Calibri"/>
                          <a:cs typeface="Times New Roman" pitchFamily="18" charset="0"/>
                        </a:rPr>
                        <a:t>Noyaux terminaux</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a:latin typeface="Times New Roman" pitchFamily="18" charset="0"/>
                          <a:ea typeface="Calibri"/>
                          <a:cs typeface="Times New Roman" pitchFamily="18" charset="0"/>
                        </a:rPr>
                        <a:t>  </a:t>
                      </a:r>
                      <a:endParaRPr lang="fr-FR" sz="2000">
                        <a:latin typeface="Times New Roman" pitchFamily="18" charset="0"/>
                        <a:ea typeface="Times New Roman"/>
                        <a:cs typeface="Times New Roman" pitchFamily="18" charset="0"/>
                      </a:endParaRPr>
                    </a:p>
                    <a:p>
                      <a:pPr>
                        <a:spcAft>
                          <a:spcPts val="0"/>
                        </a:spcAft>
                      </a:pPr>
                      <a:r>
                        <a:rPr lang="fr-FR" sz="2000">
                          <a:latin typeface="Times New Roman" pitchFamily="18" charset="0"/>
                          <a:ea typeface="Calibri"/>
                          <a:cs typeface="Times New Roman" pitchFamily="18" charset="0"/>
                        </a:rPr>
                        <a:t>     Subterminaux </a:t>
                      </a:r>
                      <a:endParaRPr lang="fr-FR" sz="200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dirty="0">
                          <a:latin typeface="Times New Roman" pitchFamily="18" charset="0"/>
                          <a:ea typeface="Calibri"/>
                          <a:cs typeface="Times New Roman" pitchFamily="18" charset="0"/>
                        </a:rPr>
                        <a:t>Un </a:t>
                      </a:r>
                      <a:r>
                        <a:rPr lang="fr-FR" sz="2000" dirty="0" err="1">
                          <a:latin typeface="Times New Roman" pitchFamily="18" charset="0"/>
                          <a:ea typeface="Calibri"/>
                          <a:cs typeface="Times New Roman" pitchFamily="18" charset="0"/>
                        </a:rPr>
                        <a:t>subterminal</a:t>
                      </a:r>
                      <a:r>
                        <a:rPr lang="fr-FR" sz="2000" dirty="0">
                          <a:latin typeface="Times New Roman" pitchFamily="18" charset="0"/>
                          <a:ea typeface="Calibri"/>
                          <a:cs typeface="Times New Roman" pitchFamily="18" charset="0"/>
                        </a:rPr>
                        <a:t> et un terminal  </a:t>
                      </a:r>
                      <a:endParaRPr lang="fr-FR" sz="2000" dirty="0">
                        <a:latin typeface="Times New Roman" pitchFamily="18" charset="0"/>
                        <a:ea typeface="Times New Roman"/>
                        <a:cs typeface="Times New Roman" pitchFamily="18" charset="0"/>
                      </a:endParaRPr>
                    </a:p>
                  </a:txBody>
                  <a:tcPr marL="68580" marR="68580" marT="0" marB="0"/>
                </a:tc>
              </a:tr>
              <a:tr h="370840">
                <a:tc>
                  <a:txBody>
                    <a:bodyPr/>
                    <a:lstStyle/>
                    <a:p>
                      <a:pPr>
                        <a:spcAft>
                          <a:spcPts val="0"/>
                        </a:spcAft>
                      </a:pPr>
                      <a:endParaRPr lang="fr-FR" sz="2000" b="0" dirty="0">
                        <a:latin typeface="Times New Roman" pitchFamily="18" charset="0"/>
                        <a:ea typeface="Times New Roman"/>
                        <a:cs typeface="Times New Roman" pitchFamily="18" charset="0"/>
                      </a:endParaRPr>
                    </a:p>
                    <a:p>
                      <a:pPr>
                        <a:spcAft>
                          <a:spcPts val="0"/>
                        </a:spcAft>
                      </a:pPr>
                      <a:r>
                        <a:rPr lang="fr-FR" sz="2000" b="0" dirty="0">
                          <a:latin typeface="Times New Roman" pitchFamily="18" charset="0"/>
                          <a:ea typeface="Calibri"/>
                          <a:cs typeface="Times New Roman" pitchFamily="18" charset="0"/>
                        </a:rPr>
                        <a:t>Extrémité caudale </a:t>
                      </a:r>
                      <a:endParaRPr lang="fr-FR" sz="2000" b="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r>
                        <a:rPr lang="fr-FR" sz="2000" dirty="0">
                          <a:latin typeface="Times New Roman" pitchFamily="18" charset="0"/>
                          <a:ea typeface="Calibri"/>
                          <a:cs typeface="Times New Roman" pitchFamily="18" charset="0"/>
                        </a:rPr>
                        <a:t>        </a:t>
                      </a:r>
                      <a:endParaRPr lang="fr-FR" sz="2000" dirty="0">
                        <a:latin typeface="Times New Roman" pitchFamily="18" charset="0"/>
                        <a:ea typeface="Times New Roman"/>
                        <a:cs typeface="Times New Roman" pitchFamily="18" charset="0"/>
                      </a:endParaRPr>
                    </a:p>
                    <a:p>
                      <a:pPr>
                        <a:spcAft>
                          <a:spcPts val="0"/>
                        </a:spcAft>
                      </a:pPr>
                      <a:r>
                        <a:rPr lang="fr-FR" sz="2000" dirty="0">
                          <a:latin typeface="Times New Roman" pitchFamily="18" charset="0"/>
                          <a:ea typeface="Calibri"/>
                          <a:cs typeface="Times New Roman" pitchFamily="18" charset="0"/>
                        </a:rPr>
                        <a:t>       Effilée </a:t>
                      </a:r>
                      <a:endParaRPr lang="fr-FR" sz="2000" dirty="0">
                        <a:latin typeface="Times New Roman" pitchFamily="18" charset="0"/>
                        <a:ea typeface="Times New Roman"/>
                        <a:cs typeface="Times New Roman" pitchFamily="18" charset="0"/>
                      </a:endParaRPr>
                    </a:p>
                  </a:txBody>
                  <a:tcPr marL="68580" marR="68580" marT="0" marB="0"/>
                </a:tc>
                <a:tc>
                  <a:txBody>
                    <a:bodyPr/>
                    <a:lstStyle/>
                    <a:p>
                      <a:pPr>
                        <a:spcAft>
                          <a:spcPts val="0"/>
                        </a:spcAft>
                      </a:pPr>
                      <a:endParaRPr lang="fr-FR" sz="2000" dirty="0">
                        <a:latin typeface="Times New Roman" pitchFamily="18" charset="0"/>
                        <a:ea typeface="Calibri"/>
                        <a:cs typeface="Times New Roman" pitchFamily="18" charset="0"/>
                      </a:endParaRPr>
                    </a:p>
                    <a:p>
                      <a:pPr>
                        <a:spcAft>
                          <a:spcPts val="0"/>
                        </a:spcAft>
                      </a:pPr>
                      <a:r>
                        <a:rPr lang="fr-FR" sz="2000" dirty="0">
                          <a:latin typeface="Times New Roman" pitchFamily="18" charset="0"/>
                          <a:ea typeface="Calibri"/>
                          <a:cs typeface="Times New Roman" pitchFamily="18" charset="0"/>
                        </a:rPr>
                        <a:t>Avec deux renflements </a:t>
                      </a:r>
                      <a:endParaRPr lang="fr-FR" sz="2000" dirty="0">
                        <a:latin typeface="Times New Roman" pitchFamily="18" charset="0"/>
                        <a:ea typeface="Times New Roman"/>
                        <a:cs typeface="Times New Roman" pitchFamily="18" charset="0"/>
                      </a:endParaRPr>
                    </a:p>
                  </a:txBody>
                  <a:tcPr marL="68580" marR="68580" marT="0" marB="0"/>
                </a:tc>
              </a:tr>
              <a:tr h="370840">
                <a:tc>
                  <a:txBody>
                    <a:bodyPr/>
                    <a:lstStyle/>
                    <a:p>
                      <a:endParaRPr lang="fr-FR"/>
                    </a:p>
                  </a:txBody>
                  <a:tcPr/>
                </a:tc>
                <a:tc>
                  <a:txBody>
                    <a:bodyPr/>
                    <a:lstStyle/>
                    <a:p>
                      <a:endParaRPr lang="fr-FR"/>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357982"/>
          </a:xfrm>
        </p:spPr>
        <p:txBody>
          <a:bodyPr>
            <a:normAutofit fontScale="85000" lnSpcReduction="20000"/>
          </a:bodyPr>
          <a:lstStyle/>
          <a:p>
            <a:r>
              <a:rPr lang="fr-FR" sz="3100" u="sng" dirty="0" smtClean="0">
                <a:latin typeface="Times New Roman" pitchFamily="18" charset="0"/>
                <a:cs typeface="Times New Roman" pitchFamily="18" charset="0"/>
              </a:rPr>
              <a:t>Méthodes de concentration :</a:t>
            </a:r>
            <a:endParaRPr lang="fr-FR" sz="3100" dirty="0" smtClean="0">
              <a:latin typeface="Times New Roman" pitchFamily="18" charset="0"/>
              <a:cs typeface="Times New Roman" pitchFamily="18" charset="0"/>
            </a:endParaRPr>
          </a:p>
          <a:p>
            <a:r>
              <a:rPr lang="fr-FR" sz="3100" dirty="0" smtClean="0">
                <a:latin typeface="Times New Roman" pitchFamily="18" charset="0"/>
                <a:cs typeface="Times New Roman" pitchFamily="18" charset="0"/>
              </a:rPr>
              <a:t> </a:t>
            </a:r>
          </a:p>
          <a:p>
            <a:pPr lvl="0"/>
            <a:r>
              <a:rPr lang="fr-FR" sz="3100" dirty="0" smtClean="0">
                <a:latin typeface="Times New Roman" pitchFamily="18" charset="0"/>
                <a:cs typeface="Times New Roman" pitchFamily="18" charset="0"/>
              </a:rPr>
              <a:t>Technique de KNOTT : consiste à ajouter 1ml de sang </a:t>
            </a:r>
            <a:r>
              <a:rPr lang="fr-FR" sz="3100" dirty="0" err="1" smtClean="0">
                <a:latin typeface="Times New Roman" pitchFamily="18" charset="0"/>
                <a:cs typeface="Times New Roman" pitchFamily="18" charset="0"/>
              </a:rPr>
              <a:t>citraté</a:t>
            </a:r>
            <a:r>
              <a:rPr lang="fr-FR" sz="3100" dirty="0" smtClean="0">
                <a:latin typeface="Times New Roman" pitchFamily="18" charset="0"/>
                <a:cs typeface="Times New Roman" pitchFamily="18" charset="0"/>
              </a:rPr>
              <a:t> à 10 ml de</a:t>
            </a:r>
          </a:p>
          <a:p>
            <a:r>
              <a:rPr lang="fr-FR" sz="3100" dirty="0" smtClean="0">
                <a:latin typeface="Times New Roman" pitchFamily="18" charset="0"/>
                <a:cs typeface="Times New Roman" pitchFamily="18" charset="0"/>
              </a:rPr>
              <a:t>10 ml de formol à 2 % contenu dans un tube à centrifuger (tube conique) et à laisser sédimenter pendant 24 heures. Le culot est examiné alors à l’état frais ou après coloration.      </a:t>
            </a:r>
          </a:p>
          <a:p>
            <a:r>
              <a:rPr lang="fr-FR" sz="3100" dirty="0" smtClean="0">
                <a:latin typeface="Times New Roman" pitchFamily="18" charset="0"/>
                <a:cs typeface="Times New Roman" pitchFamily="18" charset="0"/>
              </a:rPr>
              <a:t> </a:t>
            </a:r>
          </a:p>
          <a:p>
            <a:pPr lvl="0"/>
            <a:r>
              <a:rPr lang="fr-FR" sz="3100" dirty="0" err="1" smtClean="0">
                <a:latin typeface="Times New Roman" pitchFamily="18" charset="0"/>
                <a:cs typeface="Times New Roman" pitchFamily="18" charset="0"/>
              </a:rPr>
              <a:t>Leucoconcentration</a:t>
            </a:r>
            <a:r>
              <a:rPr lang="fr-FR" sz="3100" dirty="0" smtClean="0">
                <a:latin typeface="Times New Roman" pitchFamily="18" charset="0"/>
                <a:cs typeface="Times New Roman" pitchFamily="18" charset="0"/>
              </a:rPr>
              <a:t> : prélever sur citrate de soude 5ml de sang veineux </a:t>
            </a:r>
          </a:p>
          <a:p>
            <a:r>
              <a:rPr lang="fr-FR" sz="3100" dirty="0" smtClean="0">
                <a:latin typeface="Times New Roman" pitchFamily="18" charset="0"/>
                <a:cs typeface="Times New Roman" pitchFamily="18" charset="0"/>
              </a:rPr>
              <a:t>additionné de 10 ml de sérum physiologique puis hémolyser le mélange avec quelques gouttes de saponine à 2% et centrifuger pendant 10 mn à 2000trs /mn. </a:t>
            </a:r>
          </a:p>
          <a:p>
            <a:r>
              <a:rPr lang="fr-FR" sz="3100" dirty="0" smtClean="0">
                <a:latin typeface="Times New Roman" pitchFamily="18" charset="0"/>
                <a:cs typeface="Times New Roman" pitchFamily="18" charset="0"/>
              </a:rPr>
              <a:t>Aspirer avec une pipette le surnageant, homogénéiser le culot après avoir ajouté une goutte d’eau physiologique. Prélever une goutte du culot et examiner entre lame et lamelle directement ou après coloration.        </a:t>
            </a:r>
          </a:p>
          <a:p>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72518" cy="6357982"/>
          </a:xfrm>
        </p:spPr>
        <p:txBody>
          <a:bodyPr>
            <a:normAutofit/>
          </a:bodyPr>
          <a:lstStyle/>
          <a:p>
            <a:r>
              <a:rPr lang="fr-FR" b="1" dirty="0" smtClean="0"/>
              <a:t> </a:t>
            </a:r>
            <a:r>
              <a:rPr lang="fr-FR" sz="2400" b="1" dirty="0" smtClean="0">
                <a:latin typeface="Times New Roman" pitchFamily="18" charset="0"/>
                <a:cs typeface="Times New Roman" pitchFamily="18" charset="0"/>
              </a:rPr>
              <a:t>Diagnostic indirect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 Une </a:t>
            </a:r>
            <a:r>
              <a:rPr lang="fr-FR" sz="2400" dirty="0" err="1" smtClean="0">
                <a:latin typeface="Times New Roman" pitchFamily="18" charset="0"/>
                <a:cs typeface="Times New Roman" pitchFamily="18" charset="0"/>
              </a:rPr>
              <a:t>hyperéosinophilie</a:t>
            </a:r>
            <a:r>
              <a:rPr lang="fr-FR" sz="2400" dirty="0" smtClean="0">
                <a:latin typeface="Times New Roman" pitchFamily="18" charset="0"/>
                <a:cs typeface="Times New Roman" pitchFamily="18" charset="0"/>
              </a:rPr>
              <a:t> sanguine constante et modérée .</a:t>
            </a:r>
          </a:p>
          <a:p>
            <a:r>
              <a:rPr lang="fr-FR" sz="2400" dirty="0" smtClean="0">
                <a:latin typeface="Times New Roman" pitchFamily="18" charset="0"/>
                <a:cs typeface="Times New Roman" pitchFamily="18" charset="0"/>
              </a:rPr>
              <a:t> - les réactions immunologiques sont restreintes vu la rareté des antigènes homologues disponibles, les réactions croisées avec les autres filaires et les helminthes, le faible pouvoir immunogène du parasite : IFI, ELISA, </a:t>
            </a:r>
            <a:r>
              <a:rPr lang="fr-FR" sz="2400" dirty="0" err="1" smtClean="0">
                <a:latin typeface="Times New Roman" pitchFamily="18" charset="0"/>
                <a:cs typeface="Times New Roman" pitchFamily="18" charset="0"/>
              </a:rPr>
              <a:t>électrosynérèse</a:t>
            </a:r>
            <a:r>
              <a:rPr lang="fr-FR" sz="2400" dirty="0" smtClean="0">
                <a:latin typeface="Times New Roman" pitchFamily="18" charset="0"/>
                <a:cs typeface="Times New Roman" pitchFamily="18" charset="0"/>
              </a:rPr>
              <a:t> …. </a:t>
            </a:r>
          </a:p>
          <a:p>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Traitement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Symptomatique (</a:t>
            </a:r>
            <a:r>
              <a:rPr lang="fr-FR" sz="2400" dirty="0" err="1" smtClean="0">
                <a:latin typeface="Times New Roman" pitchFamily="18" charset="0"/>
                <a:cs typeface="Times New Roman" pitchFamily="18" charset="0"/>
              </a:rPr>
              <a:t>antiinflammatoire</a:t>
            </a:r>
            <a:r>
              <a:rPr lang="fr-FR" sz="2400" dirty="0" smtClean="0">
                <a:latin typeface="Times New Roman" pitchFamily="18" charset="0"/>
                <a:cs typeface="Times New Roman" pitchFamily="18" charset="0"/>
              </a:rPr>
              <a:t>…) en phase aiguë et ensuite parasitologique : </a:t>
            </a:r>
            <a:r>
              <a:rPr lang="fr-FR" sz="2400" dirty="0" err="1" smtClean="0">
                <a:latin typeface="Times New Roman" pitchFamily="18" charset="0"/>
                <a:cs typeface="Times New Roman" pitchFamily="18" charset="0"/>
              </a:rPr>
              <a:t>microfilaricides</a:t>
            </a:r>
            <a:r>
              <a:rPr lang="fr-FR" sz="2400" dirty="0" smtClean="0">
                <a:latin typeface="Times New Roman" pitchFamily="18" charset="0"/>
                <a:cs typeface="Times New Roman" pitchFamily="18" charset="0"/>
              </a:rPr>
              <a:t> à dose croissante (</a:t>
            </a:r>
            <a:r>
              <a:rPr lang="fr-FR" sz="2400" dirty="0" err="1" smtClean="0">
                <a:latin typeface="Times New Roman" pitchFamily="18" charset="0"/>
                <a:cs typeface="Times New Roman" pitchFamily="18" charset="0"/>
              </a:rPr>
              <a:t>Diéthylcarbamazine</a:t>
            </a:r>
            <a:r>
              <a:rPr lang="fr-FR" sz="2400" dirty="0" smtClean="0">
                <a:latin typeface="Times New Roman" pitchFamily="18" charset="0"/>
                <a:cs typeface="Times New Roman" pitchFamily="18" charset="0"/>
              </a:rPr>
              <a:t> ou </a:t>
            </a:r>
            <a:r>
              <a:rPr lang="fr-FR" sz="2400" dirty="0" err="1" smtClean="0">
                <a:latin typeface="Times New Roman" pitchFamily="18" charset="0"/>
                <a:cs typeface="Times New Roman" pitchFamily="18" charset="0"/>
              </a:rPr>
              <a:t>Notezine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ivermectine</a:t>
            </a:r>
            <a:r>
              <a:rPr lang="fr-FR" sz="2400" dirty="0" smtClean="0">
                <a:latin typeface="Times New Roman" pitchFamily="18" charset="0"/>
                <a:cs typeface="Times New Roman" pitchFamily="18" charset="0"/>
              </a:rPr>
              <a:t> ou </a:t>
            </a:r>
            <a:r>
              <a:rPr lang="fr-FR" sz="2400" dirty="0" err="1" smtClean="0">
                <a:latin typeface="Times New Roman" pitchFamily="18" charset="0"/>
                <a:cs typeface="Times New Roman" pitchFamily="18" charset="0"/>
              </a:rPr>
              <a:t>Mectizan</a:t>
            </a:r>
            <a:r>
              <a:rPr lang="fr-FR" sz="2400" dirty="0" smtClean="0">
                <a:latin typeface="Times New Roman" pitchFamily="18" charset="0"/>
                <a:cs typeface="Times New Roman" pitchFamily="18" charset="0"/>
              </a:rPr>
              <a:t>®, et </a:t>
            </a:r>
            <a:r>
              <a:rPr lang="fr-FR" sz="2400" dirty="0" err="1" smtClean="0">
                <a:latin typeface="Times New Roman" pitchFamily="18" charset="0"/>
                <a:cs typeface="Times New Roman" pitchFamily="18" charset="0"/>
              </a:rPr>
              <a:t>albendazole</a:t>
            </a:r>
            <a:r>
              <a:rPr lang="fr-FR" sz="2400" dirty="0" smtClean="0">
                <a:latin typeface="Times New Roman" pitchFamily="18" charset="0"/>
                <a:cs typeface="Times New Roman" pitchFamily="18" charset="0"/>
              </a:rPr>
              <a:t> ou </a:t>
            </a:r>
            <a:r>
              <a:rPr lang="fr-FR" sz="2400" dirty="0" err="1" smtClean="0">
                <a:latin typeface="Times New Roman" pitchFamily="18" charset="0"/>
                <a:cs typeface="Times New Roman" pitchFamily="18" charset="0"/>
              </a:rPr>
              <a:t>Zentel</a:t>
            </a:r>
            <a:r>
              <a:rPr lang="fr-FR" sz="2400" dirty="0" smtClean="0">
                <a:latin typeface="Times New Roman" pitchFamily="18" charset="0"/>
                <a:cs typeface="Times New Roman" pitchFamily="18" charset="0"/>
              </a:rPr>
              <a:t>®).  Il est peu efficace contre les filaires adultes. Le traitement des lésions tardives est le plus souvent chirurgical.</a:t>
            </a:r>
          </a:p>
          <a:p>
            <a:endParaRPr lang="fr-FR" dirty="0" smtClean="0"/>
          </a:p>
          <a:p>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286544"/>
          </a:xfrm>
        </p:spPr>
        <p:txBody>
          <a:bodyPr>
            <a:normAutofit/>
          </a:bodyPr>
          <a:lstStyle/>
          <a:p>
            <a:r>
              <a:rPr lang="fr-FR" sz="2400" b="1" dirty="0" smtClean="0">
                <a:latin typeface="Times New Roman" pitchFamily="18" charset="0"/>
                <a:cs typeface="Times New Roman" pitchFamily="18" charset="0"/>
              </a:rPr>
              <a:t>Prophylaxie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Collective : </a:t>
            </a:r>
          </a:p>
          <a:p>
            <a:pPr lvl="0">
              <a:buNone/>
            </a:pPr>
            <a:r>
              <a:rPr lang="fr-FR" sz="2400" dirty="0" smtClean="0">
                <a:latin typeface="Times New Roman" pitchFamily="18" charset="0"/>
                <a:cs typeface="Times New Roman" pitchFamily="18" charset="0"/>
              </a:rPr>
              <a:t>    -Lutte </a:t>
            </a:r>
            <a:r>
              <a:rPr lang="fr-FR" sz="2400" dirty="0" err="1" smtClean="0">
                <a:latin typeface="Times New Roman" pitchFamily="18" charset="0"/>
                <a:cs typeface="Times New Roman" pitchFamily="18" charset="0"/>
              </a:rPr>
              <a:t>antifilarienne</a:t>
            </a:r>
            <a:r>
              <a:rPr lang="fr-FR" sz="2400" dirty="0" smtClean="0">
                <a:latin typeface="Times New Roman" pitchFamily="18" charset="0"/>
                <a:cs typeface="Times New Roman" pitchFamily="18" charset="0"/>
              </a:rPr>
              <a:t> : insecticides, larvicides, destruction des gites larvaires.</a:t>
            </a:r>
          </a:p>
          <a:p>
            <a:pPr lvl="0">
              <a:buNone/>
            </a:pPr>
            <a:r>
              <a:rPr lang="fr-FR" sz="2400" dirty="0" smtClean="0">
                <a:latin typeface="Times New Roman" pitchFamily="18" charset="0"/>
                <a:cs typeface="Times New Roman" pitchFamily="18" charset="0"/>
              </a:rPr>
              <a:t>    -Lutte contre le réservoir du parasite (homme infesté) par chimiothérapie de masse </a:t>
            </a:r>
          </a:p>
          <a:p>
            <a:pPr>
              <a:buNone/>
            </a:pPr>
            <a:r>
              <a:rPr lang="fr-FR" sz="2400" dirty="0" smtClean="0">
                <a:latin typeface="Times New Roman" pitchFamily="18" charset="0"/>
                <a:cs typeface="Times New Roman" pitchFamily="18" charset="0"/>
              </a:rPr>
              <a:t> </a:t>
            </a:r>
          </a:p>
          <a:p>
            <a:pPr lvl="0"/>
            <a:r>
              <a:rPr lang="fr-FR" sz="2400" dirty="0" smtClean="0">
                <a:latin typeface="Times New Roman" pitchFamily="18" charset="0"/>
                <a:cs typeface="Times New Roman" pitchFamily="18" charset="0"/>
              </a:rPr>
              <a:t>Individuelles : </a:t>
            </a:r>
          </a:p>
          <a:p>
            <a:pPr lvl="0">
              <a:buNone/>
            </a:pPr>
            <a:r>
              <a:rPr lang="fr-FR" sz="2400" dirty="0" smtClean="0">
                <a:latin typeface="Times New Roman" pitchFamily="18" charset="0"/>
                <a:cs typeface="Times New Roman" pitchFamily="18" charset="0"/>
              </a:rPr>
              <a:t>           -Moustiquaires dans les zones à transmission</a:t>
            </a:r>
          </a:p>
          <a:p>
            <a:pPr lvl="0">
              <a:buNone/>
            </a:pPr>
            <a:r>
              <a:rPr lang="fr-FR" sz="2400" dirty="0" smtClean="0">
                <a:latin typeface="Times New Roman" pitchFamily="18" charset="0"/>
                <a:cs typeface="Times New Roman" pitchFamily="18" charset="0"/>
              </a:rPr>
              <a:t>           -Produits répulsifs</a:t>
            </a:r>
          </a:p>
          <a:p>
            <a:pPr lvl="0">
              <a:buNone/>
            </a:pPr>
            <a:r>
              <a:rPr lang="fr-FR" sz="2400" dirty="0" smtClean="0">
                <a:latin typeface="Times New Roman" pitchFamily="18" charset="0"/>
                <a:cs typeface="Times New Roman" pitchFamily="18" charset="0"/>
              </a:rPr>
              <a:t>           -Port de vêtements protecteurs (longs et légers)</a:t>
            </a:r>
          </a:p>
          <a:p>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1" descr="H049.jpg"/>
          <p:cNvPicPr>
            <a:picLocks noGrp="1" noChangeAspect="1"/>
          </p:cNvPicPr>
          <p:nvPr>
            <p:ph idx="1"/>
          </p:nvPr>
        </p:nvPicPr>
        <p:blipFill>
          <a:blip r:embed="rId2"/>
          <a:srcRect/>
          <a:stretch>
            <a:fillRect/>
          </a:stretch>
        </p:blipFill>
        <p:spPr bwMode="auto">
          <a:xfrm>
            <a:off x="508000" y="458788"/>
            <a:ext cx="8128000" cy="5970608"/>
          </a:xfrm>
          <a:prstGeom prst="rect">
            <a:avLst/>
          </a:prstGeom>
          <a:noFill/>
          <a:ln w="9525">
            <a:noFill/>
            <a:miter lim="800000"/>
            <a:headEnd/>
            <a:tailEnd/>
          </a:ln>
        </p:spPr>
      </p:pic>
      <p:sp>
        <p:nvSpPr>
          <p:cNvPr id="7" name="Rectangle 6"/>
          <p:cNvSpPr/>
          <p:nvPr/>
        </p:nvSpPr>
        <p:spPr>
          <a:xfrm>
            <a:off x="1643042" y="3286124"/>
            <a:ext cx="1675074" cy="461665"/>
          </a:xfrm>
          <a:prstGeom prst="rect">
            <a:avLst/>
          </a:prstGeom>
        </p:spPr>
        <p:txBody>
          <a:bodyPr wrap="none">
            <a:spAutoFit/>
          </a:bodyPr>
          <a:lstStyle/>
          <a:p>
            <a:r>
              <a:rPr lang="fr-FR" sz="2400" b="1" i="1" dirty="0" err="1">
                <a:latin typeface="Times New Roman" pitchFamily="18" charset="0"/>
                <a:cs typeface="Times New Roman" pitchFamily="18" charset="0"/>
              </a:rPr>
              <a:t>W.bancrofti</a:t>
            </a:r>
            <a:endParaRPr lang="fr-FR"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7158" y="214290"/>
            <a:ext cx="8429684" cy="6429420"/>
          </a:xfrm>
        </p:spPr>
        <p:txBody>
          <a:bodyPr>
            <a:normAutofit/>
          </a:bodyPr>
          <a:lstStyle/>
          <a:p>
            <a:pPr algn="ctr"/>
            <a:r>
              <a:rPr lang="fr-FR" sz="2400" b="1" dirty="0" smtClean="0">
                <a:latin typeface="Times New Roman" pitchFamily="18" charset="0"/>
                <a:cs typeface="Times New Roman" pitchFamily="18" charset="0"/>
              </a:rPr>
              <a:t>Onchocercose (</a:t>
            </a:r>
            <a:r>
              <a:rPr lang="fr-FR" sz="2400" b="1" dirty="0" err="1" smtClean="0">
                <a:latin typeface="Times New Roman" pitchFamily="18" charset="0"/>
                <a:cs typeface="Times New Roman" pitchFamily="18" charset="0"/>
              </a:rPr>
              <a:t>Volvulose</a:t>
            </a:r>
            <a:r>
              <a:rPr lang="fr-FR" sz="2400" b="1" dirty="0" smtClean="0">
                <a:latin typeface="Times New Roman" pitchFamily="18" charset="0"/>
                <a:cs typeface="Times New Roman" pitchFamily="18" charset="0"/>
              </a:rPr>
              <a:t> ou cécité des rivières)</a:t>
            </a:r>
          </a:p>
          <a:p>
            <a:r>
              <a:rPr lang="fr-FR" sz="2400" b="1" dirty="0" smtClean="0">
                <a:latin typeface="Times New Roman" pitchFamily="18" charset="0"/>
                <a:cs typeface="Times New Roman" pitchFamily="18" charset="0"/>
              </a:rPr>
              <a:t>Définition :</a:t>
            </a:r>
            <a:endParaRPr lang="fr-FR" sz="2400"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L’onchocercose, ou </a:t>
            </a:r>
            <a:r>
              <a:rPr lang="fr-FR" sz="2400" dirty="0" err="1" smtClean="0">
                <a:latin typeface="Times New Roman" pitchFamily="18" charset="0"/>
                <a:cs typeface="Times New Roman" pitchFamily="18" charset="0"/>
              </a:rPr>
              <a:t>volvulose</a:t>
            </a:r>
            <a:r>
              <a:rPr lang="fr-FR" sz="2400" dirty="0" smtClean="0">
                <a:latin typeface="Times New Roman" pitchFamily="18" charset="0"/>
                <a:cs typeface="Times New Roman" pitchFamily="18" charset="0"/>
              </a:rPr>
              <a:t>, est une filariose </a:t>
            </a:r>
            <a:r>
              <a:rPr lang="fr-FR" sz="2400" dirty="0" err="1" smtClean="0">
                <a:latin typeface="Times New Roman" pitchFamily="18" charset="0"/>
                <a:cs typeface="Times New Roman" pitchFamily="18" charset="0"/>
              </a:rPr>
              <a:t>cutanéo</a:t>
            </a:r>
            <a:r>
              <a:rPr lang="fr-FR" sz="2400" dirty="0" smtClean="0">
                <a:latin typeface="Times New Roman" pitchFamily="18" charset="0"/>
                <a:cs typeface="Times New Roman" pitchFamily="18" charset="0"/>
              </a:rPr>
              <a:t>-dermique due à </a:t>
            </a:r>
            <a:r>
              <a:rPr lang="fr-FR" sz="2400" i="1" dirty="0" err="1" smtClean="0">
                <a:latin typeface="Times New Roman" pitchFamily="18" charset="0"/>
                <a:cs typeface="Times New Roman" pitchFamily="18" charset="0"/>
              </a:rPr>
              <a:t>Onchocerca</a:t>
            </a:r>
            <a:r>
              <a:rPr lang="fr-FR" sz="2400" i="1" dirty="0" smtClean="0">
                <a:latin typeface="Times New Roman" pitchFamily="18" charset="0"/>
                <a:cs typeface="Times New Roman" pitchFamily="18" charset="0"/>
              </a:rPr>
              <a:t> volvulus</a:t>
            </a:r>
            <a:r>
              <a:rPr lang="fr-FR" sz="2400" dirty="0" smtClean="0">
                <a:latin typeface="Times New Roman" pitchFamily="18" charset="0"/>
                <a:cs typeface="Times New Roman" pitchFamily="18" charset="0"/>
              </a:rPr>
              <a:t>. Elle représente la deuxième cause mondiale de cécité.</a:t>
            </a:r>
          </a:p>
          <a:p>
            <a:r>
              <a:rPr lang="fr-FR" sz="2400" dirty="0" smtClean="0">
                <a:latin typeface="Times New Roman" pitchFamily="18" charset="0"/>
                <a:cs typeface="Times New Roman" pitchFamily="18" charset="0"/>
              </a:rPr>
              <a:t> La transmission à l’homme se fait par l’</a:t>
            </a:r>
            <a:r>
              <a:rPr lang="fr-FR" sz="2400" dirty="0" err="1" smtClean="0">
                <a:latin typeface="Times New Roman" pitchFamily="18" charset="0"/>
                <a:cs typeface="Times New Roman" pitchFamily="18" charset="0"/>
              </a:rPr>
              <a:t>intermediaire</a:t>
            </a:r>
            <a:r>
              <a:rPr lang="fr-FR" sz="2400" dirty="0" smtClean="0">
                <a:latin typeface="Times New Roman" pitchFamily="18" charset="0"/>
                <a:cs typeface="Times New Roman" pitchFamily="18" charset="0"/>
              </a:rPr>
              <a:t> d’un insecte vecteur : une simulie.</a:t>
            </a:r>
          </a:p>
          <a:p>
            <a:r>
              <a:rPr lang="fr-FR" sz="2400" b="1" dirty="0" smtClean="0">
                <a:latin typeface="Times New Roman" pitchFamily="18" charset="0"/>
                <a:cs typeface="Times New Roman" pitchFamily="18" charset="0"/>
              </a:rPr>
              <a:t>Epidémiologie : </a:t>
            </a:r>
            <a:r>
              <a:rPr lang="fr-FR" sz="2400" dirty="0" smtClean="0">
                <a:latin typeface="Times New Roman" pitchFamily="18" charset="0"/>
                <a:cs typeface="Times New Roman" pitchFamily="18" charset="0"/>
              </a:rPr>
              <a:t> </a:t>
            </a:r>
          </a:p>
          <a:p>
            <a:r>
              <a:rPr lang="fr-FR" sz="2400" i="1" dirty="0" err="1" smtClean="0">
                <a:latin typeface="Times New Roman" pitchFamily="18" charset="0"/>
                <a:cs typeface="Times New Roman" pitchFamily="18" charset="0"/>
              </a:rPr>
              <a:t>Onchocerca</a:t>
            </a:r>
            <a:r>
              <a:rPr lang="fr-FR" sz="2400" i="1" dirty="0" smtClean="0">
                <a:latin typeface="Times New Roman" pitchFamily="18" charset="0"/>
                <a:cs typeface="Times New Roman" pitchFamily="18" charset="0"/>
              </a:rPr>
              <a:t> volvulus </a:t>
            </a:r>
            <a:r>
              <a:rPr lang="fr-FR" sz="2400" dirty="0" smtClean="0">
                <a:latin typeface="Times New Roman" pitchFamily="18" charset="0"/>
                <a:cs typeface="Times New Roman" pitchFamily="18" charset="0"/>
              </a:rPr>
              <a:t>est un parasite spécifiquement humain. Les vers adultes mesurent de 2 à 3 cm de long pour le mâle, 50 cm pour la femelle ; ils vivent dans le derme, soit libres, soit emprisonnés dans des nodules fibreux, les </a:t>
            </a:r>
            <a:r>
              <a:rPr lang="fr-FR" sz="2400" dirty="0" err="1" smtClean="0">
                <a:latin typeface="Times New Roman" pitchFamily="18" charset="0"/>
                <a:cs typeface="Times New Roman" pitchFamily="18" charset="0"/>
              </a:rPr>
              <a:t>onchocercomes</a:t>
            </a:r>
            <a:r>
              <a:rPr lang="fr-FR" sz="2400" dirty="0" smtClean="0">
                <a:latin typeface="Times New Roman" pitchFamily="18" charset="0"/>
                <a:cs typeface="Times New Roman" pitchFamily="18" charset="0"/>
              </a:rPr>
              <a:t> ou kystes </a:t>
            </a:r>
            <a:r>
              <a:rPr lang="fr-FR" sz="2400" dirty="0" err="1" smtClean="0">
                <a:latin typeface="Times New Roman" pitchFamily="18" charset="0"/>
                <a:cs typeface="Times New Roman" pitchFamily="18" charset="0"/>
              </a:rPr>
              <a:t>onchocerquiens</a:t>
            </a:r>
            <a:r>
              <a:rPr lang="fr-FR" sz="2400" dirty="0" smtClean="0">
                <a:latin typeface="Times New Roman" pitchFamily="18" charset="0"/>
                <a:cs typeface="Times New Roman" pitchFamily="18" charset="0"/>
              </a:rPr>
              <a:t> ; leur longévité est de 10 à 15 ans.</a:t>
            </a:r>
          </a:p>
          <a:p>
            <a:r>
              <a:rPr lang="fr-FR" sz="2400" dirty="0" smtClean="0">
                <a:latin typeface="Times New Roman" pitchFamily="18" charset="0"/>
                <a:cs typeface="Times New Roman" pitchFamily="18" charset="0"/>
              </a:rPr>
              <a:t>Les femelles émettent des embryons ou microfilaires de 300 μ de long qui  répandent dans le derme, aussi bien le jour que la nuit.</a:t>
            </a:r>
          </a:p>
          <a:p>
            <a:endParaRPr lang="fr-FR" sz="24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01080" cy="6357982"/>
          </a:xfrm>
        </p:spPr>
        <p:txBody>
          <a:bodyPr/>
          <a:lstStyle/>
          <a:p>
            <a:r>
              <a:rPr lang="fr-FR" sz="2400" dirty="0" smtClean="0">
                <a:latin typeface="Times New Roman" pitchFamily="18" charset="0"/>
                <a:cs typeface="Times New Roman" pitchFamily="18" charset="0"/>
              </a:rPr>
              <a:t> Leur extrémité antérieur est arrondie (élargit en spatule) , l’espace céphalique très long, leur extrémité caudale est recourbée en crosse avec noyaux </a:t>
            </a:r>
            <a:r>
              <a:rPr lang="fr-FR" sz="2400" dirty="0" err="1" smtClean="0">
                <a:latin typeface="Times New Roman" pitchFamily="18" charset="0"/>
                <a:cs typeface="Times New Roman" pitchFamily="18" charset="0"/>
              </a:rPr>
              <a:t>subterminaux</a:t>
            </a:r>
            <a:r>
              <a:rPr lang="fr-FR" sz="2400" dirty="0" smtClean="0">
                <a:latin typeface="Times New Roman" pitchFamily="18" charset="0"/>
                <a:cs typeface="Times New Roman" pitchFamily="18" charset="0"/>
              </a:rPr>
              <a:t>, ne possédant pas de gaine, les noyaux somatiques sont gros et chevauchant.    </a:t>
            </a:r>
          </a:p>
          <a:p>
            <a:endParaRPr lang="fr-FR" dirty="0"/>
          </a:p>
        </p:txBody>
      </p:sp>
      <p:pic>
        <p:nvPicPr>
          <p:cNvPr id="4" name="Image 1" descr="H190.jpg"/>
          <p:cNvPicPr>
            <a:picLocks noChangeAspect="1"/>
          </p:cNvPicPr>
          <p:nvPr/>
        </p:nvPicPr>
        <p:blipFill>
          <a:blip r:embed="rId2"/>
          <a:srcRect/>
          <a:stretch>
            <a:fillRect/>
          </a:stretch>
        </p:blipFill>
        <p:spPr bwMode="auto">
          <a:xfrm>
            <a:off x="508000" y="1928802"/>
            <a:ext cx="8128000" cy="4714908"/>
          </a:xfrm>
          <a:prstGeom prst="rect">
            <a:avLst/>
          </a:prstGeom>
          <a:noFill/>
          <a:ln w="9525">
            <a:noFill/>
            <a:miter lim="800000"/>
            <a:headEnd/>
            <a:tailEnd/>
          </a:ln>
        </p:spPr>
      </p:pic>
      <p:sp>
        <p:nvSpPr>
          <p:cNvPr id="5" name="Rectangle 4"/>
          <p:cNvSpPr/>
          <p:nvPr/>
        </p:nvSpPr>
        <p:spPr>
          <a:xfrm>
            <a:off x="2071670" y="2714620"/>
            <a:ext cx="2937022" cy="461665"/>
          </a:xfrm>
          <a:prstGeom prst="rect">
            <a:avLst/>
          </a:prstGeom>
        </p:spPr>
        <p:txBody>
          <a:bodyPr wrap="none">
            <a:spAutoFit/>
          </a:bodyPr>
          <a:lstStyle/>
          <a:p>
            <a:r>
              <a:rPr lang="fr-FR" sz="2400" b="1" i="1" dirty="0" err="1" smtClean="0">
                <a:latin typeface="Times New Roman" pitchFamily="18" charset="0"/>
                <a:cs typeface="Times New Roman" pitchFamily="18" charset="0"/>
              </a:rPr>
              <a:t>Onchocerca</a:t>
            </a:r>
            <a:r>
              <a:rPr lang="fr-FR" sz="2400" b="1" i="1" dirty="0" smtClean="0">
                <a:latin typeface="Times New Roman" pitchFamily="18" charset="0"/>
                <a:cs typeface="Times New Roman" pitchFamily="18" charset="0"/>
              </a:rPr>
              <a:t> volvulus </a:t>
            </a:r>
            <a:endParaRPr lang="fr-FR" sz="2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286544"/>
          </a:xfrm>
        </p:spPr>
        <p:txBody>
          <a:bodyPr>
            <a:normAutofit fontScale="92500"/>
          </a:bodyPr>
          <a:lstStyle/>
          <a:p>
            <a:r>
              <a:rPr lang="fr-FR" sz="2400" b="1" dirty="0" smtClean="0">
                <a:latin typeface="Times New Roman" pitchFamily="18" charset="0"/>
                <a:cs typeface="Times New Roman" pitchFamily="18" charset="0"/>
              </a:rPr>
              <a:t>Cycle :</a:t>
            </a:r>
          </a:p>
          <a:p>
            <a:pPr>
              <a:buNone/>
            </a:pP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Le vecteur est un diptère nématocère largement répandu dans le monde du genre </a:t>
            </a:r>
            <a:r>
              <a:rPr lang="fr-FR" sz="2400" i="1" dirty="0" err="1" smtClean="0">
                <a:latin typeface="Times New Roman" pitchFamily="18" charset="0"/>
                <a:cs typeface="Times New Roman" pitchFamily="18" charset="0"/>
              </a:rPr>
              <a:t>Simulium</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de 1 à 3 mm, trapu,</a:t>
            </a:r>
            <a:r>
              <a:rPr lang="fr-FR" sz="2400" dirty="0" smtClean="0"/>
              <a:t> La femelle seule est hématophage, </a:t>
            </a:r>
            <a:r>
              <a:rPr lang="fr-FR" sz="2400" dirty="0" smtClean="0">
                <a:latin typeface="Times New Roman" pitchFamily="18" charset="0"/>
                <a:cs typeface="Times New Roman" pitchFamily="18" charset="0"/>
              </a:rPr>
              <a:t>elle contamine le sujet sain au cours d’un nouveau repas, en laissant échapper de sa trompe les larves </a:t>
            </a:r>
            <a:r>
              <a:rPr lang="fr-FR" sz="2400" dirty="0" err="1" smtClean="0">
                <a:latin typeface="Times New Roman" pitchFamily="18" charset="0"/>
                <a:cs typeface="Times New Roman" pitchFamily="18" charset="0"/>
              </a:rPr>
              <a:t>infestantes</a:t>
            </a:r>
            <a:r>
              <a:rPr lang="fr-FR" sz="2400" dirty="0" smtClean="0">
                <a:latin typeface="Times New Roman" pitchFamily="18" charset="0"/>
                <a:cs typeface="Times New Roman" pitchFamily="18" charset="0"/>
              </a:rPr>
              <a:t> (larves </a:t>
            </a:r>
            <a:r>
              <a:rPr lang="fr-FR" sz="2400" dirty="0" err="1" smtClean="0">
                <a:latin typeface="Times New Roman" pitchFamily="18" charset="0"/>
                <a:cs typeface="Times New Roman" pitchFamily="18" charset="0"/>
              </a:rPr>
              <a:t>métacycliques</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infestantes</a:t>
            </a:r>
            <a:r>
              <a:rPr lang="fr-FR" sz="2400" dirty="0" smtClean="0">
                <a:latin typeface="Times New Roman" pitchFamily="18" charset="0"/>
                <a:cs typeface="Times New Roman" pitchFamily="18" charset="0"/>
              </a:rPr>
              <a:t>)  qui traversent ensuite activement l’épiderme.</a:t>
            </a:r>
            <a:r>
              <a:rPr lang="fr-FR" sz="2400" dirty="0" smtClean="0"/>
              <a:t> </a:t>
            </a:r>
            <a:r>
              <a:rPr lang="fr-FR" sz="2400" dirty="0" smtClean="0">
                <a:latin typeface="Times New Roman" pitchFamily="18" charset="0"/>
                <a:cs typeface="Times New Roman" pitchFamily="18" charset="0"/>
              </a:rPr>
              <a:t>Les larves </a:t>
            </a:r>
            <a:r>
              <a:rPr lang="fr-FR" sz="2400" dirty="0" err="1" smtClean="0">
                <a:latin typeface="Times New Roman" pitchFamily="18" charset="0"/>
                <a:cs typeface="Times New Roman" pitchFamily="18" charset="0"/>
              </a:rPr>
              <a:t>filariennes</a:t>
            </a:r>
            <a:r>
              <a:rPr lang="fr-FR" sz="2400" dirty="0" smtClean="0">
                <a:latin typeface="Times New Roman" pitchFamily="18" charset="0"/>
                <a:cs typeface="Times New Roman" pitchFamily="18" charset="0"/>
              </a:rPr>
              <a:t> se transforment en adultes males et femelles et restent libres dans le derme ou s’enkystent dans les nodules, les filaires adultes s’accouplent et la femelle donne naissance à des centaines de milliers d’embryons dans le derme et les tissus se l’œil. </a:t>
            </a:r>
          </a:p>
          <a:p>
            <a:r>
              <a:rPr lang="fr-FR" sz="2400" b="1" dirty="0" smtClean="0">
                <a:latin typeface="Times New Roman" pitchFamily="18" charset="0"/>
                <a:cs typeface="Times New Roman" pitchFamily="18" charset="0"/>
              </a:rPr>
              <a:t> Répartition géographique: </a:t>
            </a:r>
            <a:r>
              <a:rPr lang="fr-FR" sz="2400" dirty="0" smtClean="0">
                <a:latin typeface="Times New Roman" pitchFamily="18" charset="0"/>
                <a:cs typeface="Times New Roman" pitchFamily="18" charset="0"/>
              </a:rPr>
              <a:t>le foyer africain est le plus important, </a:t>
            </a:r>
            <a:endParaRPr lang="fr-FR" sz="2400" b="1" dirty="0" smtClean="0">
              <a:latin typeface="Times New Roman" pitchFamily="18" charset="0"/>
              <a:cs typeface="Times New Roman" pitchFamily="18" charset="0"/>
            </a:endParaRPr>
          </a:p>
          <a:p>
            <a:pPr>
              <a:buNone/>
            </a:pPr>
            <a:r>
              <a:rPr lang="fr-FR" sz="2400" dirty="0" smtClean="0">
                <a:latin typeface="Times New Roman" pitchFamily="18" charset="0"/>
                <a:cs typeface="Times New Roman" pitchFamily="18" charset="0"/>
              </a:rPr>
              <a:t>il s’étend du Sahel présaharien jusqu’en Angola et la Tanzanie.</a:t>
            </a:r>
          </a:p>
          <a:p>
            <a:r>
              <a:rPr lang="fr-FR" sz="2400" dirty="0" smtClean="0">
                <a:latin typeface="Times New Roman" pitchFamily="18" charset="0"/>
                <a:cs typeface="Times New Roman" pitchFamily="18" charset="0"/>
              </a:rPr>
              <a:t>Afrique: Burkina Faso, Ghana, Côte d’Ivoire</a:t>
            </a:r>
          </a:p>
          <a:p>
            <a:r>
              <a:rPr lang="fr-FR" sz="2400" dirty="0" smtClean="0">
                <a:latin typeface="Times New Roman" pitchFamily="18" charset="0"/>
                <a:cs typeface="Times New Roman" pitchFamily="18" charset="0"/>
              </a:rPr>
              <a:t>Amérique: Mexique, Guatemala, Venezuela..</a:t>
            </a:r>
          </a:p>
          <a:p>
            <a:r>
              <a:rPr lang="fr-FR" sz="2400" dirty="0" smtClean="0">
                <a:latin typeface="Times New Roman" pitchFamily="18" charset="0"/>
                <a:cs typeface="Times New Roman" pitchFamily="18" charset="0"/>
              </a:rPr>
              <a:t>Yémen une onchocercose particulière, ou « </a:t>
            </a:r>
            <a:r>
              <a:rPr lang="fr-FR" sz="2400" dirty="0" err="1" smtClean="0">
                <a:latin typeface="Times New Roman" pitchFamily="18" charset="0"/>
                <a:cs typeface="Times New Roman" pitchFamily="18" charset="0"/>
              </a:rPr>
              <a:t>sowda</a:t>
            </a:r>
            <a:r>
              <a:rPr lang="fr-FR" sz="2400" dirty="0" smtClean="0">
                <a:latin typeface="Times New Roman" pitchFamily="18" charset="0"/>
                <a:cs typeface="Times New Roman" pitchFamily="18" charset="0"/>
              </a:rPr>
              <a:t> ». </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429420"/>
          </a:xfrm>
        </p:spPr>
        <p:txBody>
          <a:bodyPr>
            <a:normAutofit fontScale="77500" lnSpcReduction="20000"/>
          </a:bodyPr>
          <a:lstStyle/>
          <a:p>
            <a:r>
              <a:rPr lang="fr-FR" sz="3100" dirty="0">
                <a:latin typeface="Times New Roman" pitchFamily="18" charset="0"/>
                <a:cs typeface="Times New Roman" pitchFamily="18" charset="0"/>
              </a:rPr>
              <a:t>Les filarioses sont des </a:t>
            </a:r>
            <a:r>
              <a:rPr lang="fr-FR" sz="3100" dirty="0" err="1">
                <a:latin typeface="Times New Roman" pitchFamily="18" charset="0"/>
                <a:cs typeface="Times New Roman" pitchFamily="18" charset="0"/>
              </a:rPr>
              <a:t>nématodoses</a:t>
            </a:r>
            <a:r>
              <a:rPr lang="fr-FR" sz="3100" dirty="0">
                <a:latin typeface="Times New Roman" pitchFamily="18" charset="0"/>
                <a:cs typeface="Times New Roman" pitchFamily="18" charset="0"/>
              </a:rPr>
              <a:t> transmissibles par des arthropodes, dues à des vers filiformes blancs et largement répandues dans le monde (plus de 200 millions de personnes atteintes</a:t>
            </a:r>
            <a:r>
              <a:rPr lang="fr-FR" sz="3100" dirty="0" smtClean="0">
                <a:latin typeface="Times New Roman" pitchFamily="18" charset="0"/>
                <a:cs typeface="Times New Roman" pitchFamily="18" charset="0"/>
              </a:rPr>
              <a:t>).</a:t>
            </a:r>
          </a:p>
          <a:p>
            <a:r>
              <a:rPr lang="fr-FR" sz="3100" u="sng" dirty="0">
                <a:latin typeface="Times New Roman" pitchFamily="18" charset="0"/>
                <a:cs typeface="Times New Roman" pitchFamily="18" charset="0"/>
              </a:rPr>
              <a:t>1- Les Filarioses pathogènes </a:t>
            </a:r>
            <a:r>
              <a:rPr lang="fr-FR" sz="3100" dirty="0">
                <a:latin typeface="Times New Roman" pitchFamily="18" charset="0"/>
                <a:cs typeface="Times New Roman" pitchFamily="18" charset="0"/>
              </a:rPr>
              <a:t>sont :</a:t>
            </a:r>
          </a:p>
          <a:p>
            <a:r>
              <a:rPr lang="fr-FR" sz="3100" dirty="0">
                <a:latin typeface="Times New Roman" pitchFamily="18" charset="0"/>
                <a:cs typeface="Times New Roman" pitchFamily="18" charset="0"/>
              </a:rPr>
              <a:t>- Filarioses lymphatiques à </a:t>
            </a:r>
            <a:r>
              <a:rPr lang="fr-FR" sz="3100" i="1" dirty="0" err="1">
                <a:solidFill>
                  <a:srgbClr val="FF0000"/>
                </a:solidFill>
                <a:latin typeface="Times New Roman" pitchFamily="18" charset="0"/>
                <a:cs typeface="Times New Roman" pitchFamily="18" charset="0"/>
              </a:rPr>
              <a:t>Wuchereria</a:t>
            </a:r>
            <a:r>
              <a:rPr lang="fr-FR" sz="3100" i="1" dirty="0">
                <a:solidFill>
                  <a:srgbClr val="FF0000"/>
                </a:solidFill>
                <a:latin typeface="Times New Roman" pitchFamily="18" charset="0"/>
                <a:cs typeface="Times New Roman" pitchFamily="18" charset="0"/>
              </a:rPr>
              <a:t> </a:t>
            </a:r>
            <a:r>
              <a:rPr lang="fr-FR" sz="3100" i="1" dirty="0" err="1">
                <a:solidFill>
                  <a:srgbClr val="FF0000"/>
                </a:solidFill>
                <a:latin typeface="Times New Roman" pitchFamily="18" charset="0"/>
                <a:cs typeface="Times New Roman" pitchFamily="18" charset="0"/>
              </a:rPr>
              <a:t>bancrofti</a:t>
            </a:r>
            <a:r>
              <a:rPr lang="fr-FR" sz="3100" i="1" dirty="0">
                <a:solidFill>
                  <a:srgbClr val="FF0000"/>
                </a:solidFill>
                <a:latin typeface="Times New Roman" pitchFamily="18" charset="0"/>
                <a:cs typeface="Times New Roman" pitchFamily="18" charset="0"/>
              </a:rPr>
              <a:t> </a:t>
            </a:r>
            <a:r>
              <a:rPr lang="fr-FR" sz="3100" dirty="0">
                <a:latin typeface="Times New Roman" pitchFamily="18" charset="0"/>
                <a:cs typeface="Times New Roman" pitchFamily="18" charset="0"/>
              </a:rPr>
              <a:t>(la plus représentée</a:t>
            </a:r>
            <a:r>
              <a:rPr lang="fr-FR" sz="3100" dirty="0" smtClean="0">
                <a:latin typeface="Times New Roman" pitchFamily="18" charset="0"/>
                <a:cs typeface="Times New Roman" pitchFamily="18" charset="0"/>
              </a:rPr>
              <a:t>),et </a:t>
            </a:r>
            <a:r>
              <a:rPr lang="fr-FR" sz="3100" dirty="0">
                <a:latin typeface="Times New Roman" pitchFamily="18" charset="0"/>
                <a:cs typeface="Times New Roman" pitchFamily="18" charset="0"/>
              </a:rPr>
              <a:t>à </a:t>
            </a:r>
            <a:r>
              <a:rPr lang="fr-FR" sz="3100" i="1" dirty="0" err="1">
                <a:solidFill>
                  <a:srgbClr val="FF0000"/>
                </a:solidFill>
                <a:latin typeface="Times New Roman" pitchFamily="18" charset="0"/>
                <a:cs typeface="Times New Roman" pitchFamily="18" charset="0"/>
              </a:rPr>
              <a:t>Brugia</a:t>
            </a:r>
            <a:r>
              <a:rPr lang="fr-FR" sz="3100" i="1" dirty="0">
                <a:solidFill>
                  <a:srgbClr val="FF0000"/>
                </a:solidFill>
                <a:latin typeface="Times New Roman" pitchFamily="18" charset="0"/>
                <a:cs typeface="Times New Roman" pitchFamily="18" charset="0"/>
              </a:rPr>
              <a:t> </a:t>
            </a:r>
            <a:r>
              <a:rPr lang="fr-FR" sz="3100" i="1" dirty="0" err="1">
                <a:solidFill>
                  <a:srgbClr val="FF0000"/>
                </a:solidFill>
                <a:latin typeface="Times New Roman" pitchFamily="18" charset="0"/>
                <a:cs typeface="Times New Roman" pitchFamily="18" charset="0"/>
              </a:rPr>
              <a:t>malayi</a:t>
            </a:r>
            <a:r>
              <a:rPr lang="fr-FR" sz="3100" i="1" dirty="0">
                <a:solidFill>
                  <a:srgbClr val="FF0000"/>
                </a:solidFill>
                <a:latin typeface="Times New Roman" pitchFamily="18" charset="0"/>
                <a:cs typeface="Times New Roman" pitchFamily="18" charset="0"/>
              </a:rPr>
              <a:t> </a:t>
            </a:r>
            <a:r>
              <a:rPr lang="fr-FR" sz="3100" dirty="0">
                <a:latin typeface="Times New Roman" pitchFamily="18" charset="0"/>
                <a:cs typeface="Times New Roman" pitchFamily="18" charset="0"/>
              </a:rPr>
              <a:t>(Important parasite d’Asie) et </a:t>
            </a:r>
            <a:r>
              <a:rPr lang="fr-FR" sz="3100" i="1" dirty="0" err="1">
                <a:latin typeface="Times New Roman" pitchFamily="18" charset="0"/>
                <a:cs typeface="Times New Roman" pitchFamily="18" charset="0"/>
              </a:rPr>
              <a:t>Brugia</a:t>
            </a:r>
            <a:r>
              <a:rPr lang="fr-FR" sz="3100" i="1" dirty="0">
                <a:latin typeface="Times New Roman" pitchFamily="18" charset="0"/>
                <a:cs typeface="Times New Roman" pitchFamily="18" charset="0"/>
              </a:rPr>
              <a:t> </a:t>
            </a:r>
            <a:r>
              <a:rPr lang="fr-FR" sz="3100" i="1" dirty="0" err="1">
                <a:latin typeface="Times New Roman" pitchFamily="18" charset="0"/>
                <a:cs typeface="Times New Roman" pitchFamily="18" charset="0"/>
              </a:rPr>
              <a:t>timori</a:t>
            </a:r>
            <a:r>
              <a:rPr lang="fr-FR" sz="3100" i="1" dirty="0">
                <a:latin typeface="Times New Roman" pitchFamily="18" charset="0"/>
                <a:cs typeface="Times New Roman" pitchFamily="18" charset="0"/>
              </a:rPr>
              <a:t> </a:t>
            </a:r>
            <a:r>
              <a:rPr lang="fr-FR" sz="3100" dirty="0">
                <a:latin typeface="Times New Roman" pitchFamily="18" charset="0"/>
                <a:cs typeface="Times New Roman" pitchFamily="18" charset="0"/>
              </a:rPr>
              <a:t>(île de Timor et îles voisines</a:t>
            </a:r>
            <a:r>
              <a:rPr lang="fr-FR" sz="3100" dirty="0" smtClean="0">
                <a:latin typeface="Times New Roman" pitchFamily="18" charset="0"/>
                <a:cs typeface="Times New Roman" pitchFamily="18" charset="0"/>
              </a:rPr>
              <a:t>).</a:t>
            </a:r>
            <a:endParaRPr lang="fr-FR" sz="3100" dirty="0">
              <a:latin typeface="Times New Roman" pitchFamily="18" charset="0"/>
              <a:cs typeface="Times New Roman" pitchFamily="18" charset="0"/>
            </a:endParaRPr>
          </a:p>
          <a:p>
            <a:r>
              <a:rPr lang="fr-FR" sz="3100" dirty="0">
                <a:latin typeface="Times New Roman" pitchFamily="18" charset="0"/>
                <a:cs typeface="Times New Roman" pitchFamily="18" charset="0"/>
              </a:rPr>
              <a:t>- Onchocercose à </a:t>
            </a:r>
            <a:r>
              <a:rPr lang="fr-FR" sz="3100" i="1" dirty="0" err="1">
                <a:solidFill>
                  <a:srgbClr val="FF0000"/>
                </a:solidFill>
                <a:latin typeface="Times New Roman" pitchFamily="18" charset="0"/>
                <a:cs typeface="Times New Roman" pitchFamily="18" charset="0"/>
              </a:rPr>
              <a:t>Onchocerca</a:t>
            </a:r>
            <a:r>
              <a:rPr lang="fr-FR" sz="3100" i="1" dirty="0">
                <a:solidFill>
                  <a:srgbClr val="FF0000"/>
                </a:solidFill>
                <a:latin typeface="Times New Roman" pitchFamily="18" charset="0"/>
                <a:cs typeface="Times New Roman" pitchFamily="18" charset="0"/>
              </a:rPr>
              <a:t> volvulus</a:t>
            </a:r>
            <a:r>
              <a:rPr lang="fr-FR" sz="3100" dirty="0">
                <a:latin typeface="Times New Roman" pitchFamily="18" charset="0"/>
                <a:cs typeface="Times New Roman" pitchFamily="18" charset="0"/>
              </a:rPr>
              <a:t>.</a:t>
            </a:r>
          </a:p>
          <a:p>
            <a:r>
              <a:rPr lang="fr-FR" sz="3100" dirty="0">
                <a:latin typeface="Times New Roman" pitchFamily="18" charset="0"/>
                <a:cs typeface="Times New Roman" pitchFamily="18" charset="0"/>
              </a:rPr>
              <a:t>- Filariose à </a:t>
            </a:r>
            <a:r>
              <a:rPr lang="fr-FR" sz="3100" i="1" dirty="0">
                <a:solidFill>
                  <a:srgbClr val="FF0000"/>
                </a:solidFill>
                <a:latin typeface="Times New Roman" pitchFamily="18" charset="0"/>
                <a:cs typeface="Times New Roman" pitchFamily="18" charset="0"/>
              </a:rPr>
              <a:t>Loa </a:t>
            </a:r>
            <a:r>
              <a:rPr lang="fr-FR" sz="3100" i="1" dirty="0" err="1">
                <a:solidFill>
                  <a:srgbClr val="FF0000"/>
                </a:solidFill>
                <a:latin typeface="Times New Roman" pitchFamily="18" charset="0"/>
                <a:cs typeface="Times New Roman" pitchFamily="18" charset="0"/>
              </a:rPr>
              <a:t>loa</a:t>
            </a:r>
            <a:r>
              <a:rPr lang="fr-FR" sz="3100" i="1" dirty="0">
                <a:solidFill>
                  <a:srgbClr val="FF0000"/>
                </a:solidFill>
                <a:latin typeface="Times New Roman" pitchFamily="18" charset="0"/>
                <a:cs typeface="Times New Roman" pitchFamily="18" charset="0"/>
              </a:rPr>
              <a:t> </a:t>
            </a:r>
            <a:r>
              <a:rPr lang="fr-FR" sz="3100" dirty="0">
                <a:latin typeface="Times New Roman" pitchFamily="18" charset="0"/>
                <a:cs typeface="Times New Roman" pitchFamily="18" charset="0"/>
              </a:rPr>
              <a:t>ou </a:t>
            </a:r>
            <a:r>
              <a:rPr lang="fr-FR" sz="3100" dirty="0" err="1">
                <a:latin typeface="Times New Roman" pitchFamily="18" charset="0"/>
                <a:cs typeface="Times New Roman" pitchFamily="18" charset="0"/>
              </a:rPr>
              <a:t>Loase</a:t>
            </a:r>
            <a:r>
              <a:rPr lang="fr-FR" sz="3100" dirty="0">
                <a:latin typeface="Times New Roman" pitchFamily="18" charset="0"/>
                <a:cs typeface="Times New Roman" pitchFamily="18" charset="0"/>
              </a:rPr>
              <a:t> (ou </a:t>
            </a:r>
            <a:r>
              <a:rPr lang="fr-FR" sz="3100" dirty="0" err="1">
                <a:latin typeface="Times New Roman" pitchFamily="18" charset="0"/>
                <a:cs typeface="Times New Roman" pitchFamily="18" charset="0"/>
              </a:rPr>
              <a:t>Loaose</a:t>
            </a:r>
            <a:r>
              <a:rPr lang="fr-FR" sz="3100" dirty="0">
                <a:latin typeface="Times New Roman" pitchFamily="18" charset="0"/>
                <a:cs typeface="Times New Roman" pitchFamily="18" charset="0"/>
              </a:rPr>
              <a:t>) </a:t>
            </a:r>
            <a:r>
              <a:rPr lang="fr-FR" sz="3100" i="1" dirty="0" smtClean="0">
                <a:latin typeface="Times New Roman" pitchFamily="18" charset="0"/>
                <a:cs typeface="Times New Roman" pitchFamily="18" charset="0"/>
              </a:rPr>
              <a:t>.</a:t>
            </a:r>
            <a:endParaRPr lang="fr-FR" sz="3100" dirty="0">
              <a:latin typeface="Times New Roman" pitchFamily="18" charset="0"/>
              <a:cs typeface="Times New Roman" pitchFamily="18" charset="0"/>
            </a:endParaRPr>
          </a:p>
          <a:p>
            <a:r>
              <a:rPr lang="fr-FR" sz="3100" dirty="0">
                <a:latin typeface="Times New Roman" pitchFamily="18" charset="0"/>
                <a:cs typeface="Times New Roman" pitchFamily="18" charset="0"/>
              </a:rPr>
              <a:t> </a:t>
            </a:r>
            <a:r>
              <a:rPr lang="fr-FR" sz="3100" u="sng" dirty="0">
                <a:latin typeface="Times New Roman" pitchFamily="18" charset="0"/>
                <a:cs typeface="Times New Roman" pitchFamily="18" charset="0"/>
              </a:rPr>
              <a:t>2- Filarioses peu ou pas pathogènes :</a:t>
            </a:r>
            <a:endParaRPr lang="fr-FR" sz="3100" dirty="0">
              <a:latin typeface="Times New Roman" pitchFamily="18" charset="0"/>
              <a:cs typeface="Times New Roman" pitchFamily="18" charset="0"/>
            </a:endParaRPr>
          </a:p>
          <a:p>
            <a:r>
              <a:rPr lang="fr-FR" sz="3100" dirty="0">
                <a:latin typeface="Times New Roman" pitchFamily="18" charset="0"/>
                <a:cs typeface="Times New Roman" pitchFamily="18" charset="0"/>
              </a:rPr>
              <a:t>- </a:t>
            </a:r>
            <a:r>
              <a:rPr lang="fr-FR" sz="3100" dirty="0" err="1">
                <a:latin typeface="Times New Roman" pitchFamily="18" charset="0"/>
                <a:cs typeface="Times New Roman" pitchFamily="18" charset="0"/>
              </a:rPr>
              <a:t>Mansonelloses</a:t>
            </a:r>
            <a:r>
              <a:rPr lang="fr-FR" sz="3100" dirty="0">
                <a:latin typeface="Times New Roman" pitchFamily="18" charset="0"/>
                <a:cs typeface="Times New Roman" pitchFamily="18" charset="0"/>
              </a:rPr>
              <a:t> à </a:t>
            </a:r>
            <a:r>
              <a:rPr lang="fr-FR" sz="3100" i="1" dirty="0" err="1">
                <a:latin typeface="Times New Roman" pitchFamily="18" charset="0"/>
                <a:cs typeface="Times New Roman" pitchFamily="18" charset="0"/>
              </a:rPr>
              <a:t>Mansonella</a:t>
            </a:r>
            <a:r>
              <a:rPr lang="fr-FR" sz="3100" i="1" dirty="0">
                <a:latin typeface="Times New Roman" pitchFamily="18" charset="0"/>
                <a:cs typeface="Times New Roman" pitchFamily="18" charset="0"/>
              </a:rPr>
              <a:t> </a:t>
            </a:r>
            <a:r>
              <a:rPr lang="fr-FR" sz="3100" i="1" dirty="0" err="1">
                <a:latin typeface="Times New Roman" pitchFamily="18" charset="0"/>
                <a:cs typeface="Times New Roman" pitchFamily="18" charset="0"/>
              </a:rPr>
              <a:t>perstans</a:t>
            </a:r>
            <a:r>
              <a:rPr lang="fr-FR" sz="3100" dirty="0">
                <a:latin typeface="Times New Roman" pitchFamily="18" charset="0"/>
                <a:cs typeface="Times New Roman" pitchFamily="18" charset="0"/>
              </a:rPr>
              <a:t>, </a:t>
            </a:r>
            <a:r>
              <a:rPr lang="fr-FR" sz="3100" i="1" dirty="0" err="1">
                <a:latin typeface="Times New Roman" pitchFamily="18" charset="0"/>
                <a:cs typeface="Times New Roman" pitchFamily="18" charset="0"/>
              </a:rPr>
              <a:t>Mansonella</a:t>
            </a:r>
            <a:r>
              <a:rPr lang="fr-FR" sz="3100" i="1" dirty="0">
                <a:latin typeface="Times New Roman" pitchFamily="18" charset="0"/>
                <a:cs typeface="Times New Roman" pitchFamily="18" charset="0"/>
              </a:rPr>
              <a:t> </a:t>
            </a:r>
            <a:r>
              <a:rPr lang="fr-FR" sz="3100" i="1" dirty="0" err="1">
                <a:latin typeface="Times New Roman" pitchFamily="18" charset="0"/>
                <a:cs typeface="Times New Roman" pitchFamily="18" charset="0"/>
              </a:rPr>
              <a:t>streptocerca</a:t>
            </a:r>
            <a:r>
              <a:rPr lang="fr-FR" sz="3100" dirty="0">
                <a:latin typeface="Times New Roman" pitchFamily="18" charset="0"/>
                <a:cs typeface="Times New Roman" pitchFamily="18" charset="0"/>
              </a:rPr>
              <a:t>, </a:t>
            </a:r>
            <a:r>
              <a:rPr lang="fr-FR" sz="3100" i="1" dirty="0" err="1" smtClean="0">
                <a:latin typeface="Times New Roman" pitchFamily="18" charset="0"/>
                <a:cs typeface="Times New Roman" pitchFamily="18" charset="0"/>
              </a:rPr>
              <a:t>Mansonella</a:t>
            </a:r>
            <a:r>
              <a:rPr lang="fr-FR" sz="3100" i="1" dirty="0" smtClean="0">
                <a:latin typeface="Times New Roman" pitchFamily="18" charset="0"/>
                <a:cs typeface="Times New Roman" pitchFamily="18" charset="0"/>
              </a:rPr>
              <a:t> </a:t>
            </a:r>
            <a:r>
              <a:rPr lang="fr-FR" sz="3100" i="1" dirty="0" err="1">
                <a:latin typeface="Times New Roman" pitchFamily="18" charset="0"/>
                <a:cs typeface="Times New Roman" pitchFamily="18" charset="0"/>
              </a:rPr>
              <a:t>ozzardi</a:t>
            </a:r>
            <a:r>
              <a:rPr lang="fr-FR" sz="3100" dirty="0">
                <a:latin typeface="Times New Roman" pitchFamily="18" charset="0"/>
                <a:cs typeface="Times New Roman" pitchFamily="18" charset="0"/>
              </a:rPr>
              <a:t>, ou </a:t>
            </a:r>
            <a:r>
              <a:rPr lang="fr-FR" sz="3100" dirty="0" err="1">
                <a:latin typeface="Times New Roman" pitchFamily="18" charset="0"/>
                <a:cs typeface="Times New Roman" pitchFamily="18" charset="0"/>
              </a:rPr>
              <a:t>exceptionellement</a:t>
            </a:r>
            <a:r>
              <a:rPr lang="fr-FR" sz="3100" dirty="0">
                <a:latin typeface="Times New Roman" pitchFamily="18" charset="0"/>
                <a:cs typeface="Times New Roman" pitchFamily="18" charset="0"/>
              </a:rPr>
              <a:t> </a:t>
            </a:r>
            <a:r>
              <a:rPr lang="fr-FR" sz="3100" i="1" dirty="0">
                <a:latin typeface="Times New Roman" pitchFamily="18" charset="0"/>
                <a:cs typeface="Times New Roman" pitchFamily="18" charset="0"/>
              </a:rPr>
              <a:t>Manoseconde </a:t>
            </a:r>
            <a:r>
              <a:rPr lang="fr-FR" sz="3100" i="1" dirty="0" err="1">
                <a:latin typeface="Times New Roman" pitchFamily="18" charset="0"/>
                <a:cs typeface="Times New Roman" pitchFamily="18" charset="0"/>
              </a:rPr>
              <a:t>rodhaini</a:t>
            </a:r>
            <a:r>
              <a:rPr lang="fr-FR" sz="3100" dirty="0">
                <a:latin typeface="Times New Roman" pitchFamily="18" charset="0"/>
                <a:cs typeface="Times New Roman" pitchFamily="18" charset="0"/>
              </a:rPr>
              <a:t>.</a:t>
            </a:r>
          </a:p>
          <a:p>
            <a:pPr>
              <a:buNone/>
            </a:pPr>
            <a:r>
              <a:rPr lang="fr-FR" sz="3100" dirty="0">
                <a:latin typeface="Times New Roman" pitchFamily="18" charset="0"/>
                <a:cs typeface="Times New Roman" pitchFamily="18" charset="0"/>
              </a:rPr>
              <a:t> </a:t>
            </a:r>
          </a:p>
          <a:p>
            <a:r>
              <a:rPr lang="fr-FR" sz="3100" dirty="0">
                <a:solidFill>
                  <a:srgbClr val="FF0000"/>
                </a:solidFill>
                <a:latin typeface="Times New Roman" pitchFamily="18" charset="0"/>
                <a:cs typeface="Times New Roman" pitchFamily="18" charset="0"/>
              </a:rPr>
              <a:t>La filariose de </a:t>
            </a:r>
            <a:r>
              <a:rPr lang="fr-FR" sz="3100" dirty="0" smtClean="0">
                <a:solidFill>
                  <a:srgbClr val="FF0000"/>
                </a:solidFill>
                <a:latin typeface="Times New Roman" pitchFamily="18" charset="0"/>
                <a:cs typeface="Times New Roman" pitchFamily="18" charset="0"/>
              </a:rPr>
              <a:t>Médine</a:t>
            </a:r>
            <a:r>
              <a:rPr lang="fr-FR" sz="2400" b="1" i="1" dirty="0" smtClean="0">
                <a:latin typeface="Times New Roman" pitchFamily="18" charset="0"/>
                <a:cs typeface="Times New Roman" pitchFamily="18" charset="0"/>
              </a:rPr>
              <a:t> </a:t>
            </a:r>
            <a:r>
              <a:rPr lang="fr-FR" sz="3100" dirty="0" smtClean="0">
                <a:latin typeface="Times New Roman" pitchFamily="18" charset="0"/>
                <a:cs typeface="Times New Roman" pitchFamily="18" charset="0"/>
              </a:rPr>
              <a:t>due</a:t>
            </a:r>
            <a:r>
              <a:rPr lang="fr-FR" sz="3100" b="1" i="1" dirty="0" smtClean="0">
                <a:latin typeface="Times New Roman" pitchFamily="18" charset="0"/>
                <a:cs typeface="Times New Roman" pitchFamily="18" charset="0"/>
              </a:rPr>
              <a:t> </a:t>
            </a:r>
            <a:r>
              <a:rPr lang="fr-FR" sz="3100" dirty="0" smtClean="0">
                <a:latin typeface="Times New Roman" pitchFamily="18" charset="0"/>
                <a:cs typeface="Times New Roman" pitchFamily="18" charset="0"/>
              </a:rPr>
              <a:t>à</a:t>
            </a:r>
            <a:r>
              <a:rPr lang="fr-FR" sz="3100" b="1" i="1" dirty="0" smtClean="0">
                <a:latin typeface="Times New Roman" pitchFamily="18" charset="0"/>
                <a:cs typeface="Times New Roman" pitchFamily="18" charset="0"/>
              </a:rPr>
              <a:t> </a:t>
            </a:r>
            <a:r>
              <a:rPr lang="fr-FR" sz="3100" b="1" i="1" dirty="0" err="1" smtClean="0">
                <a:latin typeface="Times New Roman" pitchFamily="18" charset="0"/>
                <a:cs typeface="Times New Roman" pitchFamily="18" charset="0"/>
              </a:rPr>
              <a:t>Dracunculus</a:t>
            </a:r>
            <a:r>
              <a:rPr lang="fr-FR" sz="3100" b="1" i="1" dirty="0" smtClean="0">
                <a:latin typeface="Times New Roman" pitchFamily="18" charset="0"/>
                <a:cs typeface="Times New Roman" pitchFamily="18" charset="0"/>
              </a:rPr>
              <a:t> </a:t>
            </a:r>
            <a:r>
              <a:rPr lang="fr-FR" sz="3100" b="1" i="1" dirty="0" err="1" smtClean="0">
                <a:latin typeface="Times New Roman" pitchFamily="18" charset="0"/>
                <a:cs typeface="Times New Roman" pitchFamily="18" charset="0"/>
              </a:rPr>
              <a:t>medinensis</a:t>
            </a:r>
            <a:r>
              <a:rPr lang="fr-FR" sz="3100" dirty="0" smtClean="0">
                <a:latin typeface="Times New Roman" pitchFamily="18" charset="0"/>
                <a:cs typeface="Times New Roman" pitchFamily="18" charset="0"/>
              </a:rPr>
              <a:t> </a:t>
            </a:r>
            <a:r>
              <a:rPr lang="fr-FR" sz="3100" dirty="0">
                <a:latin typeface="Times New Roman" pitchFamily="18" charset="0"/>
                <a:cs typeface="Times New Roman" pitchFamily="18" charset="0"/>
              </a:rPr>
              <a:t>ou dracunculose, malgré son nom, ne fait pas partie de la famille des filaires </a:t>
            </a:r>
            <a:r>
              <a:rPr lang="fr-FR" sz="3100" i="1" dirty="0">
                <a:latin typeface="Times New Roman" pitchFamily="18" charset="0"/>
                <a:cs typeface="Times New Roman" pitchFamily="18" charset="0"/>
              </a:rPr>
              <a:t>stricto sensu </a:t>
            </a:r>
            <a:r>
              <a:rPr lang="fr-FR" sz="3100" dirty="0">
                <a:latin typeface="Times New Roman" pitchFamily="18" charset="0"/>
                <a:cs typeface="Times New Roman" pitchFamily="18" charset="0"/>
              </a:rPr>
              <a:t>et sera traitée dans un chapitre à part. </a:t>
            </a:r>
          </a:p>
          <a:p>
            <a:pPr>
              <a:buNone/>
            </a:pPr>
            <a:r>
              <a:rPr lang="fr-FR" sz="3100" dirty="0">
                <a:latin typeface="Times New Roman" pitchFamily="18" charset="0"/>
                <a:cs typeface="Times New Roman" pitchFamily="18" charset="0"/>
              </a:rPr>
              <a:t> </a:t>
            </a:r>
          </a:p>
          <a:p>
            <a:endParaRPr lang="fr-FR" dirty="0"/>
          </a:p>
          <a:p>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428596" y="357166"/>
            <a:ext cx="3214710" cy="242889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857624" y="2952750"/>
            <a:ext cx="5000656" cy="3548084"/>
          </a:xfrm>
          <a:prstGeom prst="rect">
            <a:avLst/>
          </a:prstGeom>
          <a:noFill/>
          <a:ln w="9525">
            <a:noFill/>
            <a:miter lim="800000"/>
            <a:headEnd/>
            <a:tailEnd/>
          </a:ln>
          <a:effectLst/>
        </p:spPr>
      </p:pic>
      <p:sp>
        <p:nvSpPr>
          <p:cNvPr id="7" name="Rectangle 6"/>
          <p:cNvSpPr/>
          <p:nvPr/>
        </p:nvSpPr>
        <p:spPr>
          <a:xfrm>
            <a:off x="214282" y="4500570"/>
            <a:ext cx="3357586" cy="830997"/>
          </a:xfrm>
          <a:prstGeom prst="rect">
            <a:avLst/>
          </a:prstGeom>
        </p:spPr>
        <p:txBody>
          <a:bodyPr wrap="square">
            <a:spAutoFit/>
          </a:bodyPr>
          <a:lstStyle/>
          <a:p>
            <a:r>
              <a:rPr lang="fr-FR" sz="2400" dirty="0" smtClean="0">
                <a:latin typeface="Times New Roman" pitchFamily="18" charset="0"/>
                <a:cs typeface="Times New Roman" pitchFamily="18" charset="0"/>
              </a:rPr>
              <a:t>Répartition géographique de l’onchocercose</a:t>
            </a:r>
            <a:endParaRPr lang="fr-FR" sz="2400" dirty="0">
              <a:latin typeface="Times New Roman" pitchFamily="18" charset="0"/>
              <a:cs typeface="Times New Roman" pitchFamily="18" charset="0"/>
            </a:endParaRPr>
          </a:p>
        </p:txBody>
      </p:sp>
      <p:sp>
        <p:nvSpPr>
          <p:cNvPr id="8" name="Rectangle 7"/>
          <p:cNvSpPr/>
          <p:nvPr/>
        </p:nvSpPr>
        <p:spPr>
          <a:xfrm>
            <a:off x="4071934" y="571480"/>
            <a:ext cx="4786346" cy="1569660"/>
          </a:xfrm>
          <a:prstGeom prst="rect">
            <a:avLst/>
          </a:prstGeom>
        </p:spPr>
        <p:txBody>
          <a:bodyPr wrap="square">
            <a:spAutoFit/>
          </a:bodyPr>
          <a:lstStyle/>
          <a:p>
            <a:r>
              <a:rPr lang="fr-FR" sz="2400" i="1" dirty="0" err="1" smtClean="0">
                <a:latin typeface="Times New Roman" pitchFamily="18" charset="0"/>
                <a:cs typeface="Times New Roman" pitchFamily="18" charset="0"/>
              </a:rPr>
              <a:t>Simulium</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damnosum</a:t>
            </a:r>
            <a:r>
              <a:rPr lang="fr-FR" sz="2400" i="1" dirty="0" smtClean="0">
                <a:latin typeface="Times New Roman" pitchFamily="18" charset="0"/>
                <a:cs typeface="Times New Roman" pitchFamily="18" charset="0"/>
              </a:rPr>
              <a:t> (ou </a:t>
            </a:r>
            <a:r>
              <a:rPr lang="fr-FR" sz="2400" i="1" dirty="0" err="1" smtClean="0">
                <a:latin typeface="Times New Roman" pitchFamily="18" charset="0"/>
                <a:cs typeface="Times New Roman" pitchFamily="18" charset="0"/>
              </a:rPr>
              <a:t>Bufalo</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fly</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semblant de mouche, vecteur de</a:t>
            </a:r>
          </a:p>
          <a:p>
            <a:r>
              <a:rPr lang="fr-FR" sz="2400" dirty="0" smtClean="0">
                <a:latin typeface="Times New Roman" pitchFamily="18" charset="0"/>
                <a:cs typeface="Times New Roman" pitchFamily="18" charset="0"/>
              </a:rPr>
              <a:t>l’onchocercose et dépendante des eaux douces agitées et herbeuses</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72518" cy="6357982"/>
          </a:xfrm>
        </p:spPr>
        <p:txBody>
          <a:bodyPr>
            <a:normAutofit fontScale="70000" lnSpcReduction="20000"/>
          </a:bodyPr>
          <a:lstStyle/>
          <a:p>
            <a:r>
              <a:rPr lang="fr-FR" sz="3400" b="1" dirty="0" smtClean="0">
                <a:latin typeface="Times New Roman" pitchFamily="18" charset="0"/>
                <a:cs typeface="Times New Roman" pitchFamily="18" charset="0"/>
              </a:rPr>
              <a:t>Clinique : </a:t>
            </a:r>
            <a:endParaRPr lang="fr-FR" sz="3400" dirty="0" smtClean="0">
              <a:latin typeface="Times New Roman" pitchFamily="18" charset="0"/>
              <a:cs typeface="Times New Roman" pitchFamily="18" charset="0"/>
            </a:endParaRPr>
          </a:p>
          <a:p>
            <a:r>
              <a:rPr lang="fr-FR" sz="3400" dirty="0" smtClean="0">
                <a:latin typeface="Times New Roman" pitchFamily="18" charset="0"/>
                <a:cs typeface="Times New Roman" pitchFamily="18" charset="0"/>
              </a:rPr>
              <a:t>L’onchocercose souvent muette s’exprime par trois syndromes : </a:t>
            </a:r>
          </a:p>
          <a:p>
            <a:r>
              <a:rPr lang="fr-FR" sz="3400" b="1" dirty="0" smtClean="0">
                <a:latin typeface="Times New Roman" pitchFamily="18" charset="0"/>
                <a:cs typeface="Times New Roman" pitchFamily="18" charset="0"/>
              </a:rPr>
              <a:t>LE SYNDROME CUTANÉ :</a:t>
            </a:r>
            <a:r>
              <a:rPr lang="fr-FR" sz="3400" dirty="0" smtClean="0">
                <a:latin typeface="Times New Roman" pitchFamily="18" charset="0"/>
                <a:cs typeface="Times New Roman" pitchFamily="18" charset="0"/>
              </a:rPr>
              <a:t>lésions cutanées avec prurit…</a:t>
            </a:r>
          </a:p>
          <a:p>
            <a:endParaRPr lang="fr-FR" sz="2600" dirty="0" smtClean="0">
              <a:latin typeface="Times New Roman" pitchFamily="18" charset="0"/>
              <a:cs typeface="Times New Roman" pitchFamily="18" charset="0"/>
            </a:endParaRPr>
          </a:p>
          <a:p>
            <a:r>
              <a:rPr lang="fr-FR" sz="3400" b="1" dirty="0" smtClean="0">
                <a:latin typeface="Times New Roman" pitchFamily="18" charset="0"/>
                <a:cs typeface="Times New Roman" pitchFamily="18" charset="0"/>
              </a:rPr>
              <a:t>LE SYNDROME KYSTIQUE :</a:t>
            </a:r>
            <a:r>
              <a:rPr lang="fr-FR" sz="3400" dirty="0" smtClean="0"/>
              <a:t> </a:t>
            </a:r>
            <a:r>
              <a:rPr lang="fr-FR" sz="3400" dirty="0" err="1" smtClean="0">
                <a:latin typeface="Times New Roman" pitchFamily="18" charset="0"/>
                <a:cs typeface="Times New Roman" pitchFamily="18" charset="0"/>
              </a:rPr>
              <a:t>onchocercomes</a:t>
            </a:r>
            <a:r>
              <a:rPr lang="fr-FR" sz="3400" dirty="0" smtClean="0">
                <a:latin typeface="Times New Roman" pitchFamily="18" charset="0"/>
                <a:cs typeface="Times New Roman" pitchFamily="18" charset="0"/>
              </a:rPr>
              <a:t>, ou nodules </a:t>
            </a:r>
            <a:r>
              <a:rPr lang="fr-FR" sz="3400" dirty="0" err="1" smtClean="0">
                <a:latin typeface="Times New Roman" pitchFamily="18" charset="0"/>
                <a:cs typeface="Times New Roman" pitchFamily="18" charset="0"/>
              </a:rPr>
              <a:t>onchocerquiens</a:t>
            </a:r>
            <a:r>
              <a:rPr lang="fr-FR" sz="3400" dirty="0" smtClean="0">
                <a:latin typeface="Times New Roman" pitchFamily="18" charset="0"/>
                <a:cs typeface="Times New Roman" pitchFamily="18" charset="0"/>
              </a:rPr>
              <a:t>, kystes indolores durs et fibreux.</a:t>
            </a:r>
            <a:r>
              <a:rPr lang="fr-FR" sz="3400" dirty="0" smtClean="0"/>
              <a:t> </a:t>
            </a:r>
            <a:r>
              <a:rPr lang="fr-FR" sz="3400" dirty="0" smtClean="0">
                <a:latin typeface="Times New Roman" pitchFamily="18" charset="0"/>
                <a:cs typeface="Times New Roman" pitchFamily="18" charset="0"/>
              </a:rPr>
              <a:t>ils sont en nombre variable, de 1 à 15 , de la taille d’un pois à celle d’une mandarine</a:t>
            </a:r>
          </a:p>
          <a:p>
            <a:endParaRPr lang="fr-FR" sz="2600" dirty="0" smtClean="0">
              <a:latin typeface="Times New Roman" pitchFamily="18" charset="0"/>
              <a:cs typeface="Times New Roman" pitchFamily="18" charset="0"/>
            </a:endParaRPr>
          </a:p>
          <a:p>
            <a:r>
              <a:rPr lang="fr-FR" sz="3400" b="1" dirty="0" smtClean="0">
                <a:latin typeface="Times New Roman" pitchFamily="18" charset="0"/>
                <a:cs typeface="Times New Roman" pitchFamily="18" charset="0"/>
              </a:rPr>
              <a:t>LE SYNDROME OCULAIRE :</a:t>
            </a:r>
            <a:r>
              <a:rPr lang="fr-FR" sz="3400" dirty="0" smtClean="0"/>
              <a:t> </a:t>
            </a:r>
            <a:r>
              <a:rPr lang="fr-FR" sz="3400" dirty="0" smtClean="0">
                <a:latin typeface="Times New Roman" pitchFamily="18" charset="0"/>
                <a:cs typeface="Times New Roman" pitchFamily="18" charset="0"/>
              </a:rPr>
              <a:t>apparaissent après 10 à 15 ans d’évolution , l’héméralopie est la première manifestation qui gêne le malade dans ses activités nocturnes. La vision diurne est également atteinte. Kératites, présence des microfilaires dans l’humeur aqueuse, </a:t>
            </a:r>
            <a:r>
              <a:rPr lang="fr-FR" sz="3400" dirty="0" err="1" smtClean="0">
                <a:latin typeface="Times New Roman" pitchFamily="18" charset="0"/>
                <a:cs typeface="Times New Roman" pitchFamily="18" charset="0"/>
              </a:rPr>
              <a:t>choriorétinite</a:t>
            </a:r>
            <a:r>
              <a:rPr lang="fr-FR" sz="3400" dirty="0" smtClean="0">
                <a:latin typeface="Times New Roman" pitchFamily="18" charset="0"/>
                <a:cs typeface="Times New Roman" pitchFamily="18" charset="0"/>
              </a:rPr>
              <a:t> atrophique et pigmentaire aboutissant à la cécité. </a:t>
            </a:r>
          </a:p>
          <a:p>
            <a:endParaRPr lang="fr-FR" sz="2600" dirty="0" smtClean="0">
              <a:latin typeface="Times New Roman" pitchFamily="18" charset="0"/>
              <a:cs typeface="Times New Roman" pitchFamily="18" charset="0"/>
            </a:endParaRPr>
          </a:p>
          <a:p>
            <a:pPr>
              <a:buNone/>
            </a:pPr>
            <a:endParaRPr lang="fr-FR" sz="2600" dirty="0" smtClean="0">
              <a:latin typeface="Times New Roman" pitchFamily="18" charset="0"/>
              <a:cs typeface="Times New Roman" pitchFamily="18" charset="0"/>
            </a:endParaRPr>
          </a:p>
          <a:p>
            <a:endParaRPr lang="fr-FR" sz="2600" dirty="0" smtClean="0">
              <a:latin typeface="Times New Roman" pitchFamily="18" charset="0"/>
              <a:cs typeface="Times New Roman" pitchFamily="18" charset="0"/>
            </a:endParaRPr>
          </a:p>
          <a:p>
            <a:endParaRPr lang="fr-FR" sz="2400" dirty="0" smtClean="0">
              <a:latin typeface="Times New Roman" pitchFamily="18" charset="0"/>
              <a:cs typeface="Times New Roman" pitchFamily="18" charset="0"/>
            </a:endParaRPr>
          </a:p>
          <a:p>
            <a:pPr>
              <a:buNone/>
            </a:pPr>
            <a:r>
              <a:rPr lang="fr-FR" dirty="0" smtClean="0"/>
              <a:t> </a:t>
            </a:r>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071538" y="857232"/>
            <a:ext cx="3500462" cy="4286280"/>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143504" y="785794"/>
            <a:ext cx="3286148" cy="4357718"/>
          </a:xfrm>
          <a:prstGeom prst="rect">
            <a:avLst/>
          </a:prstGeom>
          <a:noFill/>
          <a:ln w="9525">
            <a:noFill/>
            <a:miter lim="800000"/>
            <a:headEnd/>
            <a:tailEnd/>
          </a:ln>
          <a:effectLst/>
        </p:spPr>
      </p:pic>
      <p:sp>
        <p:nvSpPr>
          <p:cNvPr id="7" name="Rectangle 6"/>
          <p:cNvSpPr/>
          <p:nvPr/>
        </p:nvSpPr>
        <p:spPr>
          <a:xfrm>
            <a:off x="214282" y="5429264"/>
            <a:ext cx="3571900" cy="1323439"/>
          </a:xfrm>
          <a:prstGeom prst="rect">
            <a:avLst/>
          </a:prstGeom>
        </p:spPr>
        <p:txBody>
          <a:bodyPr wrap="square">
            <a:spAutoFit/>
          </a:bodyPr>
          <a:lstStyle/>
          <a:p>
            <a:r>
              <a:rPr lang="fr-FR" sz="2000" dirty="0" smtClean="0">
                <a:latin typeface="Times New Roman" pitchFamily="18" charset="0"/>
                <a:cs typeface="Times New Roman" pitchFamily="18" charset="0"/>
              </a:rPr>
              <a:t>Gale </a:t>
            </a:r>
            <a:r>
              <a:rPr lang="fr-FR" sz="2000" dirty="0" err="1" smtClean="0">
                <a:latin typeface="Times New Roman" pitchFamily="18" charset="0"/>
                <a:cs typeface="Times New Roman" pitchFamily="18" charset="0"/>
              </a:rPr>
              <a:t>filarienne</a:t>
            </a:r>
            <a:r>
              <a:rPr lang="fr-FR" sz="2000" dirty="0" smtClean="0">
                <a:latin typeface="Times New Roman" pitchFamily="18" charset="0"/>
                <a:cs typeface="Times New Roman" pitchFamily="18" charset="0"/>
              </a:rPr>
              <a:t> résultats de lésions de grattage, récentes surinfectées et</a:t>
            </a:r>
          </a:p>
          <a:p>
            <a:r>
              <a:rPr lang="fr-FR" sz="2000" dirty="0" smtClean="0">
                <a:latin typeface="Times New Roman" pitchFamily="18" charset="0"/>
                <a:cs typeface="Times New Roman" pitchFamily="18" charset="0"/>
              </a:rPr>
              <a:t>cicatricielles.</a:t>
            </a:r>
            <a:endParaRPr lang="fr-FR" sz="2000" dirty="0">
              <a:latin typeface="Times New Roman" pitchFamily="18" charset="0"/>
              <a:cs typeface="Times New Roman" pitchFamily="18" charset="0"/>
            </a:endParaRPr>
          </a:p>
        </p:txBody>
      </p:sp>
      <p:sp>
        <p:nvSpPr>
          <p:cNvPr id="8" name="Rectangle 7"/>
          <p:cNvSpPr/>
          <p:nvPr/>
        </p:nvSpPr>
        <p:spPr>
          <a:xfrm>
            <a:off x="5143504" y="5572140"/>
            <a:ext cx="3786182" cy="1015663"/>
          </a:xfrm>
          <a:prstGeom prst="rect">
            <a:avLst/>
          </a:prstGeom>
        </p:spPr>
        <p:txBody>
          <a:bodyPr wrap="square">
            <a:spAutoFit/>
          </a:bodyPr>
          <a:lstStyle/>
          <a:p>
            <a:r>
              <a:rPr lang="fr-FR" sz="2000" dirty="0" smtClean="0"/>
              <a:t>Nodule </a:t>
            </a:r>
            <a:r>
              <a:rPr lang="fr-FR" sz="2000" dirty="0" err="1" smtClean="0"/>
              <a:t>onchocerquien</a:t>
            </a:r>
            <a:r>
              <a:rPr lang="fr-FR" sz="2000" dirty="0" smtClean="0"/>
              <a:t> roulant sous le doigt et en position inhabituelle</a:t>
            </a:r>
            <a:endParaRPr lang="fr-FR"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329642" cy="6286544"/>
          </a:xfrm>
        </p:spPr>
        <p:txBody>
          <a:bodyPr>
            <a:normAutofit fontScale="92500" lnSpcReduction="20000"/>
          </a:bodyPr>
          <a:lstStyle/>
          <a:p>
            <a:r>
              <a:rPr lang="fr-FR" sz="2400" b="1" dirty="0" smtClean="0">
                <a:latin typeface="Times New Roman" pitchFamily="18" charset="0"/>
                <a:cs typeface="Times New Roman" pitchFamily="18" charset="0"/>
              </a:rPr>
              <a:t>Diagnostic biologique : </a:t>
            </a:r>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Signes d’orientation :                                                                       </a:t>
            </a:r>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L’</a:t>
            </a:r>
            <a:r>
              <a:rPr lang="fr-FR" sz="2400" dirty="0" err="1" smtClean="0">
                <a:latin typeface="Times New Roman" pitchFamily="18" charset="0"/>
                <a:cs typeface="Times New Roman" pitchFamily="18" charset="0"/>
              </a:rPr>
              <a:t>hyperéosinophilie</a:t>
            </a:r>
            <a:r>
              <a:rPr lang="fr-FR" sz="2400" dirty="0" smtClean="0">
                <a:latin typeface="Times New Roman" pitchFamily="18" charset="0"/>
                <a:cs typeface="Times New Roman" pitchFamily="18" charset="0"/>
              </a:rPr>
              <a:t> sanguine : souvent élevée </a:t>
            </a:r>
          </a:p>
          <a:p>
            <a:r>
              <a:rPr lang="fr-FR" sz="2400" dirty="0" smtClean="0">
                <a:latin typeface="Times New Roman" pitchFamily="18" charset="0"/>
                <a:cs typeface="Times New Roman" pitchFamily="18" charset="0"/>
              </a:rPr>
              <a:t>- Les réactions d’immunité : ELISA, IFI…</a:t>
            </a:r>
          </a:p>
          <a:p>
            <a:r>
              <a:rPr lang="fr-FR" sz="2400" dirty="0" smtClean="0">
                <a:latin typeface="Times New Roman" pitchFamily="18" charset="0"/>
                <a:cs typeface="Times New Roman" pitchFamily="18" charset="0"/>
              </a:rPr>
              <a:t>- Le test de </a:t>
            </a:r>
            <a:r>
              <a:rPr lang="fr-FR" sz="2400" dirty="0" err="1" smtClean="0">
                <a:latin typeface="Times New Roman" pitchFamily="18" charset="0"/>
                <a:cs typeface="Times New Roman" pitchFamily="18" charset="0"/>
              </a:rPr>
              <a:t>Mazzotti</a:t>
            </a:r>
            <a:r>
              <a:rPr lang="fr-FR" sz="2400" dirty="0" smtClean="0">
                <a:latin typeface="Times New Roman" pitchFamily="18" charset="0"/>
                <a:cs typeface="Times New Roman" pitchFamily="18" charset="0"/>
              </a:rPr>
              <a:t> : l’administration de </a:t>
            </a:r>
            <a:r>
              <a:rPr lang="fr-FR" sz="2400" dirty="0" err="1" smtClean="0">
                <a:latin typeface="Times New Roman" pitchFamily="18" charset="0"/>
                <a:cs typeface="Times New Roman" pitchFamily="18" charset="0"/>
              </a:rPr>
              <a:t>diéthylcarbamazine</a:t>
            </a:r>
            <a:r>
              <a:rPr lang="fr-FR" sz="2400" dirty="0" smtClean="0">
                <a:latin typeface="Times New Roman" pitchFamily="18" charset="0"/>
                <a:cs typeface="Times New Roman" pitchFamily="18" charset="0"/>
              </a:rPr>
              <a:t> provoque une </a:t>
            </a:r>
            <a:r>
              <a:rPr lang="fr-FR" sz="2400" dirty="0" err="1" smtClean="0">
                <a:latin typeface="Times New Roman" pitchFamily="18" charset="0"/>
                <a:cs typeface="Times New Roman" pitchFamily="18" charset="0"/>
              </a:rPr>
              <a:t>reaction</a:t>
            </a:r>
            <a:r>
              <a:rPr lang="fr-FR" sz="2400" dirty="0" smtClean="0">
                <a:latin typeface="Times New Roman" pitchFamily="18" charset="0"/>
                <a:cs typeface="Times New Roman" pitchFamily="18" charset="0"/>
              </a:rPr>
              <a:t> allergique et une exacerbation du prurit. Ce test ne doit été pratiqué que sous surveillance médicale</a:t>
            </a:r>
          </a:p>
          <a:p>
            <a:pPr lvl="0"/>
            <a:r>
              <a:rPr lang="fr-FR" sz="2400" b="1" dirty="0" smtClean="0"/>
              <a:t>Diagnostic de certitude :</a:t>
            </a:r>
            <a:endParaRPr lang="fr-FR" sz="2400" dirty="0" smtClean="0"/>
          </a:p>
          <a:p>
            <a:r>
              <a:rPr lang="fr-FR" sz="2400" dirty="0" smtClean="0">
                <a:latin typeface="Times New Roman" pitchFamily="18" charset="0"/>
                <a:cs typeface="Times New Roman" pitchFamily="18" charset="0"/>
              </a:rPr>
              <a:t>Le diagnostic de certitude est apporté par la mise en évidence du parasite adulte ou de ses embryons. Les filaires adultes sont recherchées dans les nodules où elles sont faciles à reconnaître par l’analyse </a:t>
            </a:r>
            <a:r>
              <a:rPr lang="fr-FR" sz="2400" dirty="0" err="1" smtClean="0">
                <a:latin typeface="Times New Roman" pitchFamily="18" charset="0"/>
                <a:cs typeface="Times New Roman" pitchFamily="18" charset="0"/>
              </a:rPr>
              <a:t>histo</a:t>
            </a:r>
            <a:r>
              <a:rPr lang="fr-FR" sz="2400" dirty="0" smtClean="0">
                <a:latin typeface="Times New Roman" pitchFamily="18" charset="0"/>
                <a:cs typeface="Times New Roman" pitchFamily="18" charset="0"/>
              </a:rPr>
              <a:t>-pathologique.</a:t>
            </a:r>
            <a:r>
              <a:rPr lang="fr-FR" sz="2400" dirty="0" smtClean="0"/>
              <a:t> </a:t>
            </a:r>
            <a:r>
              <a:rPr lang="fr-FR" sz="2400" dirty="0" smtClean="0">
                <a:latin typeface="Times New Roman" pitchFamily="18" charset="0"/>
                <a:cs typeface="Times New Roman" pitchFamily="18" charset="0"/>
              </a:rPr>
              <a:t>Les microfilaires sont aisées à déceler, soit par scarification et examen du suc dermique, soit, mieux, par la biopsie cutanée exsangue (B.C.E): </a:t>
            </a:r>
            <a:r>
              <a:rPr lang="fr-FR" sz="2400" dirty="0" err="1" smtClean="0">
                <a:latin typeface="Times New Roman" pitchFamily="18" charset="0"/>
                <a:cs typeface="Times New Roman" pitchFamily="18" charset="0"/>
              </a:rPr>
              <a:t>prélevement</a:t>
            </a:r>
            <a:r>
              <a:rPr lang="fr-FR" sz="2400" dirty="0" smtClean="0">
                <a:latin typeface="Times New Roman" pitchFamily="18" charset="0"/>
                <a:cs typeface="Times New Roman" pitchFamily="18" charset="0"/>
              </a:rPr>
              <a:t> sans anesthésie locale à l’aide d’une pince de </a:t>
            </a:r>
            <a:r>
              <a:rPr lang="fr-FR" sz="2400" dirty="0" err="1" smtClean="0">
                <a:latin typeface="Times New Roman" pitchFamily="18" charset="0"/>
                <a:cs typeface="Times New Roman" pitchFamily="18" charset="0"/>
              </a:rPr>
              <a:t>sclérotomie</a:t>
            </a:r>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Le prélèvement est placé dans un verre de montre contenant quelques gouttes de sérum physiologique : au bout de quelques instants, les microfilaires quittent le fragment cutané et, s’agitant dans le liquide, sont reconnues (loupe binoculaire ou microscope)  et comptées, précisant la « charge </a:t>
            </a:r>
            <a:r>
              <a:rPr lang="fr-FR" sz="2400" dirty="0" err="1" smtClean="0">
                <a:latin typeface="Times New Roman" pitchFamily="18" charset="0"/>
                <a:cs typeface="Times New Roman" pitchFamily="18" charset="0"/>
              </a:rPr>
              <a:t>microfilarienne</a:t>
            </a:r>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 </a:t>
            </a:r>
          </a:p>
          <a:p>
            <a:endParaRPr lang="fr-FR" sz="24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01080" cy="6357982"/>
          </a:xfrm>
        </p:spPr>
        <p:txBody>
          <a:bodyPr>
            <a:normAutofit/>
          </a:bodyPr>
          <a:lstStyle/>
          <a:p>
            <a:r>
              <a:rPr lang="fr-FR" sz="2400" dirty="0" smtClean="0">
                <a:latin typeface="Times New Roman" pitchFamily="18" charset="0"/>
                <a:cs typeface="Times New Roman" pitchFamily="18" charset="0"/>
              </a:rPr>
              <a:t>Parfois, ces microfilaires sont décelées dans la chambre antérieure de l’</a:t>
            </a:r>
            <a:r>
              <a:rPr lang="fr-FR" sz="2400" dirty="0" err="1" smtClean="0">
                <a:latin typeface="Times New Roman" pitchFamily="18" charset="0"/>
                <a:cs typeface="Times New Roman" pitchFamily="18" charset="0"/>
              </a:rPr>
              <a:t>oeil</a:t>
            </a:r>
            <a:r>
              <a:rPr lang="fr-FR" sz="2400" dirty="0" smtClean="0">
                <a:latin typeface="Times New Roman" pitchFamily="18" charset="0"/>
                <a:cs typeface="Times New Roman" pitchFamily="18" charset="0"/>
              </a:rPr>
              <a:t> au </a:t>
            </a:r>
            <a:r>
              <a:rPr lang="fr-FR" sz="2400" dirty="0" err="1" smtClean="0">
                <a:latin typeface="Times New Roman" pitchFamily="18" charset="0"/>
                <a:cs typeface="Times New Roman" pitchFamily="18" charset="0"/>
              </a:rPr>
              <a:t>biomicroscope</a:t>
            </a:r>
            <a:r>
              <a:rPr lang="fr-FR" sz="2400" dirty="0" smtClean="0">
                <a:latin typeface="Times New Roman" pitchFamily="18" charset="0"/>
                <a:cs typeface="Times New Roman" pitchFamily="18" charset="0"/>
              </a:rPr>
              <a:t> (lampe à fente). </a:t>
            </a:r>
          </a:p>
          <a:p>
            <a:r>
              <a:rPr lang="fr-FR" sz="2400" dirty="0" smtClean="0">
                <a:latin typeface="Times New Roman" pitchFamily="18" charset="0"/>
                <a:cs typeface="Times New Roman" pitchFamily="18" charset="0"/>
              </a:rPr>
              <a:t>La présence de microfilaires dans les urines et parfois dans le sang a été signalée, surtout à la suite de traitements spécifiques.</a:t>
            </a:r>
          </a:p>
          <a:p>
            <a:r>
              <a:rPr lang="fr-FR" sz="2400" b="1" dirty="0" smtClean="0">
                <a:latin typeface="Times New Roman" pitchFamily="18" charset="0"/>
                <a:cs typeface="Times New Roman" pitchFamily="18" charset="0"/>
              </a:rPr>
              <a:t>Traitements :</a:t>
            </a:r>
            <a:r>
              <a:rPr lang="fr-FR" sz="2400" dirty="0" smtClean="0"/>
              <a:t> </a:t>
            </a:r>
            <a:r>
              <a:rPr lang="fr-FR" sz="2400" dirty="0" smtClean="0">
                <a:latin typeface="Times New Roman" pitchFamily="18" charset="0"/>
                <a:cs typeface="Times New Roman" pitchFamily="18" charset="0"/>
              </a:rPr>
              <a:t>● Contre les microfilaires : la </a:t>
            </a:r>
            <a:r>
              <a:rPr lang="fr-FR" sz="2400" dirty="0" err="1" smtClean="0">
                <a:latin typeface="Times New Roman" pitchFamily="18" charset="0"/>
                <a:cs typeface="Times New Roman" pitchFamily="18" charset="0"/>
              </a:rPr>
              <a:t>diéthylcarbamazine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Notézine</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Hetrazan</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Banocide</a:t>
            </a:r>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Contre les filaires adultes : la </a:t>
            </a:r>
            <a:r>
              <a:rPr lang="fr-FR" sz="2400" dirty="0" err="1" smtClean="0">
                <a:latin typeface="Times New Roman" pitchFamily="18" charset="0"/>
                <a:cs typeface="Times New Roman" pitchFamily="18" charset="0"/>
              </a:rPr>
              <a:t>diéthylcarbamazine</a:t>
            </a:r>
            <a:r>
              <a:rPr lang="fr-FR" sz="2400"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Prophylaxie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 L’incidence socio-économique et le nombre élevé de malades aveugles ont depuis les</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années 1970 motivé d’importantes enquêtes et campagnes de masse : L’« </a:t>
            </a:r>
            <a:r>
              <a:rPr lang="fr-FR" sz="2400" dirty="0" err="1" smtClean="0">
                <a:latin typeface="Times New Roman" pitchFamily="18" charset="0"/>
                <a:cs typeface="Times New Roman" pitchFamily="18" charset="0"/>
              </a:rPr>
              <a:t>Onchocerciasis</a:t>
            </a:r>
            <a:r>
              <a:rPr lang="fr-FR" sz="2400" dirty="0" smtClean="0">
                <a:latin typeface="Times New Roman" pitchFamily="18" charset="0"/>
                <a:cs typeface="Times New Roman" pitchFamily="18" charset="0"/>
              </a:rPr>
              <a:t> Control</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Program» d’abord fondé sur une lutte </a:t>
            </a:r>
            <a:r>
              <a:rPr lang="fr-FR" sz="2400" dirty="0" err="1" smtClean="0">
                <a:latin typeface="Times New Roman" pitchFamily="18" charset="0"/>
                <a:cs typeface="Times New Roman" pitchFamily="18" charset="0"/>
              </a:rPr>
              <a:t>antivectorielle</a:t>
            </a:r>
            <a:r>
              <a:rPr lang="fr-FR" sz="2400" dirty="0" smtClean="0">
                <a:latin typeface="Times New Roman" pitchFamily="18" charset="0"/>
                <a:cs typeface="Times New Roman" pitchFamily="18" charset="0"/>
              </a:rPr>
              <a:t> (larvicides) s’est progressivement modifié en y</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associant une distribution communautaire annuelle de </a:t>
            </a:r>
            <a:r>
              <a:rPr lang="fr-FR" sz="2400" dirty="0" err="1" smtClean="0">
                <a:latin typeface="Times New Roman" pitchFamily="18" charset="0"/>
                <a:cs typeface="Times New Roman" pitchFamily="18" charset="0"/>
              </a:rPr>
              <a:t>microfilaricides</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Mectizan</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Zentel</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empéchant</a:t>
            </a:r>
            <a:r>
              <a:rPr lang="fr-FR" sz="2400" dirty="0" smtClean="0">
                <a:latin typeface="Times New Roman" pitchFamily="18" charset="0"/>
                <a:cs typeface="Times New Roman" pitchFamily="18" charset="0"/>
              </a:rPr>
              <a:t> la transmission au vecteurs (« </a:t>
            </a:r>
            <a:r>
              <a:rPr lang="fr-FR" sz="2400" dirty="0" err="1" smtClean="0">
                <a:latin typeface="Times New Roman" pitchFamily="18" charset="0"/>
                <a:cs typeface="Times New Roman" pitchFamily="18" charset="0"/>
              </a:rPr>
              <a:t>African</a:t>
            </a:r>
            <a:r>
              <a:rPr lang="fr-FR" sz="2400" dirty="0" smtClean="0">
                <a:latin typeface="Times New Roman" pitchFamily="18" charset="0"/>
                <a:cs typeface="Times New Roman" pitchFamily="18" charset="0"/>
              </a:rPr>
              <a:t> Program </a:t>
            </a:r>
            <a:r>
              <a:rPr lang="fr-FR" sz="2400" dirty="0" err="1" smtClean="0">
                <a:latin typeface="Times New Roman" pitchFamily="18" charset="0"/>
                <a:cs typeface="Times New Roman" pitchFamily="18" charset="0"/>
              </a:rPr>
              <a:t>Onchocerciasis</a:t>
            </a:r>
            <a:r>
              <a:rPr lang="fr-FR" sz="2400" dirty="0" smtClean="0">
                <a:latin typeface="Times New Roman" pitchFamily="18" charset="0"/>
                <a:cs typeface="Times New Roman" pitchFamily="18" charset="0"/>
              </a:rPr>
              <a:t> Control » 1995).</a:t>
            </a:r>
          </a:p>
          <a:p>
            <a:endParaRPr lang="fr-F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01080" cy="6357982"/>
          </a:xfrm>
        </p:spPr>
        <p:txBody>
          <a:bodyPr>
            <a:normAutofit/>
          </a:bodyPr>
          <a:lstStyle/>
          <a:p>
            <a:r>
              <a:rPr lang="fr-FR" sz="2400" b="1" dirty="0" smtClean="0">
                <a:latin typeface="Times New Roman" pitchFamily="18" charset="0"/>
                <a:cs typeface="Times New Roman" pitchFamily="18" charset="0"/>
              </a:rPr>
              <a:t>Filariose à </a:t>
            </a:r>
            <a:r>
              <a:rPr lang="fr-FR" sz="2400" b="1" i="1" dirty="0" smtClean="0">
                <a:latin typeface="Times New Roman" pitchFamily="18" charset="0"/>
                <a:cs typeface="Times New Roman" pitchFamily="18" charset="0"/>
              </a:rPr>
              <a:t>Loa </a:t>
            </a:r>
            <a:r>
              <a:rPr lang="fr-FR" sz="2400" b="1" i="1" dirty="0" err="1" smtClean="0">
                <a:latin typeface="Times New Roman" pitchFamily="18" charset="0"/>
                <a:cs typeface="Times New Roman" pitchFamily="18" charset="0"/>
              </a:rPr>
              <a:t>loa</a:t>
            </a:r>
            <a:r>
              <a:rPr lang="fr-FR" sz="2400" b="1" i="1" dirty="0" smtClean="0">
                <a:latin typeface="Times New Roman" pitchFamily="18" charset="0"/>
                <a:cs typeface="Times New Roman" pitchFamily="18" charset="0"/>
              </a:rPr>
              <a:t> </a:t>
            </a:r>
            <a:r>
              <a:rPr lang="fr-FR" sz="2400" b="1" dirty="0" smtClean="0">
                <a:latin typeface="Times New Roman" pitchFamily="18" charset="0"/>
                <a:cs typeface="Times New Roman" pitchFamily="18" charset="0"/>
              </a:rPr>
              <a:t>(</a:t>
            </a:r>
            <a:r>
              <a:rPr lang="fr-FR" sz="2400" b="1" dirty="0" err="1" smtClean="0">
                <a:latin typeface="Times New Roman" pitchFamily="18" charset="0"/>
                <a:cs typeface="Times New Roman" pitchFamily="18" charset="0"/>
              </a:rPr>
              <a:t>Loase</a:t>
            </a:r>
            <a:r>
              <a:rPr lang="fr-FR" sz="2400" b="1" dirty="0" smtClean="0">
                <a:latin typeface="Times New Roman" pitchFamily="18" charset="0"/>
                <a:cs typeface="Times New Roman" pitchFamily="18" charset="0"/>
              </a:rPr>
              <a:t> ou </a:t>
            </a:r>
            <a:r>
              <a:rPr lang="fr-FR" sz="2400" b="1" dirty="0" err="1" smtClean="0">
                <a:latin typeface="Times New Roman" pitchFamily="18" charset="0"/>
                <a:cs typeface="Times New Roman" pitchFamily="18" charset="0"/>
              </a:rPr>
              <a:t>Loaose</a:t>
            </a:r>
            <a:r>
              <a:rPr lang="fr-FR" sz="2400" b="1" dirty="0" smtClean="0">
                <a:latin typeface="Times New Roman" pitchFamily="18" charset="0"/>
                <a:cs typeface="Times New Roman" pitchFamily="18" charset="0"/>
              </a:rPr>
              <a:t>)</a:t>
            </a:r>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Définition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La filariose à </a:t>
            </a:r>
            <a:r>
              <a:rPr lang="fr-FR" sz="2400" i="1" dirty="0" smtClean="0">
                <a:latin typeface="Times New Roman" pitchFamily="18" charset="0"/>
                <a:cs typeface="Times New Roman" pitchFamily="18" charset="0"/>
              </a:rPr>
              <a:t>Loa </a:t>
            </a:r>
            <a:r>
              <a:rPr lang="fr-FR" sz="2400" i="1" dirty="0" err="1" smtClean="0">
                <a:latin typeface="Times New Roman" pitchFamily="18" charset="0"/>
                <a:cs typeface="Times New Roman" pitchFamily="18" charset="0"/>
              </a:rPr>
              <a:t>loa</a:t>
            </a:r>
            <a:r>
              <a:rPr lang="fr-FR" sz="2400" dirty="0" smtClean="0">
                <a:latin typeface="Times New Roman" pitchFamily="18" charset="0"/>
                <a:cs typeface="Times New Roman" pitchFamily="18" charset="0"/>
              </a:rPr>
              <a:t>, ou </a:t>
            </a:r>
            <a:r>
              <a:rPr lang="fr-FR" sz="2400" dirty="0" err="1" smtClean="0">
                <a:latin typeface="Times New Roman" pitchFamily="18" charset="0"/>
                <a:cs typeface="Times New Roman" pitchFamily="18" charset="0"/>
              </a:rPr>
              <a:t>loase</a:t>
            </a:r>
            <a:r>
              <a:rPr lang="fr-FR" sz="2400" dirty="0" smtClean="0">
                <a:latin typeface="Times New Roman" pitchFamily="18" charset="0"/>
                <a:cs typeface="Times New Roman" pitchFamily="18" charset="0"/>
              </a:rPr>
              <a:t>, ou </a:t>
            </a:r>
            <a:r>
              <a:rPr lang="fr-FR" sz="2400" dirty="0" err="1" smtClean="0">
                <a:latin typeface="Times New Roman" pitchFamily="18" charset="0"/>
                <a:cs typeface="Times New Roman" pitchFamily="18" charset="0"/>
              </a:rPr>
              <a:t>loaose</a:t>
            </a:r>
            <a:r>
              <a:rPr lang="fr-FR" sz="2400" dirty="0" smtClean="0">
                <a:latin typeface="Times New Roman" pitchFamily="18" charset="0"/>
                <a:cs typeface="Times New Roman" pitchFamily="18" charset="0"/>
              </a:rPr>
              <a:t>, est une helminthiase africaine, </a:t>
            </a:r>
            <a:r>
              <a:rPr lang="fr-FR" sz="2400" dirty="0" err="1" smtClean="0">
                <a:latin typeface="Times New Roman" pitchFamily="18" charset="0"/>
                <a:cs typeface="Times New Roman" pitchFamily="18" charset="0"/>
              </a:rPr>
              <a:t>cutanéo</a:t>
            </a:r>
            <a:r>
              <a:rPr lang="fr-FR" sz="2400" dirty="0" smtClean="0">
                <a:latin typeface="Times New Roman" pitchFamily="18" charset="0"/>
                <a:cs typeface="Times New Roman" pitchFamily="18" charset="0"/>
              </a:rPr>
              <a:t>-dermique par la</a:t>
            </a:r>
            <a:r>
              <a:rPr lang="fr-FR" sz="2400"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localisation des vers adultes, et </a:t>
            </a:r>
            <a:r>
              <a:rPr lang="fr-FR" sz="2400" dirty="0" err="1" smtClean="0">
                <a:latin typeface="Times New Roman" pitchFamily="18" charset="0"/>
                <a:cs typeface="Times New Roman" pitchFamily="18" charset="0"/>
              </a:rPr>
              <a:t>sanguicole</a:t>
            </a:r>
            <a:r>
              <a:rPr lang="fr-FR" sz="2400" dirty="0" smtClean="0">
                <a:latin typeface="Times New Roman" pitchFamily="18" charset="0"/>
                <a:cs typeface="Times New Roman" pitchFamily="18" charset="0"/>
              </a:rPr>
              <a:t> par celle des embryons ou microfilaires. Elle est transmise par la piqûre d’un insecte vecteur : le </a:t>
            </a:r>
            <a:r>
              <a:rPr lang="fr-FR" sz="2400" dirty="0" err="1" smtClean="0">
                <a:latin typeface="Times New Roman" pitchFamily="18" charset="0"/>
                <a:cs typeface="Times New Roman" pitchFamily="18" charset="0"/>
              </a:rPr>
              <a:t>Chrysops</a:t>
            </a:r>
            <a:endParaRPr lang="fr-FR" sz="2400"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Epidémiologie : </a:t>
            </a:r>
            <a:endParaRPr lang="fr-FR" sz="2400"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La filaire </a:t>
            </a:r>
            <a:r>
              <a:rPr lang="fr-FR" sz="2400" i="1" dirty="0" smtClean="0">
                <a:latin typeface="Times New Roman" pitchFamily="18" charset="0"/>
                <a:cs typeface="Times New Roman" pitchFamily="18" charset="0"/>
              </a:rPr>
              <a:t>Loa </a:t>
            </a:r>
            <a:r>
              <a:rPr lang="fr-FR" sz="2400" i="1" dirty="0" err="1" smtClean="0">
                <a:latin typeface="Times New Roman" pitchFamily="18" charset="0"/>
                <a:cs typeface="Times New Roman" pitchFamily="18" charset="0"/>
              </a:rPr>
              <a:t>loa</a:t>
            </a:r>
            <a:r>
              <a:rPr lang="fr-FR" sz="2400" i="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est un parasite de l’homme. Les adultes sont des vers ronds, blanchâtres, de 2 à 7 cm de long : ils vivent sous la peau(en s’enkystant) et leur longévité peut dépasser 15 ans. La femelle émet des embryons ou microfilaires, qui circulent dans le sang périphérique surtout le jour (</a:t>
            </a:r>
            <a:r>
              <a:rPr lang="fr-FR" sz="2400" dirty="0" err="1" smtClean="0">
                <a:latin typeface="Times New Roman" pitchFamily="18" charset="0"/>
                <a:cs typeface="Times New Roman" pitchFamily="18" charset="0"/>
              </a:rPr>
              <a:t>microfilarémie</a:t>
            </a:r>
            <a:r>
              <a:rPr lang="fr-FR" sz="2400" dirty="0" smtClean="0">
                <a:latin typeface="Times New Roman" pitchFamily="18" charset="0"/>
                <a:cs typeface="Times New Roman" pitchFamily="18" charset="0"/>
              </a:rPr>
              <a:t> de périodicité diurne), elles mesurent 300 / 8µ avec une gaine courte et mal colorées, les noyaux somatiques gros, ovoïdes et chevauchants, l’espace céphalique est long.  </a:t>
            </a:r>
          </a:p>
          <a:p>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714348" y="714356"/>
            <a:ext cx="2928958" cy="2286016"/>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4429124" y="1428736"/>
            <a:ext cx="4500594" cy="3857652"/>
          </a:xfrm>
          <a:prstGeom prst="rect">
            <a:avLst/>
          </a:prstGeom>
          <a:noFill/>
          <a:ln w="9525">
            <a:noFill/>
            <a:miter lim="800000"/>
            <a:headEnd/>
            <a:tailEnd/>
          </a:ln>
          <a:effectLst/>
        </p:spPr>
      </p:pic>
      <p:sp>
        <p:nvSpPr>
          <p:cNvPr id="6" name="Rectangle 5"/>
          <p:cNvSpPr/>
          <p:nvPr/>
        </p:nvSpPr>
        <p:spPr>
          <a:xfrm>
            <a:off x="571473" y="3286124"/>
            <a:ext cx="2714644" cy="830997"/>
          </a:xfrm>
          <a:prstGeom prst="rect">
            <a:avLst/>
          </a:prstGeom>
        </p:spPr>
        <p:txBody>
          <a:bodyPr wrap="square">
            <a:spAutoFit/>
          </a:bodyPr>
          <a:lstStyle/>
          <a:p>
            <a:r>
              <a:rPr lang="fr-FR" sz="2400" i="1" dirty="0" err="1" smtClean="0"/>
              <a:t>Chrysops</a:t>
            </a:r>
            <a:r>
              <a:rPr lang="fr-FR" sz="2400" i="1" dirty="0" smtClean="0"/>
              <a:t> </a:t>
            </a:r>
            <a:r>
              <a:rPr lang="fr-FR" sz="2400" i="1" dirty="0" err="1" smtClean="0"/>
              <a:t>sp</a:t>
            </a:r>
            <a:r>
              <a:rPr lang="fr-FR" sz="2400" i="1" dirty="0" smtClean="0"/>
              <a:t>. vecteur de la </a:t>
            </a:r>
            <a:r>
              <a:rPr lang="fr-FR" sz="2400" i="1" dirty="0" err="1" smtClean="0"/>
              <a:t>Loaose</a:t>
            </a:r>
            <a:endParaRPr lang="fr-FR" sz="2400" dirty="0"/>
          </a:p>
        </p:txBody>
      </p:sp>
      <p:sp>
        <p:nvSpPr>
          <p:cNvPr id="8" name="Rectangle 7"/>
          <p:cNvSpPr/>
          <p:nvPr/>
        </p:nvSpPr>
        <p:spPr>
          <a:xfrm>
            <a:off x="4000496" y="5572140"/>
            <a:ext cx="4929190" cy="1200329"/>
          </a:xfrm>
          <a:prstGeom prst="rect">
            <a:avLst/>
          </a:prstGeom>
        </p:spPr>
        <p:txBody>
          <a:bodyPr wrap="square">
            <a:spAutoFit/>
          </a:bodyPr>
          <a:lstStyle/>
          <a:p>
            <a:r>
              <a:rPr lang="fr-FR" sz="2400" dirty="0" smtClean="0">
                <a:latin typeface="Times New Roman" pitchFamily="18" charset="0"/>
                <a:cs typeface="Times New Roman" pitchFamily="18" charset="0"/>
              </a:rPr>
              <a:t>Répartition géographique de la </a:t>
            </a:r>
            <a:r>
              <a:rPr lang="fr-FR" sz="2400" dirty="0" err="1" smtClean="0">
                <a:latin typeface="Times New Roman" pitchFamily="18" charset="0"/>
                <a:cs typeface="Times New Roman" pitchFamily="18" charset="0"/>
              </a:rPr>
              <a:t>Loaose</a:t>
            </a:r>
            <a:r>
              <a:rPr lang="fr-FR" sz="2400" dirty="0" smtClean="0">
                <a:latin typeface="Times New Roman" pitchFamily="18" charset="0"/>
                <a:cs typeface="Times New Roman" pitchFamily="18" charset="0"/>
              </a:rPr>
              <a:t> Filariose strictement africaine: Afrique équatoriale et occidentale</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229600" cy="6357982"/>
          </a:xfrm>
        </p:spPr>
        <p:txBody>
          <a:bodyPr/>
          <a:lstStyle/>
          <a:p>
            <a:r>
              <a:rPr lang="fr-FR" sz="2400" b="1" dirty="0" smtClean="0">
                <a:latin typeface="Times New Roman" pitchFamily="18" charset="0"/>
                <a:cs typeface="Times New Roman" pitchFamily="18" charset="0"/>
              </a:rPr>
              <a:t>Clinique : </a:t>
            </a:r>
            <a:r>
              <a:rPr lang="fr-FR" sz="2400" dirty="0" smtClean="0">
                <a:latin typeface="Times New Roman" pitchFamily="18" charset="0"/>
                <a:cs typeface="Times New Roman" pitchFamily="18" charset="0"/>
              </a:rPr>
              <a:t>   </a:t>
            </a:r>
          </a:p>
          <a:p>
            <a:r>
              <a:rPr lang="fr-FR" sz="2400" dirty="0" smtClean="0">
                <a:latin typeface="Times New Roman" pitchFamily="18" charset="0"/>
                <a:cs typeface="Times New Roman" pitchFamily="18" charset="0"/>
              </a:rPr>
              <a:t>Après une phase d’incubation muette supérieure à trois mois, dans une population souvent asymptomatique, trois symptômes peuvent survenir, isolés ou groupés :</a:t>
            </a:r>
          </a:p>
          <a:p>
            <a:r>
              <a:rPr lang="fr-FR" sz="2400" dirty="0" smtClean="0">
                <a:latin typeface="Times New Roman" pitchFamily="18" charset="0"/>
                <a:cs typeface="Times New Roman" pitchFamily="18" charset="0"/>
              </a:rPr>
              <a:t>1. Passage du ver adulte sous la conjonctive (signes oculaires)</a:t>
            </a:r>
          </a:p>
          <a:p>
            <a:r>
              <a:rPr lang="fr-FR" sz="2400" dirty="0" smtClean="0">
                <a:latin typeface="Times New Roman" pitchFamily="18" charset="0"/>
                <a:cs typeface="Times New Roman" pitchFamily="18" charset="0"/>
              </a:rPr>
              <a:t>2. Reptation du ver adulte sous la peau (signes cutanés) </a:t>
            </a:r>
          </a:p>
          <a:p>
            <a:r>
              <a:rPr lang="fr-FR" sz="2400" dirty="0" smtClean="0">
                <a:latin typeface="Times New Roman" pitchFamily="18" charset="0"/>
                <a:cs typeface="Times New Roman" pitchFamily="18" charset="0"/>
              </a:rPr>
              <a:t>3. </a:t>
            </a:r>
            <a:r>
              <a:rPr lang="fr-FR" sz="2400" dirty="0" err="1" smtClean="0">
                <a:latin typeface="Times New Roman" pitchFamily="18" charset="0"/>
                <a:cs typeface="Times New Roman" pitchFamily="18" charset="0"/>
              </a:rPr>
              <a:t>OEdème</a:t>
            </a:r>
            <a:r>
              <a:rPr lang="fr-FR" sz="2400" dirty="0" smtClean="0">
                <a:latin typeface="Times New Roman" pitchFamily="18" charset="0"/>
                <a:cs typeface="Times New Roman" pitchFamily="18" charset="0"/>
              </a:rPr>
              <a:t> de Calabar</a:t>
            </a:r>
          </a:p>
          <a:p>
            <a:r>
              <a:rPr lang="fr-FR" sz="2400" dirty="0" smtClean="0">
                <a:latin typeface="Times New Roman" pitchFamily="18" charset="0"/>
                <a:cs typeface="Times New Roman" pitchFamily="18" charset="0"/>
              </a:rPr>
              <a:t>En plus des manifestations classiques, trois complications sont attribuées à la </a:t>
            </a:r>
            <a:r>
              <a:rPr lang="fr-FR" sz="2400" dirty="0" err="1" smtClean="0">
                <a:latin typeface="Times New Roman" pitchFamily="18" charset="0"/>
                <a:cs typeface="Times New Roman" pitchFamily="18" charset="0"/>
              </a:rPr>
              <a:t>loaose</a:t>
            </a:r>
            <a:r>
              <a:rPr lang="fr-FR" sz="2400" dirty="0" smtClean="0">
                <a:latin typeface="Times New Roman" pitchFamily="18" charset="0"/>
                <a:cs typeface="Times New Roman" pitchFamily="18" charset="0"/>
              </a:rPr>
              <a:t>.  Ces complications restent souvent liées aux traitements mal conduits</a:t>
            </a:r>
          </a:p>
          <a:p>
            <a:pPr>
              <a:buNone/>
            </a:pPr>
            <a:r>
              <a:rPr lang="fr-FR" sz="2400" dirty="0" smtClean="0">
                <a:latin typeface="Times New Roman" pitchFamily="18" charset="0"/>
                <a:cs typeface="Times New Roman" pitchFamily="18" charset="0"/>
              </a:rPr>
              <a:t>  - Les complications neurologiques.</a:t>
            </a:r>
          </a:p>
          <a:p>
            <a:pPr>
              <a:buNone/>
            </a:pPr>
            <a:r>
              <a:rPr lang="fr-FR" sz="2400" dirty="0" smtClean="0">
                <a:latin typeface="Times New Roman" pitchFamily="18" charset="0"/>
                <a:cs typeface="Times New Roman" pitchFamily="18" charset="0"/>
              </a:rPr>
              <a:t>  - Les complications cardiaques.</a:t>
            </a:r>
          </a:p>
          <a:p>
            <a:pPr>
              <a:buNone/>
            </a:pPr>
            <a:r>
              <a:rPr lang="fr-FR" sz="2400" dirty="0" smtClean="0">
                <a:latin typeface="Times New Roman" pitchFamily="18" charset="0"/>
                <a:cs typeface="Times New Roman" pitchFamily="18" charset="0"/>
              </a:rPr>
              <a:t>  - Les complications rénales. </a:t>
            </a:r>
          </a:p>
          <a:p>
            <a:endParaRPr lang="fr-FR" sz="2400"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642910" y="642918"/>
            <a:ext cx="3929090" cy="2500330"/>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srcRect/>
          <a:stretch>
            <a:fillRect/>
          </a:stretch>
        </p:blipFill>
        <p:spPr bwMode="auto">
          <a:xfrm>
            <a:off x="642910" y="3929066"/>
            <a:ext cx="3929090" cy="2357454"/>
          </a:xfrm>
          <a:prstGeom prst="rect">
            <a:avLst/>
          </a:prstGeom>
          <a:noFill/>
          <a:ln w="9525">
            <a:noFill/>
            <a:miter lim="800000"/>
            <a:headEnd/>
            <a:tailEnd/>
          </a:ln>
          <a:effectLst/>
        </p:spPr>
      </p:pic>
      <p:sp>
        <p:nvSpPr>
          <p:cNvPr id="6" name="Rectangle 5"/>
          <p:cNvSpPr/>
          <p:nvPr/>
        </p:nvSpPr>
        <p:spPr>
          <a:xfrm>
            <a:off x="4857752" y="857232"/>
            <a:ext cx="4000528" cy="1569660"/>
          </a:xfrm>
          <a:prstGeom prst="rect">
            <a:avLst/>
          </a:prstGeom>
        </p:spPr>
        <p:txBody>
          <a:bodyPr wrap="square">
            <a:spAutoFit/>
          </a:bodyPr>
          <a:lstStyle/>
          <a:p>
            <a:r>
              <a:rPr lang="fr-FR" sz="2400" dirty="0" err="1" smtClean="0">
                <a:latin typeface="Times New Roman" pitchFamily="18" charset="0"/>
                <a:cs typeface="Times New Roman" pitchFamily="18" charset="0"/>
              </a:rPr>
              <a:t>OEdème</a:t>
            </a:r>
            <a:r>
              <a:rPr lang="fr-FR" sz="2400" dirty="0" smtClean="0">
                <a:latin typeface="Times New Roman" pitchFamily="18" charset="0"/>
                <a:cs typeface="Times New Roman" pitchFamily="18" charset="0"/>
              </a:rPr>
              <a:t> de Calabar, allergique fugace et migrateur pathognomonique de la</a:t>
            </a:r>
          </a:p>
          <a:p>
            <a:r>
              <a:rPr lang="fr-FR" sz="2400" dirty="0" smtClean="0">
                <a:latin typeface="Times New Roman" pitchFamily="18" charset="0"/>
                <a:cs typeface="Times New Roman" pitchFamily="18" charset="0"/>
              </a:rPr>
              <a:t>filariose à </a:t>
            </a:r>
            <a:r>
              <a:rPr lang="fr-FR" sz="2400" i="1" dirty="0" smtClean="0">
                <a:latin typeface="Times New Roman" pitchFamily="18" charset="0"/>
                <a:cs typeface="Times New Roman" pitchFamily="18" charset="0"/>
              </a:rPr>
              <a:t>Loa </a:t>
            </a:r>
            <a:r>
              <a:rPr lang="fr-FR" sz="2400" i="1" dirty="0" err="1" smtClean="0">
                <a:latin typeface="Times New Roman" pitchFamily="18" charset="0"/>
                <a:cs typeface="Times New Roman" pitchFamily="18" charset="0"/>
              </a:rPr>
              <a:t>loa</a:t>
            </a:r>
            <a:r>
              <a:rPr lang="fr-FR" sz="2400" i="1" dirty="0" smtClean="0">
                <a:latin typeface="Times New Roman" pitchFamily="18" charset="0"/>
                <a:cs typeface="Times New Roman" pitchFamily="18" charset="0"/>
              </a:rPr>
              <a:t>.</a:t>
            </a:r>
            <a:endParaRPr lang="fr-FR" sz="2400" dirty="0">
              <a:latin typeface="Times New Roman" pitchFamily="18" charset="0"/>
              <a:cs typeface="Times New Roman" pitchFamily="18" charset="0"/>
            </a:endParaRPr>
          </a:p>
        </p:txBody>
      </p:sp>
      <p:sp>
        <p:nvSpPr>
          <p:cNvPr id="7" name="Rectangle 6"/>
          <p:cNvSpPr/>
          <p:nvPr/>
        </p:nvSpPr>
        <p:spPr>
          <a:xfrm>
            <a:off x="4929190" y="4429132"/>
            <a:ext cx="3000396" cy="1569660"/>
          </a:xfrm>
          <a:prstGeom prst="rect">
            <a:avLst/>
          </a:prstGeom>
        </p:spPr>
        <p:txBody>
          <a:bodyPr wrap="square">
            <a:spAutoFit/>
          </a:bodyPr>
          <a:lstStyle/>
          <a:p>
            <a:r>
              <a:rPr lang="fr-FR" sz="2400" dirty="0" smtClean="0">
                <a:latin typeface="Times New Roman" pitchFamily="18" charset="0"/>
                <a:cs typeface="Times New Roman" pitchFamily="18" charset="0"/>
              </a:rPr>
              <a:t>Migration sous conjonctivale d’une filaire adulte de </a:t>
            </a:r>
            <a:r>
              <a:rPr lang="fr-FR" sz="2400" i="1" dirty="0" smtClean="0">
                <a:latin typeface="Times New Roman" pitchFamily="18" charset="0"/>
                <a:cs typeface="Times New Roman" pitchFamily="18" charset="0"/>
              </a:rPr>
              <a:t>Loa </a:t>
            </a:r>
            <a:r>
              <a:rPr lang="fr-FR" sz="2400" i="1" dirty="0" err="1" smtClean="0">
                <a:latin typeface="Times New Roman" pitchFamily="18" charset="0"/>
                <a:cs typeface="Times New Roman" pitchFamily="18" charset="0"/>
              </a:rPr>
              <a:t>loa</a:t>
            </a:r>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1" descr="H192.jpg"/>
          <p:cNvPicPr>
            <a:picLocks noGrp="1" noChangeAspect="1"/>
          </p:cNvPicPr>
          <p:nvPr>
            <p:ph idx="1"/>
          </p:nvPr>
        </p:nvPicPr>
        <p:blipFill>
          <a:blip r:embed="rId2"/>
          <a:srcRect/>
          <a:stretch>
            <a:fillRect/>
          </a:stretch>
        </p:blipFill>
        <p:spPr bwMode="auto">
          <a:xfrm>
            <a:off x="508000" y="571480"/>
            <a:ext cx="8128000" cy="5604689"/>
          </a:xfrm>
          <a:prstGeom prst="rect">
            <a:avLst/>
          </a:prstGeom>
          <a:noFill/>
          <a:ln w="9525">
            <a:noFill/>
            <a:miter lim="800000"/>
            <a:headEnd/>
            <a:tailEnd/>
          </a:ln>
        </p:spPr>
      </p:pic>
      <p:sp>
        <p:nvSpPr>
          <p:cNvPr id="6" name="Rectangle 5"/>
          <p:cNvSpPr/>
          <p:nvPr/>
        </p:nvSpPr>
        <p:spPr>
          <a:xfrm>
            <a:off x="5857884" y="1928802"/>
            <a:ext cx="1226618" cy="461665"/>
          </a:xfrm>
          <a:prstGeom prst="rect">
            <a:avLst/>
          </a:prstGeom>
        </p:spPr>
        <p:txBody>
          <a:bodyPr wrap="none">
            <a:spAutoFit/>
          </a:bodyPr>
          <a:lstStyle/>
          <a:p>
            <a:r>
              <a:rPr lang="fr-FR" sz="2400" b="1" i="1" dirty="0" smtClean="0">
                <a:latin typeface="Times New Roman" pitchFamily="18" charset="0"/>
                <a:cs typeface="Times New Roman" pitchFamily="18" charset="0"/>
              </a:rPr>
              <a:t>Loa </a:t>
            </a:r>
            <a:r>
              <a:rPr lang="fr-FR" sz="2400" b="1" i="1" dirty="0" err="1" smtClean="0">
                <a:latin typeface="Times New Roman" pitchFamily="18" charset="0"/>
                <a:cs typeface="Times New Roman" pitchFamily="18" charset="0"/>
              </a:rPr>
              <a:t>loa</a:t>
            </a:r>
            <a:r>
              <a:rPr lang="fr-FR" sz="2400" i="1" dirty="0" smtClean="0">
                <a:latin typeface="Times New Roman" pitchFamily="18" charset="0"/>
                <a:cs typeface="Times New Roman" pitchFamily="18" charset="0"/>
              </a:rPr>
              <a:t>.</a:t>
            </a:r>
            <a:endParaRPr lang="fr-FR"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42844" y="214290"/>
            <a:ext cx="9001156" cy="6500858"/>
          </a:xfrm>
        </p:spPr>
        <p:txBody>
          <a:bodyPr>
            <a:normAutofit/>
          </a:bodyPr>
          <a:lstStyle/>
          <a:p>
            <a:r>
              <a:rPr lang="fr-FR" sz="2400" dirty="0">
                <a:latin typeface="Times New Roman" pitchFamily="18" charset="0"/>
                <a:cs typeface="Times New Roman" pitchFamily="18" charset="0"/>
              </a:rPr>
              <a:t>Les filarioses ont un cycle parasitologique comparable : un vecteur, arthropode femelle hématophage (moucheron, moustiques ou taon) transmet au cours d’une piqûre des larves </a:t>
            </a:r>
            <a:r>
              <a:rPr lang="fr-FR" sz="2400" dirty="0" err="1">
                <a:latin typeface="Times New Roman" pitchFamily="18" charset="0"/>
                <a:cs typeface="Times New Roman" pitchFamily="18" charset="0"/>
              </a:rPr>
              <a:t>infestantes</a:t>
            </a:r>
            <a:r>
              <a:rPr lang="fr-FR" sz="2400" dirty="0">
                <a:latin typeface="Times New Roman" pitchFamily="18" charset="0"/>
                <a:cs typeface="Times New Roman" pitchFamily="18" charset="0"/>
              </a:rPr>
              <a:t> qui vont activement pénétrer le revêtement cutané et se développer chez l’homme (tissus ou vaisseaux lymphatiques) en adultes mâles et femelles. Les femelles émettent des embryons ou microfilaires sans évolution chez l’homme. Prélevées par l’insecte hôte intermédiaire, ces microfilaires se transforment en larves </a:t>
            </a:r>
            <a:r>
              <a:rPr lang="fr-FR" sz="2400" dirty="0" err="1">
                <a:latin typeface="Times New Roman" pitchFamily="18" charset="0"/>
                <a:cs typeface="Times New Roman" pitchFamily="18" charset="0"/>
              </a:rPr>
              <a:t>infestantes</a:t>
            </a:r>
            <a:r>
              <a:rPr lang="fr-FR" sz="2400" dirty="0">
                <a:latin typeface="Times New Roman" pitchFamily="18" charset="0"/>
                <a:cs typeface="Times New Roman" pitchFamily="18" charset="0"/>
              </a:rPr>
              <a:t> assurant ainsi la transmission.</a:t>
            </a:r>
          </a:p>
          <a:p>
            <a:r>
              <a:rPr lang="fr-FR" sz="2400" b="1" dirty="0">
                <a:latin typeface="Times New Roman" pitchFamily="18" charset="0"/>
                <a:cs typeface="Times New Roman" pitchFamily="18" charset="0"/>
              </a:rPr>
              <a:t>Classification sommaire:</a:t>
            </a:r>
            <a:endParaRPr lang="fr-FR" sz="2400" dirty="0">
              <a:latin typeface="Times New Roman" pitchFamily="18" charset="0"/>
              <a:cs typeface="Times New Roman" pitchFamily="18" charset="0"/>
            </a:endParaRPr>
          </a:p>
          <a:p>
            <a:r>
              <a:rPr lang="fr-FR" sz="2400" b="1"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Embranchement</a:t>
            </a:r>
            <a:r>
              <a:rPr lang="fr-FR" sz="2400" dirty="0">
                <a:latin typeface="Times New Roman" pitchFamily="18" charset="0"/>
                <a:cs typeface="Times New Roman" pitchFamily="18" charset="0"/>
              </a:rPr>
              <a:t> : Métazoaires </a:t>
            </a:r>
          </a:p>
          <a:p>
            <a:r>
              <a:rPr lang="fr-FR" sz="2400" dirty="0">
                <a:latin typeface="Times New Roman" pitchFamily="18" charset="0"/>
                <a:cs typeface="Times New Roman" pitchFamily="18" charset="0"/>
              </a:rPr>
              <a:t> Sous /Embranchement : Helminthes </a:t>
            </a:r>
          </a:p>
          <a:p>
            <a:r>
              <a:rPr lang="fr-FR" sz="2400" dirty="0">
                <a:latin typeface="Times New Roman" pitchFamily="18" charset="0"/>
                <a:cs typeface="Times New Roman" pitchFamily="18" charset="0"/>
              </a:rPr>
              <a:t> Classe : Némathelminthes </a:t>
            </a:r>
          </a:p>
          <a:p>
            <a:r>
              <a:rPr lang="fr-FR" sz="2400" dirty="0">
                <a:latin typeface="Times New Roman" pitchFamily="18" charset="0"/>
                <a:cs typeface="Times New Roman" pitchFamily="18" charset="0"/>
              </a:rPr>
              <a:t> Ordre : Nématodes</a:t>
            </a:r>
          </a:p>
          <a:p>
            <a:r>
              <a:rPr lang="fr-FR" sz="2400" dirty="0">
                <a:latin typeface="Times New Roman" pitchFamily="18" charset="0"/>
                <a:cs typeface="Times New Roman" pitchFamily="18" charset="0"/>
              </a:rPr>
              <a:t> Famille : </a:t>
            </a:r>
            <a:r>
              <a:rPr lang="fr-FR" sz="2400" dirty="0" err="1">
                <a:latin typeface="Times New Roman" pitchFamily="18" charset="0"/>
                <a:cs typeface="Times New Roman" pitchFamily="18" charset="0"/>
              </a:rPr>
              <a:t>Filaridés</a:t>
            </a:r>
            <a:r>
              <a:rPr lang="fr-FR" sz="2400" dirty="0">
                <a:latin typeface="Times New Roman" pitchFamily="18" charset="0"/>
                <a:cs typeface="Times New Roman" pitchFamily="18" charset="0"/>
              </a:rPr>
              <a:t> (ou </a:t>
            </a:r>
            <a:r>
              <a:rPr lang="fr-FR" sz="2400" dirty="0" err="1">
                <a:latin typeface="Times New Roman" pitchFamily="18" charset="0"/>
                <a:cs typeface="Times New Roman" pitchFamily="18" charset="0"/>
              </a:rPr>
              <a:t>Filaridae</a:t>
            </a:r>
            <a:r>
              <a:rPr lang="fr-FR" sz="2400" dirty="0">
                <a:latin typeface="Times New Roman" pitchFamily="18" charset="0"/>
                <a:cs typeface="Times New Roman" pitchFamily="18" charset="0"/>
              </a:rPr>
              <a:t>)  </a:t>
            </a:r>
          </a:p>
          <a:p>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357982"/>
          </a:xfrm>
        </p:spPr>
        <p:txBody>
          <a:bodyPr>
            <a:normAutofit fontScale="25000" lnSpcReduction="20000"/>
          </a:bodyPr>
          <a:lstStyle/>
          <a:p>
            <a:r>
              <a:rPr lang="fr-FR" sz="9600" b="1" dirty="0" smtClean="0">
                <a:latin typeface="Times New Roman" pitchFamily="18" charset="0"/>
                <a:cs typeface="Times New Roman" pitchFamily="18" charset="0"/>
              </a:rPr>
              <a:t>Diagnostic biologique :  </a:t>
            </a:r>
            <a:endParaRPr lang="fr-FR" sz="9600" dirty="0" smtClean="0">
              <a:latin typeface="Times New Roman" pitchFamily="18" charset="0"/>
              <a:cs typeface="Times New Roman" pitchFamily="18" charset="0"/>
            </a:endParaRPr>
          </a:p>
          <a:p>
            <a:pPr lvl="0"/>
            <a:r>
              <a:rPr lang="fr-FR" sz="9600" b="1" u="sng" dirty="0" smtClean="0">
                <a:latin typeface="Times New Roman" pitchFamily="18" charset="0"/>
                <a:cs typeface="Times New Roman" pitchFamily="18" charset="0"/>
              </a:rPr>
              <a:t>Diagnostic direct </a:t>
            </a:r>
            <a:r>
              <a:rPr lang="fr-FR" sz="9600" b="1" dirty="0" smtClean="0">
                <a:latin typeface="Times New Roman" pitchFamily="18" charset="0"/>
                <a:cs typeface="Times New Roman" pitchFamily="18" charset="0"/>
              </a:rPr>
              <a:t>: </a:t>
            </a:r>
            <a:endParaRPr lang="fr-FR" sz="9600" dirty="0" smtClean="0">
              <a:latin typeface="Times New Roman" pitchFamily="18" charset="0"/>
              <a:cs typeface="Times New Roman" pitchFamily="18" charset="0"/>
            </a:endParaRPr>
          </a:p>
          <a:p>
            <a:r>
              <a:rPr lang="fr-FR" sz="9600" dirty="0" smtClean="0">
                <a:latin typeface="Times New Roman" pitchFamily="18" charset="0"/>
                <a:cs typeface="Times New Roman" pitchFamily="18" charset="0"/>
              </a:rPr>
              <a:t>Le diagnostic de certitude repose sur la mise en évidence des microfilaires dans le sang (le prélèvement est effectué de jour, vers midi) et du ver adulte sous la peau ou sous la conjonctive.</a:t>
            </a:r>
          </a:p>
          <a:p>
            <a:r>
              <a:rPr lang="fr-FR" sz="9600" b="1" dirty="0" smtClean="0">
                <a:latin typeface="Times New Roman" pitchFamily="18" charset="0"/>
                <a:cs typeface="Times New Roman" pitchFamily="18" charset="0"/>
              </a:rPr>
              <a:t>Traitement :    </a:t>
            </a:r>
            <a:endParaRPr lang="fr-FR" sz="9600" dirty="0" smtClean="0">
              <a:latin typeface="Times New Roman" pitchFamily="18" charset="0"/>
              <a:cs typeface="Times New Roman" pitchFamily="18" charset="0"/>
            </a:endParaRPr>
          </a:p>
          <a:p>
            <a:r>
              <a:rPr lang="fr-FR" sz="9600" dirty="0" smtClean="0">
                <a:latin typeface="Times New Roman" pitchFamily="18" charset="0"/>
                <a:cs typeface="Times New Roman" pitchFamily="18" charset="0"/>
              </a:rPr>
              <a:t> Le traitement de la </a:t>
            </a:r>
            <a:r>
              <a:rPr lang="fr-FR" sz="9600" dirty="0" err="1" smtClean="0">
                <a:latin typeface="Times New Roman" pitchFamily="18" charset="0"/>
                <a:cs typeface="Times New Roman" pitchFamily="18" charset="0"/>
              </a:rPr>
              <a:t>loase</a:t>
            </a:r>
            <a:r>
              <a:rPr lang="fr-FR" sz="9600" dirty="0" smtClean="0">
                <a:latin typeface="Times New Roman" pitchFamily="18" charset="0"/>
                <a:cs typeface="Times New Roman" pitchFamily="18" charset="0"/>
              </a:rPr>
              <a:t> est dangereux et doit être conduit par un spécialiste (risque d’effets indésirables): </a:t>
            </a:r>
            <a:r>
              <a:rPr lang="fr-FR" sz="9600" dirty="0" err="1" smtClean="0">
                <a:latin typeface="Times New Roman" pitchFamily="18" charset="0"/>
                <a:cs typeface="Times New Roman" pitchFamily="18" charset="0"/>
              </a:rPr>
              <a:t>diéthylcarbamazine</a:t>
            </a:r>
            <a:r>
              <a:rPr lang="fr-FR" sz="9600" dirty="0" smtClean="0">
                <a:latin typeface="Times New Roman" pitchFamily="18" charset="0"/>
                <a:cs typeface="Times New Roman" pitchFamily="18" charset="0"/>
              </a:rPr>
              <a:t> (</a:t>
            </a:r>
            <a:r>
              <a:rPr lang="fr-FR" sz="9600" dirty="0" err="1" smtClean="0">
                <a:latin typeface="Times New Roman" pitchFamily="18" charset="0"/>
                <a:cs typeface="Times New Roman" pitchFamily="18" charset="0"/>
              </a:rPr>
              <a:t>Notézine</a:t>
            </a:r>
            <a:r>
              <a:rPr lang="fr-FR" sz="9600" dirty="0" smtClean="0">
                <a:latin typeface="Times New Roman" pitchFamily="18" charset="0"/>
                <a:cs typeface="Times New Roman" pitchFamily="18" charset="0"/>
              </a:rPr>
              <a:t>®). </a:t>
            </a:r>
          </a:p>
          <a:p>
            <a:endParaRPr lang="fr-FR" sz="2400" b="1" dirty="0" smtClean="0"/>
          </a:p>
          <a:p>
            <a:endParaRPr lang="fr-FR" sz="2400" dirty="0" smtClean="0"/>
          </a:p>
          <a:p>
            <a:r>
              <a:rPr lang="fr-FR" sz="2400" b="1" dirty="0" smtClean="0"/>
              <a:t> </a:t>
            </a:r>
            <a:endParaRPr lang="fr-FR" sz="2400" dirty="0" smtClean="0"/>
          </a:p>
          <a:p>
            <a:r>
              <a:rPr lang="fr-FR" sz="9600" b="1" dirty="0" smtClean="0">
                <a:latin typeface="Times New Roman" pitchFamily="18" charset="0"/>
                <a:cs typeface="Times New Roman" pitchFamily="18" charset="0"/>
              </a:rPr>
              <a:t>Prophylaxie: </a:t>
            </a:r>
            <a:endParaRPr lang="fr-FR" sz="9600" dirty="0" smtClean="0">
              <a:latin typeface="Times New Roman" pitchFamily="18" charset="0"/>
              <a:cs typeface="Times New Roman" pitchFamily="18" charset="0"/>
            </a:endParaRPr>
          </a:p>
          <a:p>
            <a:pPr lvl="0"/>
            <a:r>
              <a:rPr lang="fr-FR" sz="9600" dirty="0" smtClean="0">
                <a:latin typeface="Times New Roman" pitchFamily="18" charset="0"/>
                <a:cs typeface="Times New Roman" pitchFamily="18" charset="0"/>
              </a:rPr>
              <a:t>Presque impossible</a:t>
            </a:r>
          </a:p>
          <a:p>
            <a:pPr lvl="0"/>
            <a:r>
              <a:rPr lang="fr-FR" sz="9600" dirty="0" smtClean="0">
                <a:latin typeface="Times New Roman" pitchFamily="18" charset="0"/>
                <a:cs typeface="Times New Roman" pitchFamily="18" charset="0"/>
              </a:rPr>
              <a:t>  Lutte contre le vecteur (gîtes larvaires inaccessibles) </a:t>
            </a:r>
          </a:p>
          <a:p>
            <a:pPr lvl="0"/>
            <a:r>
              <a:rPr lang="fr-FR" sz="9600" dirty="0" smtClean="0">
                <a:latin typeface="Times New Roman" pitchFamily="18" charset="0"/>
                <a:cs typeface="Times New Roman" pitchFamily="18" charset="0"/>
              </a:rPr>
              <a:t>Traitement des malades, </a:t>
            </a:r>
          </a:p>
          <a:p>
            <a:pPr lvl="0"/>
            <a:r>
              <a:rPr lang="fr-FR" sz="9600" dirty="0" smtClean="0">
                <a:latin typeface="Times New Roman" pitchFamily="18" charset="0"/>
                <a:cs typeface="Times New Roman" pitchFamily="18" charset="0"/>
              </a:rPr>
              <a:t>Protection passive: Vêtements, insectifuges</a:t>
            </a:r>
          </a:p>
          <a:p>
            <a:pPr lvl="0"/>
            <a:r>
              <a:rPr lang="fr-FR" sz="9600" dirty="0" smtClean="0">
                <a:latin typeface="Times New Roman" pitchFamily="18" charset="0"/>
                <a:cs typeface="Times New Roman" pitchFamily="18" charset="0"/>
              </a:rPr>
              <a:t>  </a:t>
            </a:r>
            <a:r>
              <a:rPr lang="fr-FR" sz="9600" dirty="0" err="1" smtClean="0">
                <a:latin typeface="Times New Roman" pitchFamily="18" charset="0"/>
                <a:cs typeface="Times New Roman" pitchFamily="18" charset="0"/>
              </a:rPr>
              <a:t>Chimioprophylaxie</a:t>
            </a:r>
            <a:r>
              <a:rPr lang="fr-FR" sz="9600" dirty="0" smtClean="0">
                <a:latin typeface="Times New Roman" pitchFamily="18" charset="0"/>
                <a:cs typeface="Times New Roman" pitchFamily="18" charset="0"/>
              </a:rPr>
              <a:t> inutile chez l’autochtone : DEC 300 mg/semaine pour résidents temporaires </a:t>
            </a:r>
          </a:p>
          <a:p>
            <a:pPr>
              <a:buNone/>
            </a:pPr>
            <a:endParaRPr lang="fr-FR" sz="9600" dirty="0" smtClean="0"/>
          </a:p>
          <a:p>
            <a:pPr>
              <a:buNone/>
            </a:pPr>
            <a:r>
              <a:rPr lang="fr-FR" sz="9600" dirty="0" smtClean="0"/>
              <a:t> </a:t>
            </a:r>
          </a:p>
          <a:p>
            <a:r>
              <a:rPr lang="fr-FR" sz="9600" dirty="0" smtClean="0"/>
              <a:t> </a:t>
            </a:r>
          </a:p>
          <a:p>
            <a:r>
              <a:rPr lang="fr-FR" sz="9600" dirty="0" smtClean="0"/>
              <a:t> </a:t>
            </a:r>
          </a:p>
          <a:p>
            <a:r>
              <a:rPr lang="fr-FR" sz="4800" dirty="0" smtClean="0"/>
              <a:t> </a:t>
            </a:r>
          </a:p>
          <a:p>
            <a:r>
              <a:rPr lang="fr-FR" sz="4800" dirty="0" smtClean="0">
                <a:latin typeface="Times New Roman" pitchFamily="18" charset="0"/>
                <a:cs typeface="Times New Roman" pitchFamily="18" charset="0"/>
              </a:rPr>
              <a:t> </a:t>
            </a:r>
          </a:p>
          <a:p>
            <a:r>
              <a:rPr lang="fr-FR" dirty="0" smtClean="0"/>
              <a:t> </a:t>
            </a:r>
          </a:p>
          <a:p>
            <a:endParaRPr lang="fr-F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01080" cy="6357982"/>
          </a:xfrm>
        </p:spPr>
        <p:txBody>
          <a:bodyPr>
            <a:normAutofit/>
          </a:bodyPr>
          <a:lstStyle/>
          <a:p>
            <a:r>
              <a:rPr lang="fr-FR" sz="2600" b="1" dirty="0" smtClean="0">
                <a:latin typeface="Times New Roman" pitchFamily="18" charset="0"/>
                <a:cs typeface="Times New Roman" pitchFamily="18" charset="0"/>
              </a:rPr>
              <a:t>Dracunculose (</a:t>
            </a:r>
            <a:r>
              <a:rPr lang="fr-FR" sz="2600" b="1" i="1" dirty="0" err="1" smtClean="0">
                <a:latin typeface="Times New Roman" pitchFamily="18" charset="0"/>
                <a:cs typeface="Times New Roman" pitchFamily="18" charset="0"/>
              </a:rPr>
              <a:t>Dracunculus</a:t>
            </a:r>
            <a:r>
              <a:rPr lang="fr-FR" sz="2600" b="1" i="1" dirty="0" smtClean="0">
                <a:latin typeface="Times New Roman" pitchFamily="18" charset="0"/>
                <a:cs typeface="Times New Roman" pitchFamily="18" charset="0"/>
              </a:rPr>
              <a:t> </a:t>
            </a:r>
            <a:r>
              <a:rPr lang="fr-FR" sz="2600" b="1" i="1" dirty="0" err="1" smtClean="0">
                <a:latin typeface="Times New Roman" pitchFamily="18" charset="0"/>
                <a:cs typeface="Times New Roman" pitchFamily="18" charset="0"/>
              </a:rPr>
              <a:t>medinensis</a:t>
            </a:r>
            <a:r>
              <a:rPr lang="fr-FR" sz="2600" b="1" dirty="0" smtClean="0">
                <a:latin typeface="Times New Roman" pitchFamily="18" charset="0"/>
                <a:cs typeface="Times New Roman" pitchFamily="18" charset="0"/>
              </a:rPr>
              <a:t>) </a:t>
            </a:r>
            <a:endParaRPr lang="fr-FR" sz="2600" dirty="0" smtClean="0">
              <a:latin typeface="Times New Roman" pitchFamily="18" charset="0"/>
              <a:cs typeface="Times New Roman" pitchFamily="18" charset="0"/>
            </a:endParaRPr>
          </a:p>
          <a:p>
            <a:r>
              <a:rPr lang="fr-FR" sz="2600" b="1" dirty="0" smtClean="0">
                <a:latin typeface="Times New Roman" pitchFamily="18" charset="0"/>
                <a:cs typeface="Times New Roman" pitchFamily="18" charset="0"/>
              </a:rPr>
              <a:t>Définition : </a:t>
            </a:r>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Seule filariose transmise par voie orale, la Dracunculose est un nématode tissulaire et sous-cutané due au développement dans l’organisme des femelles du ver </a:t>
            </a:r>
            <a:r>
              <a:rPr lang="fr-FR" sz="2600" i="1" dirty="0" err="1" smtClean="0">
                <a:latin typeface="Times New Roman" pitchFamily="18" charset="0"/>
                <a:cs typeface="Times New Roman" pitchFamily="18" charset="0"/>
              </a:rPr>
              <a:t>Dracunculus</a:t>
            </a:r>
            <a:r>
              <a:rPr lang="fr-FR" sz="2600" i="1" dirty="0" smtClean="0">
                <a:latin typeface="Times New Roman" pitchFamily="18" charset="0"/>
                <a:cs typeface="Times New Roman" pitchFamily="18" charset="0"/>
              </a:rPr>
              <a:t> </a:t>
            </a:r>
            <a:r>
              <a:rPr lang="fr-FR" sz="2600" i="1" dirty="0" err="1" smtClean="0">
                <a:latin typeface="Times New Roman" pitchFamily="18" charset="0"/>
                <a:cs typeface="Times New Roman" pitchFamily="18" charset="0"/>
              </a:rPr>
              <a:t>medinensis</a:t>
            </a:r>
            <a:r>
              <a:rPr lang="fr-FR" sz="2600" i="1" dirty="0" smtClean="0">
                <a:latin typeface="Times New Roman" pitchFamily="18" charset="0"/>
                <a:cs typeface="Times New Roman" pitchFamily="18" charset="0"/>
              </a:rPr>
              <a:t> </a:t>
            </a:r>
            <a:r>
              <a:rPr lang="fr-FR" sz="2600" dirty="0" smtClean="0">
                <a:latin typeface="Times New Roman" pitchFamily="18" charset="0"/>
                <a:cs typeface="Times New Roman" pitchFamily="18" charset="0"/>
              </a:rPr>
              <a:t>ou Filaire de Médine ou ver de Guinée.</a:t>
            </a:r>
          </a:p>
          <a:p>
            <a:pPr lvl="0"/>
            <a:r>
              <a:rPr lang="fr-FR" sz="2600" dirty="0" smtClean="0">
                <a:latin typeface="Times New Roman" pitchFamily="18" charset="0"/>
                <a:cs typeface="Times New Roman" pitchFamily="18" charset="0"/>
              </a:rPr>
              <a:t>Helminthiase en cours d’éradication (diminution de 97% en 10 ans)</a:t>
            </a:r>
          </a:p>
          <a:p>
            <a:pPr lvl="0"/>
            <a:r>
              <a:rPr lang="fr-FR" sz="2600" dirty="0" smtClean="0">
                <a:latin typeface="Times New Roman" pitchFamily="18" charset="0"/>
                <a:cs typeface="Times New Roman" pitchFamily="18" charset="0"/>
              </a:rPr>
              <a:t> Les embryons sont transmis à l’homme après ingestion d’un crustacé microscopique : le Cyclops présent dans l’eau de boisson.</a:t>
            </a:r>
          </a:p>
          <a:p>
            <a:pPr lvl="0"/>
            <a:r>
              <a:rPr lang="fr-FR" sz="2600" b="1" dirty="0" smtClean="0">
                <a:latin typeface="Times New Roman" pitchFamily="18" charset="0"/>
                <a:cs typeface="Times New Roman" pitchFamily="18" charset="0"/>
              </a:rPr>
              <a:t> </a:t>
            </a:r>
            <a:r>
              <a:rPr lang="fr-FR" sz="2600" dirty="0" smtClean="0">
                <a:latin typeface="Times New Roman" pitchFamily="18" charset="0"/>
                <a:cs typeface="Times New Roman" pitchFamily="18" charset="0"/>
              </a:rPr>
              <a:t>Encore endémique dans certains pays d’Afrique du sahel et autrefois d’Asie tropicale </a:t>
            </a:r>
          </a:p>
          <a:p>
            <a:endParaRPr lang="fr-F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401080" cy="6215106"/>
          </a:xfrm>
        </p:spPr>
        <p:txBody>
          <a:bodyPr>
            <a:normAutofit fontScale="92500" lnSpcReduction="10000"/>
          </a:bodyPr>
          <a:lstStyle/>
          <a:p>
            <a:pPr lvl="0"/>
            <a:r>
              <a:rPr lang="fr-FR" sz="2600" b="1" dirty="0" smtClean="0">
                <a:latin typeface="Times New Roman" pitchFamily="18" charset="0"/>
                <a:cs typeface="Times New Roman" pitchFamily="18" charset="0"/>
              </a:rPr>
              <a:t>Epidémiologie : </a:t>
            </a:r>
            <a:endParaRPr lang="fr-FR" sz="2600" dirty="0" smtClean="0">
              <a:latin typeface="Times New Roman" pitchFamily="18" charset="0"/>
              <a:cs typeface="Times New Roman" pitchFamily="18" charset="0"/>
            </a:endParaRPr>
          </a:p>
          <a:p>
            <a:pPr lvl="0"/>
            <a:r>
              <a:rPr lang="fr-FR" sz="2600" b="1" dirty="0" smtClean="0">
                <a:latin typeface="Times New Roman" pitchFamily="18" charset="0"/>
                <a:cs typeface="Times New Roman" pitchFamily="18" charset="0"/>
              </a:rPr>
              <a:t>Agent pathogène:</a:t>
            </a:r>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Adultes: vers filiformes de couleur blanchâtre    </a:t>
            </a:r>
          </a:p>
          <a:p>
            <a:r>
              <a:rPr lang="fr-FR" sz="2600" dirty="0" smtClean="0">
                <a:latin typeface="Times New Roman" pitchFamily="18" charset="0"/>
                <a:cs typeface="Times New Roman" pitchFamily="18" charset="0"/>
              </a:rPr>
              <a:t>Femelle (seule responsable des manifestations cliniques) : 50 à 90 cm X 2mm, utérus contenant 1 à 3 millions d’embryons</a:t>
            </a:r>
          </a:p>
          <a:p>
            <a:r>
              <a:rPr lang="fr-FR" sz="2600" dirty="0" smtClean="0">
                <a:latin typeface="Times New Roman" pitchFamily="18" charset="0"/>
                <a:cs typeface="Times New Roman" pitchFamily="18" charset="0"/>
              </a:rPr>
              <a:t>Mâle: 2 à 3 cm</a:t>
            </a:r>
          </a:p>
          <a:p>
            <a:r>
              <a:rPr lang="fr-FR" sz="2600" dirty="0" smtClean="0">
                <a:latin typeface="Times New Roman" pitchFamily="18" charset="0"/>
                <a:cs typeface="Times New Roman" pitchFamily="18" charset="0"/>
              </a:rPr>
              <a:t>Les larves ou microfilaires mesurent  500 à 750 microns X15-20 μ, possèdent une cuticule striée transversalement et ne peuvent vivre que quelques jours dans l’eau.</a:t>
            </a:r>
          </a:p>
          <a:p>
            <a:r>
              <a:rPr lang="fr-FR" sz="2600" b="1" dirty="0" smtClean="0">
                <a:latin typeface="Times New Roman" pitchFamily="18" charset="0"/>
                <a:cs typeface="Times New Roman" pitchFamily="18" charset="0"/>
              </a:rPr>
              <a:t>Cycle évolutif : </a:t>
            </a:r>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En fin de maturation, les vers adultes femelles migrent vers les parties déclives du corps, rejoignent le tissu sous-cutané et viennent au contact du derme en provoquant la formation d’une phlyctène. Cette bulle va se rompre, laissant place à une ulcération au fond de laquelle se trouve l’extrémité antérieure du ver, translucide</a:t>
            </a:r>
            <a:r>
              <a:rPr lang="fr-FR" dirty="0" smtClean="0">
                <a:latin typeface="Times New Roman" pitchFamily="18" charset="0"/>
                <a:cs typeface="Times New Roman" pitchFamily="18" charset="0"/>
              </a:rPr>
              <a:t>. </a:t>
            </a:r>
          </a:p>
          <a:p>
            <a:endParaRPr lang="fr-F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229600" cy="6286544"/>
          </a:xfrm>
        </p:spPr>
        <p:txBody>
          <a:bodyPr/>
          <a:lstStyle/>
          <a:p>
            <a:r>
              <a:rPr lang="fr-FR" sz="2400" dirty="0" smtClean="0">
                <a:latin typeface="Times New Roman" pitchFamily="18" charset="0"/>
                <a:cs typeface="Times New Roman" pitchFamily="18" charset="0"/>
              </a:rPr>
              <a:t>Quand la lésion se trouve au contact de l’eau, la tête du ver sort, la cuticule et la paroi utérine se rompent, et des larves sont déversées dans l’eau. Ce phénomène se reproduira à chaque contact avec l’eau, jusqu’à ce que l’utérus soit vide, suivi par la mort </a:t>
            </a:r>
            <a:r>
              <a:rPr lang="fr-FR" sz="2400" i="1" dirty="0" smtClean="0">
                <a:latin typeface="Times New Roman" pitchFamily="18" charset="0"/>
                <a:cs typeface="Times New Roman" pitchFamily="18" charset="0"/>
              </a:rPr>
              <a:t>in situ </a:t>
            </a:r>
            <a:r>
              <a:rPr lang="fr-FR" sz="2400" dirty="0" smtClean="0">
                <a:latin typeface="Times New Roman" pitchFamily="18" charset="0"/>
                <a:cs typeface="Times New Roman" pitchFamily="18" charset="0"/>
              </a:rPr>
              <a:t>du parasite</a:t>
            </a:r>
            <a:r>
              <a:rPr lang="fr-FR" dirty="0" smtClean="0">
                <a:latin typeface="Times New Roman" pitchFamily="18" charset="0"/>
                <a:cs typeface="Times New Roman" pitchFamily="18" charset="0"/>
              </a:rPr>
              <a:t>.</a:t>
            </a:r>
          </a:p>
          <a:p>
            <a:r>
              <a:rPr lang="fr-FR" sz="2400" dirty="0" smtClean="0">
                <a:latin typeface="Times New Roman" pitchFamily="18" charset="0"/>
                <a:cs typeface="Times New Roman" pitchFamily="18" charset="0"/>
              </a:rPr>
              <a:t>Si elles sont absorbées par l’hôte intermédiaire, un petit crustacé copépode d’eau douce du genre </a:t>
            </a:r>
            <a:r>
              <a:rPr lang="fr-FR" sz="2400" i="1" dirty="0" smtClean="0">
                <a:latin typeface="Times New Roman" pitchFamily="18" charset="0"/>
                <a:cs typeface="Times New Roman" pitchFamily="18" charset="0"/>
              </a:rPr>
              <a:t>Cyclops</a:t>
            </a:r>
            <a:r>
              <a:rPr lang="fr-FR" sz="2400" dirty="0" smtClean="0">
                <a:latin typeface="Times New Roman" pitchFamily="18" charset="0"/>
                <a:cs typeface="Times New Roman" pitchFamily="18" charset="0"/>
              </a:rPr>
              <a:t>, les larves peuvent poursuivre leur évolution en se transformant en un mois en une larve </a:t>
            </a:r>
            <a:r>
              <a:rPr lang="fr-FR" sz="2400" dirty="0" err="1" smtClean="0">
                <a:latin typeface="Times New Roman" pitchFamily="18" charset="0"/>
                <a:cs typeface="Times New Roman" pitchFamily="18" charset="0"/>
              </a:rPr>
              <a:t>infestante</a:t>
            </a:r>
            <a:r>
              <a:rPr lang="fr-FR" sz="2400" dirty="0" smtClean="0">
                <a:latin typeface="Times New Roman" pitchFamily="18" charset="0"/>
                <a:cs typeface="Times New Roman" pitchFamily="18" charset="0"/>
              </a:rPr>
              <a:t>.</a:t>
            </a:r>
          </a:p>
          <a:p>
            <a:r>
              <a:rPr lang="fr-FR" sz="2400" dirty="0" smtClean="0">
                <a:latin typeface="Times New Roman" pitchFamily="18" charset="0"/>
                <a:cs typeface="Times New Roman" pitchFamily="18" charset="0"/>
              </a:rPr>
              <a:t>La contamination de l’hôte définitif (représenté exclusivement par l-homme) se fait lors de l’ingestion, avec l’eau de boisson, des </a:t>
            </a:r>
            <a:r>
              <a:rPr lang="fr-FR" sz="2400" i="1" dirty="0" smtClean="0">
                <a:latin typeface="Times New Roman" pitchFamily="18" charset="0"/>
                <a:cs typeface="Times New Roman" pitchFamily="18" charset="0"/>
              </a:rPr>
              <a:t>Cyclops </a:t>
            </a:r>
            <a:r>
              <a:rPr lang="fr-FR" sz="2400" dirty="0" smtClean="0">
                <a:latin typeface="Times New Roman" pitchFamily="18" charset="0"/>
                <a:cs typeface="Times New Roman" pitchFamily="18" charset="0"/>
              </a:rPr>
              <a:t>parasités ,l</a:t>
            </a:r>
            <a:r>
              <a:rPr lang="fr-FR" sz="2400" dirty="0" smtClean="0"/>
              <a:t>a digestion du crustacé dans l’estomac va permettre la libération de la larve</a:t>
            </a:r>
            <a:r>
              <a:rPr lang="fr-FR" sz="2400" dirty="0" smtClean="0">
                <a:latin typeface="Times New Roman" pitchFamily="18" charset="0"/>
                <a:cs typeface="Times New Roman" pitchFamily="18" charset="0"/>
              </a:rPr>
              <a:t>, qui va traverser la paroi intestinale, puis débuter une phase de maturation-migration qui va durer environ un an. Les mâles  disparaissent très rapidement après la fécondation des femelles</a:t>
            </a:r>
          </a:p>
          <a:p>
            <a:endParaRPr lang="fr-FR" dirty="0" smtClean="0">
              <a:latin typeface="Times New Roman" pitchFamily="18" charset="0"/>
              <a:cs typeface="Times New Roman" pitchFamily="18" charset="0"/>
            </a:endParaRPr>
          </a:p>
          <a:p>
            <a:endParaRPr lang="fr-F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idx="1"/>
          </p:nvPr>
        </p:nvPicPr>
        <p:blipFill>
          <a:blip r:embed="rId2"/>
          <a:srcRect/>
          <a:stretch>
            <a:fillRect/>
          </a:stretch>
        </p:blipFill>
        <p:spPr bwMode="auto">
          <a:xfrm>
            <a:off x="428596" y="214290"/>
            <a:ext cx="8358246" cy="63579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72518" cy="6500858"/>
          </a:xfrm>
        </p:spPr>
        <p:txBody>
          <a:bodyPr>
            <a:normAutofit fontScale="92500" lnSpcReduction="20000"/>
          </a:bodyPr>
          <a:lstStyle/>
          <a:p>
            <a:r>
              <a:rPr lang="fr-FR" sz="2600" dirty="0" smtClean="0">
                <a:latin typeface="Times New Roman" pitchFamily="18" charset="0"/>
                <a:cs typeface="Times New Roman" pitchFamily="18" charset="0"/>
              </a:rPr>
              <a:t>Cette lésion est dans 90% des cas située au niveau des membres inférieurs ou du scrotum, mais le ver peut perforer la peau à n’importe quel endroit du corps. Un même sujet peut être porteur de plusieurs vers.</a:t>
            </a:r>
          </a:p>
          <a:p>
            <a:r>
              <a:rPr lang="fr-FR" sz="2600" dirty="0" smtClean="0">
                <a:latin typeface="Times New Roman" pitchFamily="18" charset="0"/>
                <a:cs typeface="Times New Roman" pitchFamily="18" charset="0"/>
              </a:rPr>
              <a:t>Des complications mécaniques peuvent survenir lors de migrations aberrantes d’un ver dans une articulation, la plèvre, le péricarde ou le canal rachidien ; la rupture spontanée ou provoquée du ver peut conduire à la formation d’un phlegmon diffusant dans les tissus mous ; enfin, un tétanos est toujours à redouter face à cette ulcération</a:t>
            </a:r>
          </a:p>
          <a:p>
            <a:r>
              <a:rPr lang="fr-FR" sz="2600" b="1" dirty="0" smtClean="0">
                <a:latin typeface="Times New Roman" pitchFamily="18" charset="0"/>
                <a:cs typeface="Times New Roman" pitchFamily="18" charset="0"/>
              </a:rPr>
              <a:t>Diagnostic :</a:t>
            </a:r>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Le diagnostic est avant tout basé sur les arguments épidémiologiques, cliniques et parfois radiologiques, l’affection ne s’accompagnant d’aucun trouble biologique (</a:t>
            </a:r>
            <a:r>
              <a:rPr lang="fr-FR" sz="2600" dirty="0" err="1" smtClean="0">
                <a:latin typeface="Times New Roman" pitchFamily="18" charset="0"/>
                <a:cs typeface="Times New Roman" pitchFamily="18" charset="0"/>
              </a:rPr>
              <a:t>hyperéosinophilie</a:t>
            </a:r>
            <a:r>
              <a:rPr lang="fr-FR" sz="2600" dirty="0" smtClean="0">
                <a:latin typeface="Times New Roman" pitchFamily="18" charset="0"/>
                <a:cs typeface="Times New Roman" pitchFamily="18" charset="0"/>
              </a:rPr>
              <a:t>).</a:t>
            </a:r>
          </a:p>
          <a:p>
            <a:r>
              <a:rPr lang="fr-FR" sz="2600" dirty="0" smtClean="0">
                <a:latin typeface="Times New Roman" pitchFamily="18" charset="0"/>
                <a:cs typeface="Times New Roman" pitchFamily="18" charset="0"/>
              </a:rPr>
              <a:t>Découverte du ver adulte ou extirpation selon la technique ancestrale par enroulement sur une baguette (d’allumette) en recouvrant la plaie d’un pansement humide pour favoriser la libération des larves.  </a:t>
            </a:r>
          </a:p>
          <a:p>
            <a:r>
              <a:rPr lang="fr-FR" sz="2400" dirty="0" smtClean="0"/>
              <a:t> </a:t>
            </a:r>
          </a:p>
          <a:p>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72518" cy="6357982"/>
          </a:xfrm>
        </p:spPr>
        <p:txBody>
          <a:bodyPr>
            <a:normAutofit fontScale="92500" lnSpcReduction="10000"/>
          </a:bodyPr>
          <a:lstStyle/>
          <a:p>
            <a:r>
              <a:rPr lang="fr-FR" sz="2600" dirty="0" smtClean="0">
                <a:latin typeface="Times New Roman" pitchFamily="18" charset="0"/>
                <a:cs typeface="Times New Roman" pitchFamily="18" charset="0"/>
              </a:rPr>
              <a:t>Le diagnostic sérologique est sans intérêts.</a:t>
            </a:r>
          </a:p>
          <a:p>
            <a:r>
              <a:rPr lang="fr-FR" sz="2600" b="1" dirty="0" smtClean="0">
                <a:latin typeface="Times New Roman" pitchFamily="18" charset="0"/>
                <a:cs typeface="Times New Roman" pitchFamily="18" charset="0"/>
              </a:rPr>
              <a:t>Traitement:</a:t>
            </a:r>
            <a:r>
              <a:rPr lang="fr-FR" sz="2600" dirty="0" smtClean="0">
                <a:latin typeface="Times New Roman" pitchFamily="18" charset="0"/>
                <a:cs typeface="Times New Roman" pitchFamily="18" charset="0"/>
              </a:rPr>
              <a:t> </a:t>
            </a:r>
          </a:p>
          <a:p>
            <a:r>
              <a:rPr lang="fr-FR" sz="2600" dirty="0" smtClean="0">
                <a:latin typeface="Times New Roman" pitchFamily="18" charset="0"/>
                <a:cs typeface="Times New Roman" pitchFamily="18" charset="0"/>
              </a:rPr>
              <a:t>De nombreux traitements médicaux anthelminthiques ont été testés sans succès dans la dracunculose. Le seul traitement efficace est l’extraction traditionnelle et douce du ver en l’enroulant progressivement sur un bâtonnet.</a:t>
            </a:r>
          </a:p>
          <a:p>
            <a:r>
              <a:rPr lang="fr-FR" sz="2600" b="1" dirty="0" smtClean="0">
                <a:latin typeface="Times New Roman" pitchFamily="18" charset="0"/>
                <a:cs typeface="Times New Roman" pitchFamily="18" charset="0"/>
              </a:rPr>
              <a:t>Prophylaxie:</a:t>
            </a:r>
            <a:endParaRPr lang="fr-FR" sz="2600" dirty="0" smtClean="0">
              <a:latin typeface="Times New Roman" pitchFamily="18" charset="0"/>
              <a:cs typeface="Times New Roman" pitchFamily="18" charset="0"/>
            </a:endParaRPr>
          </a:p>
          <a:p>
            <a:r>
              <a:rPr lang="fr-FR" sz="2600" dirty="0" smtClean="0">
                <a:latin typeface="Times New Roman" pitchFamily="18" charset="0"/>
                <a:cs typeface="Times New Roman" pitchFamily="18" charset="0"/>
              </a:rPr>
              <a:t>Education sanitaire : ce sont les différentes mesures visant à interrompre le cycle qui ont permis de faire disparaître la maladie de nombreux pays :</a:t>
            </a:r>
          </a:p>
          <a:p>
            <a:r>
              <a:rPr lang="fr-FR" sz="2600" dirty="0" smtClean="0">
                <a:latin typeface="Times New Roman" pitchFamily="18" charset="0"/>
                <a:cs typeface="Times New Roman" pitchFamily="18" charset="0"/>
              </a:rPr>
              <a:t>   1. filtration de l’eau de boisson avec une pièce d’étoffe adaptée</a:t>
            </a:r>
          </a:p>
          <a:p>
            <a:r>
              <a:rPr lang="fr-FR" sz="2600" dirty="0" smtClean="0">
                <a:latin typeface="Times New Roman" pitchFamily="18" charset="0"/>
                <a:cs typeface="Times New Roman" pitchFamily="18" charset="0"/>
              </a:rPr>
              <a:t>   2. destruction des </a:t>
            </a:r>
            <a:r>
              <a:rPr lang="fr-FR" sz="2600" i="1" dirty="0" smtClean="0">
                <a:latin typeface="Times New Roman" pitchFamily="18" charset="0"/>
                <a:cs typeface="Times New Roman" pitchFamily="18" charset="0"/>
              </a:rPr>
              <a:t>Cyclops </a:t>
            </a:r>
            <a:r>
              <a:rPr lang="fr-FR" sz="2600" dirty="0" smtClean="0">
                <a:latin typeface="Times New Roman" pitchFamily="18" charset="0"/>
                <a:cs typeface="Times New Roman" pitchFamily="18" charset="0"/>
              </a:rPr>
              <a:t>par des moyens biologiques et chimiques (le </a:t>
            </a:r>
            <a:r>
              <a:rPr lang="fr-FR" sz="2600" dirty="0" err="1" smtClean="0">
                <a:latin typeface="Times New Roman" pitchFamily="18" charset="0"/>
                <a:cs typeface="Times New Roman" pitchFamily="18" charset="0"/>
              </a:rPr>
              <a:t>téméphos</a:t>
            </a:r>
            <a:r>
              <a:rPr lang="fr-FR" sz="2600" dirty="0" smtClean="0">
                <a:latin typeface="Times New Roman" pitchFamily="18" charset="0"/>
                <a:cs typeface="Times New Roman" pitchFamily="18" charset="0"/>
              </a:rPr>
              <a:t>)</a:t>
            </a:r>
          </a:p>
          <a:p>
            <a:r>
              <a:rPr lang="fr-FR" sz="2600" dirty="0" smtClean="0">
                <a:latin typeface="Times New Roman" pitchFamily="18" charset="0"/>
                <a:cs typeface="Times New Roman" pitchFamily="18" charset="0"/>
              </a:rPr>
              <a:t>   3. construction de puits protégés, forage et pompes, pour empêcher le contact direct des malades avec l’eau et la dissémination des larves.</a:t>
            </a:r>
          </a:p>
          <a:p>
            <a:endParaRPr lang="fr-FR"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500034" y="500042"/>
            <a:ext cx="2714644" cy="192882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5286380" y="500042"/>
            <a:ext cx="2928958" cy="1857388"/>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571472" y="3786190"/>
            <a:ext cx="3143272" cy="1900244"/>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4929190" y="3500438"/>
            <a:ext cx="3500462" cy="2286016"/>
          </a:xfrm>
          <a:prstGeom prst="rect">
            <a:avLst/>
          </a:prstGeom>
          <a:noFill/>
          <a:ln w="9525">
            <a:noFill/>
            <a:miter lim="800000"/>
            <a:headEnd/>
            <a:tailEnd/>
          </a:ln>
          <a:effectLst/>
        </p:spPr>
      </p:pic>
      <p:sp>
        <p:nvSpPr>
          <p:cNvPr id="8" name="Rectangle 7"/>
          <p:cNvSpPr/>
          <p:nvPr/>
        </p:nvSpPr>
        <p:spPr>
          <a:xfrm>
            <a:off x="214282" y="2571744"/>
            <a:ext cx="3070071" cy="707886"/>
          </a:xfrm>
          <a:prstGeom prst="rect">
            <a:avLst/>
          </a:prstGeom>
        </p:spPr>
        <p:txBody>
          <a:bodyPr wrap="none">
            <a:spAutoFit/>
          </a:bodyPr>
          <a:lstStyle/>
          <a:p>
            <a:r>
              <a:rPr lang="fr-FR" sz="2000" i="1" dirty="0" smtClean="0">
                <a:latin typeface="Times New Roman" pitchFamily="18" charset="0"/>
                <a:cs typeface="Times New Roman" pitchFamily="18" charset="0"/>
              </a:rPr>
              <a:t>Cyclops</a:t>
            </a:r>
            <a:r>
              <a:rPr lang="fr-FR" sz="2000" dirty="0" smtClean="0">
                <a:latin typeface="Times New Roman" pitchFamily="18" charset="0"/>
                <a:cs typeface="Times New Roman" pitchFamily="18" charset="0"/>
              </a:rPr>
              <a:t>, hôte intermédiaire </a:t>
            </a:r>
          </a:p>
          <a:p>
            <a:r>
              <a:rPr lang="fr-FR" sz="2000" dirty="0" smtClean="0">
                <a:latin typeface="Times New Roman" pitchFamily="18" charset="0"/>
                <a:cs typeface="Times New Roman" pitchFamily="18" charset="0"/>
              </a:rPr>
              <a:t>de</a:t>
            </a:r>
            <a:r>
              <a:rPr lang="fr-FR" sz="2000" i="1" dirty="0" smtClean="0">
                <a:latin typeface="Times New Roman" pitchFamily="18" charset="0"/>
                <a:cs typeface="Times New Roman" pitchFamily="18" charset="0"/>
              </a:rPr>
              <a:t> D. </a:t>
            </a:r>
            <a:r>
              <a:rPr lang="fr-FR" sz="2000" i="1" dirty="0" err="1" smtClean="0">
                <a:latin typeface="Times New Roman" pitchFamily="18" charset="0"/>
                <a:cs typeface="Times New Roman" pitchFamily="18" charset="0"/>
              </a:rPr>
              <a:t>medinensis</a:t>
            </a:r>
            <a:endParaRPr lang="fr-FR" sz="2000" dirty="0">
              <a:latin typeface="Times New Roman" pitchFamily="18" charset="0"/>
              <a:cs typeface="Times New Roman" pitchFamily="18" charset="0"/>
            </a:endParaRPr>
          </a:p>
        </p:txBody>
      </p:sp>
      <p:sp>
        <p:nvSpPr>
          <p:cNvPr id="9" name="Rectangle 8"/>
          <p:cNvSpPr/>
          <p:nvPr/>
        </p:nvSpPr>
        <p:spPr>
          <a:xfrm>
            <a:off x="5214942" y="2500306"/>
            <a:ext cx="2943434" cy="707886"/>
          </a:xfrm>
          <a:prstGeom prst="rect">
            <a:avLst/>
          </a:prstGeom>
        </p:spPr>
        <p:txBody>
          <a:bodyPr wrap="none">
            <a:spAutoFit/>
          </a:bodyPr>
          <a:lstStyle/>
          <a:p>
            <a:r>
              <a:rPr lang="fr-FR" sz="2000" dirty="0" smtClean="0">
                <a:latin typeface="Times New Roman" pitchFamily="18" charset="0"/>
                <a:cs typeface="Times New Roman" pitchFamily="18" charset="0"/>
              </a:rPr>
              <a:t>Migration sous cutanée de </a:t>
            </a:r>
          </a:p>
          <a:p>
            <a:r>
              <a:rPr lang="fr-FR" sz="2000" i="1" dirty="0" smtClean="0">
                <a:latin typeface="Times New Roman" pitchFamily="18" charset="0"/>
                <a:cs typeface="Times New Roman" pitchFamily="18" charset="0"/>
              </a:rPr>
              <a:t>D. </a:t>
            </a:r>
            <a:r>
              <a:rPr lang="fr-FR" sz="2000" i="1" dirty="0" err="1" smtClean="0">
                <a:latin typeface="Times New Roman" pitchFamily="18" charset="0"/>
                <a:cs typeface="Times New Roman" pitchFamily="18" charset="0"/>
              </a:rPr>
              <a:t>medinensis</a:t>
            </a:r>
            <a:endParaRPr lang="fr-FR" sz="2000" dirty="0">
              <a:latin typeface="Times New Roman" pitchFamily="18" charset="0"/>
              <a:cs typeface="Times New Roman" pitchFamily="18" charset="0"/>
            </a:endParaRPr>
          </a:p>
        </p:txBody>
      </p:sp>
      <p:sp>
        <p:nvSpPr>
          <p:cNvPr id="10" name="Rectangle 9"/>
          <p:cNvSpPr/>
          <p:nvPr/>
        </p:nvSpPr>
        <p:spPr>
          <a:xfrm>
            <a:off x="285720" y="5929330"/>
            <a:ext cx="3857652" cy="707886"/>
          </a:xfrm>
          <a:prstGeom prst="rect">
            <a:avLst/>
          </a:prstGeom>
        </p:spPr>
        <p:txBody>
          <a:bodyPr wrap="square">
            <a:spAutoFit/>
          </a:bodyPr>
          <a:lstStyle/>
          <a:p>
            <a:r>
              <a:rPr lang="fr-FR" sz="2000" dirty="0" smtClean="0">
                <a:latin typeface="Times New Roman" pitchFamily="18" charset="0"/>
                <a:cs typeface="Times New Roman" pitchFamily="18" charset="0"/>
              </a:rPr>
              <a:t>Lésion succédant à la perforation </a:t>
            </a:r>
          </a:p>
          <a:p>
            <a:r>
              <a:rPr lang="fr-FR" sz="2000" dirty="0" smtClean="0">
                <a:latin typeface="Times New Roman" pitchFamily="18" charset="0"/>
                <a:cs typeface="Times New Roman" pitchFamily="18" charset="0"/>
              </a:rPr>
              <a:t>de la peau par le ver</a:t>
            </a:r>
            <a:endParaRPr lang="fr-FR" sz="2000" dirty="0">
              <a:latin typeface="Times New Roman" pitchFamily="18" charset="0"/>
              <a:cs typeface="Times New Roman" pitchFamily="18" charset="0"/>
            </a:endParaRPr>
          </a:p>
        </p:txBody>
      </p:sp>
      <p:sp>
        <p:nvSpPr>
          <p:cNvPr id="11" name="Rectangle 10"/>
          <p:cNvSpPr/>
          <p:nvPr/>
        </p:nvSpPr>
        <p:spPr>
          <a:xfrm>
            <a:off x="5500694" y="5929330"/>
            <a:ext cx="2775119" cy="707886"/>
          </a:xfrm>
          <a:prstGeom prst="rect">
            <a:avLst/>
          </a:prstGeom>
        </p:spPr>
        <p:txBody>
          <a:bodyPr wrap="none">
            <a:spAutoFit/>
          </a:bodyPr>
          <a:lstStyle/>
          <a:p>
            <a:r>
              <a:rPr lang="fr-FR" sz="2000" i="1" dirty="0" err="1" smtClean="0">
                <a:latin typeface="Times New Roman" pitchFamily="18" charset="0"/>
                <a:cs typeface="Times New Roman" pitchFamily="18" charset="0"/>
              </a:rPr>
              <a:t>Dracunculus</a:t>
            </a:r>
            <a:r>
              <a:rPr lang="fr-FR" sz="2000" i="1" dirty="0" smtClean="0">
                <a:latin typeface="Times New Roman" pitchFamily="18" charset="0"/>
                <a:cs typeface="Times New Roman" pitchFamily="18" charset="0"/>
              </a:rPr>
              <a:t> </a:t>
            </a:r>
            <a:r>
              <a:rPr lang="fr-FR" sz="2000" i="1" dirty="0" err="1" smtClean="0">
                <a:latin typeface="Times New Roman" pitchFamily="18" charset="0"/>
                <a:cs typeface="Times New Roman" pitchFamily="18" charset="0"/>
              </a:rPr>
              <a:t>medinensis</a:t>
            </a:r>
            <a:r>
              <a:rPr lang="fr-FR" sz="2000" i="1" dirty="0" smtClean="0">
                <a:latin typeface="Times New Roman" pitchFamily="18" charset="0"/>
                <a:cs typeface="Times New Roman" pitchFamily="18" charset="0"/>
              </a:rPr>
              <a:t> </a:t>
            </a:r>
          </a:p>
          <a:p>
            <a:r>
              <a:rPr lang="fr-FR" sz="2000" dirty="0" smtClean="0">
                <a:latin typeface="Times New Roman" pitchFamily="18" charset="0"/>
                <a:cs typeface="Times New Roman" pitchFamily="18" charset="0"/>
              </a:rPr>
              <a:t>adulte femelle</a:t>
            </a:r>
            <a:endParaRPr lang="fr-F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72518" cy="6357982"/>
          </a:xfrm>
        </p:spPr>
        <p:txBody>
          <a:bodyPr/>
          <a:lstStyle/>
          <a:p>
            <a:r>
              <a:rPr lang="fr-FR" sz="2400" dirty="0">
                <a:latin typeface="Times New Roman" pitchFamily="18" charset="0"/>
                <a:cs typeface="Times New Roman" pitchFamily="18" charset="0"/>
              </a:rPr>
              <a:t>Les filaires sont des helminthes vivipares libérant dans l’organisme hôte des larves ou microfilaires dont la recherche et l’identification est la base du diagnostic parasitologique. Les microfilaires sont de taille variable ( 150 à 350 microns de long</a:t>
            </a:r>
            <a:r>
              <a:rPr lang="fr-FR" sz="2400" dirty="0" smtClean="0">
                <a:latin typeface="Times New Roman" pitchFamily="18" charset="0"/>
                <a:cs typeface="Times New Roman" pitchFamily="18" charset="0"/>
              </a:rPr>
              <a:t>), </a:t>
            </a:r>
            <a:r>
              <a:rPr lang="fr-FR" sz="2400" dirty="0">
                <a:latin typeface="Times New Roman" pitchFamily="18" charset="0"/>
                <a:cs typeface="Times New Roman" pitchFamily="18" charset="0"/>
              </a:rPr>
              <a:t>enveloppées ou non de gaine, elles possèdent des noyaux somatiques plus ou moins gros,02 pores : un excréteur et l’autre anal, un corps interne, un espace céphalique dont la longueur représente un caractère de diagnostic.</a:t>
            </a:r>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filaire schéma.jpeg"/>
          <p:cNvPicPr>
            <a:picLocks noGrp="1" noChangeAspect="1" noChangeArrowheads="1"/>
          </p:cNvPicPr>
          <p:nvPr>
            <p:ph idx="1"/>
          </p:nvPr>
        </p:nvPicPr>
        <p:blipFill>
          <a:blip r:embed="rId2"/>
          <a:srcRect/>
          <a:stretch>
            <a:fillRect/>
          </a:stretch>
        </p:blipFill>
        <p:spPr bwMode="auto">
          <a:xfrm>
            <a:off x="500034" y="0"/>
            <a:ext cx="8215370" cy="64293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5728"/>
            <a:ext cx="8401080" cy="6357982"/>
          </a:xfrm>
        </p:spPr>
        <p:txBody>
          <a:bodyPr>
            <a:normAutofit fontScale="25000" lnSpcReduction="20000"/>
          </a:bodyPr>
          <a:lstStyle/>
          <a:p>
            <a:pPr>
              <a:buNone/>
            </a:pPr>
            <a:r>
              <a:rPr lang="fr-FR" sz="9600" b="1" dirty="0">
                <a:latin typeface="Times New Roman" pitchFamily="18" charset="0"/>
                <a:cs typeface="Times New Roman" pitchFamily="18" charset="0"/>
              </a:rPr>
              <a:t> </a:t>
            </a:r>
            <a:r>
              <a:rPr lang="fr-FR" sz="9600" b="1" dirty="0" smtClean="0">
                <a:latin typeface="Times New Roman" pitchFamily="18" charset="0"/>
                <a:cs typeface="Times New Roman" pitchFamily="18" charset="0"/>
              </a:rPr>
              <a:t>                           Filarioses lymphatiques</a:t>
            </a:r>
            <a:r>
              <a:rPr lang="fr-FR" sz="9600" b="1" dirty="0">
                <a:latin typeface="Times New Roman" pitchFamily="18" charset="0"/>
                <a:cs typeface="Times New Roman" pitchFamily="18" charset="0"/>
              </a:rPr>
              <a:t> </a:t>
            </a:r>
            <a:endParaRPr lang="fr-FR" sz="9600" dirty="0">
              <a:latin typeface="Times New Roman" pitchFamily="18" charset="0"/>
              <a:cs typeface="Times New Roman" pitchFamily="18" charset="0"/>
            </a:endParaRPr>
          </a:p>
          <a:p>
            <a:r>
              <a:rPr lang="fr-FR" sz="9600" b="1" dirty="0">
                <a:latin typeface="Times New Roman" pitchFamily="18" charset="0"/>
                <a:cs typeface="Times New Roman" pitchFamily="18" charset="0"/>
              </a:rPr>
              <a:t>Définition :</a:t>
            </a:r>
            <a:endParaRPr lang="fr-FR" sz="9600" dirty="0">
              <a:latin typeface="Times New Roman" pitchFamily="18" charset="0"/>
              <a:cs typeface="Times New Roman" pitchFamily="18" charset="0"/>
            </a:endParaRPr>
          </a:p>
          <a:p>
            <a:r>
              <a:rPr lang="fr-FR" sz="9600" dirty="0">
                <a:latin typeface="Times New Roman" pitchFamily="18" charset="0"/>
                <a:cs typeface="Times New Roman" pitchFamily="18" charset="0"/>
              </a:rPr>
              <a:t>Ce sont des helminthiases déterminées par la présence en amont et dans les ganglions lymphatiques de filaires adultes entrainant des désordres esthétiques et fonctionnels graves. </a:t>
            </a:r>
          </a:p>
          <a:p>
            <a:r>
              <a:rPr lang="fr-FR" sz="9600" dirty="0">
                <a:latin typeface="Times New Roman" pitchFamily="18" charset="0"/>
                <a:cs typeface="Times New Roman" pitchFamily="18" charset="0"/>
              </a:rPr>
              <a:t>L’homme peut héberger plusieurs filaires lymphatiques : la plus représentée :          -     </a:t>
            </a:r>
            <a:r>
              <a:rPr lang="fr-FR" sz="9600" i="1" dirty="0" err="1">
                <a:latin typeface="Times New Roman" pitchFamily="18" charset="0"/>
                <a:cs typeface="Times New Roman" pitchFamily="18" charset="0"/>
              </a:rPr>
              <a:t>Wuchereria</a:t>
            </a:r>
            <a:r>
              <a:rPr lang="fr-FR" sz="9600" i="1" dirty="0">
                <a:latin typeface="Times New Roman" pitchFamily="18" charset="0"/>
                <a:cs typeface="Times New Roman" pitchFamily="18" charset="0"/>
              </a:rPr>
              <a:t> </a:t>
            </a:r>
            <a:r>
              <a:rPr lang="fr-FR" sz="9600" i="1" dirty="0" err="1">
                <a:latin typeface="Times New Roman" pitchFamily="18" charset="0"/>
                <a:cs typeface="Times New Roman" pitchFamily="18" charset="0"/>
              </a:rPr>
              <a:t>bancrofti</a:t>
            </a:r>
            <a:r>
              <a:rPr lang="fr-FR" sz="9600" dirty="0">
                <a:latin typeface="Times New Roman" pitchFamily="18" charset="0"/>
                <a:cs typeface="Times New Roman" pitchFamily="18" charset="0"/>
              </a:rPr>
              <a:t>, dans ses deux variétés (</a:t>
            </a:r>
            <a:r>
              <a:rPr lang="fr-FR" sz="9600" i="1" dirty="0" err="1">
                <a:latin typeface="Times New Roman" pitchFamily="18" charset="0"/>
                <a:cs typeface="Times New Roman" pitchFamily="18" charset="0"/>
              </a:rPr>
              <a:t>pacifica</a:t>
            </a:r>
            <a:r>
              <a:rPr lang="fr-FR" sz="9600" i="1" dirty="0">
                <a:latin typeface="Times New Roman" pitchFamily="18" charset="0"/>
                <a:cs typeface="Times New Roman" pitchFamily="18" charset="0"/>
              </a:rPr>
              <a:t> </a:t>
            </a:r>
            <a:r>
              <a:rPr lang="fr-FR" sz="9600" dirty="0">
                <a:latin typeface="Times New Roman" pitchFamily="18" charset="0"/>
                <a:cs typeface="Times New Roman" pitchFamily="18" charset="0"/>
              </a:rPr>
              <a:t>en Océanie et </a:t>
            </a:r>
            <a:r>
              <a:rPr lang="fr-FR" sz="9600" i="1" dirty="0" err="1">
                <a:latin typeface="Times New Roman" pitchFamily="18" charset="0"/>
                <a:cs typeface="Times New Roman" pitchFamily="18" charset="0"/>
              </a:rPr>
              <a:t>vauceli</a:t>
            </a:r>
            <a:r>
              <a:rPr lang="fr-FR" sz="9600" i="1" dirty="0">
                <a:latin typeface="Times New Roman" pitchFamily="18" charset="0"/>
                <a:cs typeface="Times New Roman" pitchFamily="18" charset="0"/>
              </a:rPr>
              <a:t> </a:t>
            </a:r>
            <a:r>
              <a:rPr lang="fr-FR" sz="9600" dirty="0">
                <a:latin typeface="Times New Roman" pitchFamily="18" charset="0"/>
                <a:cs typeface="Times New Roman" pitchFamily="18" charset="0"/>
              </a:rPr>
              <a:t>à Madagascar) </a:t>
            </a:r>
          </a:p>
          <a:p>
            <a:r>
              <a:rPr lang="fr-FR" sz="9600" dirty="0">
                <a:latin typeface="Times New Roman" pitchFamily="18" charset="0"/>
                <a:cs typeface="Times New Roman" pitchFamily="18" charset="0"/>
              </a:rPr>
              <a:t>-    </a:t>
            </a:r>
            <a:r>
              <a:rPr lang="fr-FR" sz="9600" i="1" dirty="0" err="1">
                <a:latin typeface="Times New Roman" pitchFamily="18" charset="0"/>
                <a:cs typeface="Times New Roman" pitchFamily="18" charset="0"/>
              </a:rPr>
              <a:t>Brugia</a:t>
            </a:r>
            <a:r>
              <a:rPr lang="fr-FR" sz="9600" i="1" dirty="0">
                <a:latin typeface="Times New Roman" pitchFamily="18" charset="0"/>
                <a:cs typeface="Times New Roman" pitchFamily="18" charset="0"/>
              </a:rPr>
              <a:t> </a:t>
            </a:r>
            <a:r>
              <a:rPr lang="fr-FR" sz="9600" i="1" dirty="0" err="1">
                <a:latin typeface="Times New Roman" pitchFamily="18" charset="0"/>
                <a:cs typeface="Times New Roman" pitchFamily="18" charset="0"/>
              </a:rPr>
              <a:t>malayi</a:t>
            </a:r>
            <a:r>
              <a:rPr lang="fr-FR" sz="9600" i="1" dirty="0">
                <a:latin typeface="Times New Roman" pitchFamily="18" charset="0"/>
                <a:cs typeface="Times New Roman" pitchFamily="18" charset="0"/>
              </a:rPr>
              <a:t> </a:t>
            </a:r>
            <a:r>
              <a:rPr lang="fr-FR" sz="9600" dirty="0">
                <a:latin typeface="Times New Roman" pitchFamily="18" charset="0"/>
                <a:cs typeface="Times New Roman" pitchFamily="18" charset="0"/>
              </a:rPr>
              <a:t>(avec une </a:t>
            </a:r>
            <a:r>
              <a:rPr lang="fr-FR" sz="9600" dirty="0" err="1" smtClean="0">
                <a:latin typeface="Times New Roman" pitchFamily="18" charset="0"/>
                <a:cs typeface="Times New Roman" pitchFamily="18" charset="0"/>
              </a:rPr>
              <a:t>variéte</a:t>
            </a:r>
            <a:r>
              <a:rPr lang="fr-FR" sz="9600" dirty="0" smtClean="0">
                <a:latin typeface="Times New Roman" pitchFamily="18" charset="0"/>
                <a:cs typeface="Times New Roman" pitchFamily="18" charset="0"/>
              </a:rPr>
              <a:t> </a:t>
            </a:r>
            <a:r>
              <a:rPr lang="fr-FR" sz="9600" i="1" dirty="0" err="1">
                <a:latin typeface="Times New Roman" pitchFamily="18" charset="0"/>
                <a:cs typeface="Times New Roman" pitchFamily="18" charset="0"/>
              </a:rPr>
              <a:t>Brugia</a:t>
            </a:r>
            <a:r>
              <a:rPr lang="fr-FR" sz="9600" i="1" dirty="0">
                <a:latin typeface="Times New Roman" pitchFamily="18" charset="0"/>
                <a:cs typeface="Times New Roman" pitchFamily="18" charset="0"/>
              </a:rPr>
              <a:t> </a:t>
            </a:r>
            <a:r>
              <a:rPr lang="fr-FR" sz="9600" i="1" dirty="0" err="1">
                <a:latin typeface="Times New Roman" pitchFamily="18" charset="0"/>
                <a:cs typeface="Times New Roman" pitchFamily="18" charset="0"/>
              </a:rPr>
              <a:t>timori</a:t>
            </a:r>
            <a:r>
              <a:rPr lang="fr-FR" sz="9600" i="1" dirty="0">
                <a:latin typeface="Times New Roman" pitchFamily="18" charset="0"/>
                <a:cs typeface="Times New Roman" pitchFamily="18" charset="0"/>
              </a:rPr>
              <a:t> </a:t>
            </a:r>
            <a:r>
              <a:rPr lang="fr-FR" sz="9600" dirty="0">
                <a:latin typeface="Times New Roman" pitchFamily="18" charset="0"/>
                <a:cs typeface="Times New Roman" pitchFamily="18" charset="0"/>
              </a:rPr>
              <a:t>dans l’île de Timor), est cantonnée en Malaisie</a:t>
            </a:r>
            <a:r>
              <a:rPr lang="fr-FR" sz="9600" dirty="0" smtClean="0">
                <a:latin typeface="Times New Roman" pitchFamily="18" charset="0"/>
                <a:cs typeface="Times New Roman" pitchFamily="18" charset="0"/>
              </a:rPr>
              <a:t>.</a:t>
            </a:r>
          </a:p>
          <a:p>
            <a:r>
              <a:rPr lang="fr-FR" sz="9600" b="1" dirty="0">
                <a:latin typeface="Times New Roman" pitchFamily="18" charset="0"/>
                <a:cs typeface="Times New Roman" pitchFamily="18" charset="0"/>
              </a:rPr>
              <a:t>Epidémiologie </a:t>
            </a:r>
            <a:r>
              <a:rPr lang="fr-FR" sz="9600" b="1">
                <a:latin typeface="Times New Roman" pitchFamily="18" charset="0"/>
                <a:cs typeface="Times New Roman" pitchFamily="18" charset="0"/>
              </a:rPr>
              <a:t>: </a:t>
            </a:r>
            <a:r>
              <a:rPr lang="fr-FR" sz="9600" dirty="0">
                <a:latin typeface="Times New Roman" pitchFamily="18" charset="0"/>
                <a:cs typeface="Times New Roman" pitchFamily="18" charset="0"/>
              </a:rPr>
              <a:t> </a:t>
            </a:r>
          </a:p>
          <a:p>
            <a:r>
              <a:rPr lang="fr-FR" sz="9600" dirty="0">
                <a:latin typeface="Times New Roman" pitchFamily="18" charset="0"/>
                <a:cs typeface="Times New Roman" pitchFamily="18" charset="0"/>
              </a:rPr>
              <a:t>Les filaires lymphatiques sont des vers (nématodes) filiformes ronds, blancs, mesurant jusqu’à 5 cm pour le mâle et 10-15 cm pour la femelle adulte vivipare. Elles peuvent  vivre 15 ans dans le système lymphatiques de l’homme (réseau de ganglions et de vaisseaux qui maintiennent le délicat équilibre hydrique entre les tissus et le sang et sont un élément essentiel du système de défense immunitaire de l’organisme). </a:t>
            </a:r>
          </a:p>
          <a:p>
            <a:r>
              <a:rPr lang="fr-FR" sz="7200" dirty="0" smtClean="0">
                <a:latin typeface="Times New Roman" pitchFamily="18" charset="0"/>
                <a:cs typeface="Times New Roman" pitchFamily="18" charset="0"/>
              </a:rPr>
              <a:t> </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85720" y="214290"/>
            <a:ext cx="8572560" cy="6286544"/>
          </a:xfrm>
        </p:spPr>
        <p:txBody>
          <a:bodyPr>
            <a:normAutofit/>
          </a:bodyPr>
          <a:lstStyle/>
          <a:p>
            <a:pPr>
              <a:buNone/>
            </a:pPr>
            <a:endParaRPr lang="fr-FR" dirty="0" smtClean="0">
              <a:latin typeface="Times New Roman" pitchFamily="18" charset="0"/>
              <a:cs typeface="Times New Roman" pitchFamily="18" charset="0"/>
            </a:endParaRPr>
          </a:p>
          <a:p>
            <a:r>
              <a:rPr lang="fr-FR" sz="2400" dirty="0" smtClean="0">
                <a:latin typeface="Times New Roman" pitchFamily="18" charset="0"/>
                <a:cs typeface="Times New Roman" pitchFamily="18" charset="0"/>
              </a:rPr>
              <a:t>Les femelles fécondées émettent des microfilaires (300 μ) dans les lymphatiques. Ces microfilaires localisées au niveau des capillaires pulmonaires  passent périodiquement (surtout la nuit) dans le sang, prêts à être ingérées en vue d’une transformation en larves </a:t>
            </a:r>
            <a:r>
              <a:rPr lang="fr-FR" sz="2400" dirty="0" err="1" smtClean="0">
                <a:latin typeface="Times New Roman" pitchFamily="18" charset="0"/>
                <a:cs typeface="Times New Roman" pitchFamily="18" charset="0"/>
              </a:rPr>
              <a:t>infestantes</a:t>
            </a:r>
            <a:r>
              <a:rPr lang="fr-FR" sz="2400" dirty="0" smtClean="0">
                <a:latin typeface="Times New Roman" pitchFamily="18" charset="0"/>
                <a:cs typeface="Times New Roman" pitchFamily="18" charset="0"/>
              </a:rPr>
              <a:t> par des hôtes intermédiaires, vecteurs hématophages.</a:t>
            </a:r>
          </a:p>
          <a:p>
            <a:r>
              <a:rPr lang="fr-FR" sz="2400" dirty="0" smtClean="0">
                <a:latin typeface="Times New Roman" pitchFamily="18" charset="0"/>
                <a:cs typeface="Times New Roman" pitchFamily="18" charset="0"/>
              </a:rPr>
              <a:t>L’affection est transmise par la piqûre de moustiques femelles, vecteurs hématophages infestés du genre </a:t>
            </a:r>
            <a:r>
              <a:rPr lang="fr-FR" sz="2400" i="1" dirty="0" smtClean="0">
                <a:latin typeface="Times New Roman" pitchFamily="18" charset="0"/>
                <a:cs typeface="Times New Roman" pitchFamily="18" charset="0"/>
              </a:rPr>
              <a:t>Culex </a:t>
            </a:r>
            <a:r>
              <a:rPr lang="fr-FR" sz="2400" i="1" dirty="0" err="1" smtClean="0">
                <a:latin typeface="Times New Roman" pitchFamily="18" charset="0"/>
                <a:cs typeface="Times New Roman" pitchFamily="18" charset="0"/>
              </a:rPr>
              <a:t>sp</a:t>
            </a:r>
            <a:r>
              <a:rPr lang="fr-FR" sz="2400"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Aedes</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sp</a:t>
            </a:r>
            <a:r>
              <a:rPr lang="fr-FR" sz="2400"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Mansonia</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sp</a:t>
            </a:r>
            <a:r>
              <a:rPr lang="fr-FR" sz="2400"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Anopheles</a:t>
            </a:r>
            <a:r>
              <a:rPr lang="fr-FR" sz="2400" i="1" dirty="0" smtClean="0">
                <a:latin typeface="Times New Roman" pitchFamily="18" charset="0"/>
                <a:cs typeface="Times New Roman" pitchFamily="18" charset="0"/>
              </a:rPr>
              <a:t> </a:t>
            </a:r>
            <a:r>
              <a:rPr lang="fr-FR" sz="2400" i="1" dirty="0" err="1" smtClean="0">
                <a:latin typeface="Times New Roman" pitchFamily="18" charset="0"/>
                <a:cs typeface="Times New Roman" pitchFamily="18" charset="0"/>
              </a:rPr>
              <a:t>sp</a:t>
            </a:r>
            <a:r>
              <a:rPr lang="fr-FR" sz="2400" dirty="0" smtClean="0">
                <a:latin typeface="Times New Roman" pitchFamily="18" charset="0"/>
                <a:cs typeface="Times New Roman" pitchFamily="18" charset="0"/>
              </a:rPr>
              <a:t>. Deus semaines plus tard, lord d’un nouveau repas sanguin, Les larves </a:t>
            </a:r>
            <a:r>
              <a:rPr lang="fr-FR" sz="2400" dirty="0" err="1" smtClean="0">
                <a:latin typeface="Times New Roman" pitchFamily="18" charset="0"/>
                <a:cs typeface="Times New Roman" pitchFamily="18" charset="0"/>
              </a:rPr>
              <a:t>infestantes</a:t>
            </a:r>
            <a:r>
              <a:rPr lang="fr-FR" sz="2400" dirty="0" smtClean="0">
                <a:latin typeface="Times New Roman" pitchFamily="18" charset="0"/>
                <a:cs typeface="Times New Roman" pitchFamily="18" charset="0"/>
              </a:rPr>
              <a:t> (1 mm de long) sorties de la trompe du moustique traversent activement la peau et gagnent les voies lymphatiques où elles deviennent adultes.</a:t>
            </a:r>
          </a:p>
          <a:p>
            <a:r>
              <a:rPr lang="fr-FR" sz="2400" b="1" dirty="0">
                <a:latin typeface="Times New Roman" pitchFamily="18" charset="0"/>
                <a:cs typeface="Times New Roman" pitchFamily="18" charset="0"/>
              </a:rPr>
              <a:t>Répartition géographique </a:t>
            </a:r>
            <a:r>
              <a:rPr lang="fr-FR" sz="2400" b="1" dirty="0" smtClean="0">
                <a:latin typeface="Times New Roman" pitchFamily="18" charset="0"/>
                <a:cs typeface="Times New Roman" pitchFamily="18" charset="0"/>
              </a:rPr>
              <a:t>:</a:t>
            </a:r>
            <a:r>
              <a:rPr lang="fr-FR" sz="2400" dirty="0" smtClean="0">
                <a:latin typeface="Times New Roman" pitchFamily="18" charset="0"/>
                <a:cs typeface="Times New Roman" pitchFamily="18" charset="0"/>
              </a:rPr>
              <a:t>zones rurales inter et subtropicales</a:t>
            </a:r>
            <a:endParaRPr lang="fr-FR" sz="2400" dirty="0">
              <a:latin typeface="Times New Roman" pitchFamily="18" charset="0"/>
              <a:cs typeface="Times New Roman" pitchFamily="18" charset="0"/>
            </a:endParaRPr>
          </a:p>
          <a:p>
            <a:pPr>
              <a:buNone/>
            </a:pPr>
            <a:r>
              <a:rPr lang="fr-FR" sz="2400" dirty="0">
                <a:latin typeface="Times New Roman" pitchFamily="18" charset="0"/>
                <a:cs typeface="Times New Roman" pitchFamily="18" charset="0"/>
              </a:rPr>
              <a:t>avec une incidence globale plus asiatique qu’africaine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571472" y="714356"/>
            <a:ext cx="4214842" cy="29289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929190" y="2357430"/>
            <a:ext cx="3929090" cy="3643338"/>
          </a:xfrm>
          <a:prstGeom prst="rect">
            <a:avLst/>
          </a:prstGeom>
          <a:noFill/>
          <a:ln w="9525">
            <a:noFill/>
            <a:miter lim="800000"/>
            <a:headEnd/>
            <a:tailEnd/>
          </a:ln>
          <a:effectLst/>
        </p:spPr>
      </p:pic>
      <p:sp>
        <p:nvSpPr>
          <p:cNvPr id="6" name="Rectangle 5"/>
          <p:cNvSpPr/>
          <p:nvPr/>
        </p:nvSpPr>
        <p:spPr>
          <a:xfrm>
            <a:off x="357158" y="4643446"/>
            <a:ext cx="3929090" cy="923330"/>
          </a:xfrm>
          <a:prstGeom prst="rect">
            <a:avLst/>
          </a:prstGeom>
        </p:spPr>
        <p:txBody>
          <a:bodyPr wrap="square">
            <a:spAutoFit/>
          </a:bodyPr>
          <a:lstStyle/>
          <a:p>
            <a:r>
              <a:rPr lang="fr-FR" b="1" dirty="0"/>
              <a:t>Répartition géographique de la </a:t>
            </a:r>
            <a:r>
              <a:rPr lang="fr-FR" b="1" dirty="0" err="1"/>
              <a:t>Wuchereriose</a:t>
            </a:r>
            <a:r>
              <a:rPr lang="fr-FR" b="1" dirty="0"/>
              <a:t> : en rouge </a:t>
            </a:r>
            <a:r>
              <a:rPr lang="fr-FR" b="1" i="1" dirty="0" err="1"/>
              <a:t>W.bancrofti</a:t>
            </a:r>
            <a:r>
              <a:rPr lang="fr-FR" b="1" i="1" dirty="0"/>
              <a:t>, </a:t>
            </a:r>
            <a:r>
              <a:rPr lang="fr-FR" b="1" i="1" dirty="0" smtClean="0"/>
              <a:t>en </a:t>
            </a:r>
            <a:r>
              <a:rPr lang="fr-FR" b="1" dirty="0" smtClean="0"/>
              <a:t>orange </a:t>
            </a:r>
            <a:r>
              <a:rPr lang="fr-FR" b="1" dirty="0"/>
              <a:t>la variété </a:t>
            </a:r>
            <a:r>
              <a:rPr lang="fr-FR" b="1" i="1" dirty="0" err="1"/>
              <a:t>pacifica</a:t>
            </a:r>
            <a:r>
              <a:rPr lang="fr-FR" b="1" i="1" dirty="0"/>
              <a:t>. </a:t>
            </a:r>
            <a:endParaRPr lang="fr-FR" b="1" dirty="0"/>
          </a:p>
        </p:txBody>
      </p:sp>
      <p:sp>
        <p:nvSpPr>
          <p:cNvPr id="7" name="Rectangle 6"/>
          <p:cNvSpPr/>
          <p:nvPr/>
        </p:nvSpPr>
        <p:spPr>
          <a:xfrm>
            <a:off x="5357818" y="1000108"/>
            <a:ext cx="3500462" cy="923330"/>
          </a:xfrm>
          <a:prstGeom prst="rect">
            <a:avLst/>
          </a:prstGeom>
        </p:spPr>
        <p:txBody>
          <a:bodyPr wrap="square">
            <a:spAutoFit/>
          </a:bodyPr>
          <a:lstStyle/>
          <a:p>
            <a:r>
              <a:rPr lang="fr-FR" b="1" dirty="0"/>
              <a:t>Répartition géographique de la </a:t>
            </a:r>
            <a:r>
              <a:rPr lang="fr-FR" b="1" i="1" dirty="0" err="1"/>
              <a:t>Brugiose</a:t>
            </a:r>
            <a:r>
              <a:rPr lang="fr-FR" b="1" i="1" dirty="0"/>
              <a:t> présente uniquement en Asie.</a:t>
            </a:r>
            <a:endParaRPr lang="fr-FR" b="1" dirty="0"/>
          </a:p>
        </p:txBody>
      </p:sp>
      <p:cxnSp>
        <p:nvCxnSpPr>
          <p:cNvPr id="12" name="Connecteur droit avec flèche 11"/>
          <p:cNvCxnSpPr/>
          <p:nvPr/>
        </p:nvCxnSpPr>
        <p:spPr>
          <a:xfrm rot="5400000" flipH="1" flipV="1">
            <a:off x="1285852" y="4214818"/>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5400000">
            <a:off x="6679421" y="1964521"/>
            <a:ext cx="3571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14290"/>
            <a:ext cx="8472518" cy="6357982"/>
          </a:xfrm>
        </p:spPr>
        <p:txBody>
          <a:bodyPr>
            <a:normAutofit/>
          </a:bodyPr>
          <a:lstStyle/>
          <a:p>
            <a:r>
              <a:rPr lang="fr-FR" sz="2400" b="1" dirty="0">
                <a:latin typeface="Times New Roman" pitchFamily="18" charset="0"/>
                <a:cs typeface="Times New Roman" pitchFamily="18" charset="0"/>
              </a:rPr>
              <a:t>Symptomatologie </a:t>
            </a:r>
            <a:r>
              <a:rPr lang="fr-FR" sz="2400" b="1" dirty="0" smtClean="0">
                <a:latin typeface="Times New Roman" pitchFamily="18" charset="0"/>
                <a:cs typeface="Times New Roman" pitchFamily="18" charset="0"/>
              </a:rPr>
              <a:t>:</a:t>
            </a:r>
          </a:p>
          <a:p>
            <a:r>
              <a:rPr lang="fr-FR" sz="2400" dirty="0" smtClean="0">
                <a:latin typeface="Times New Roman" pitchFamily="18" charset="0"/>
                <a:cs typeface="Times New Roman" pitchFamily="18" charset="0"/>
              </a:rPr>
              <a:t>-Sujets asymptomatiques </a:t>
            </a:r>
          </a:p>
          <a:p>
            <a:r>
              <a:rPr lang="fr-FR" sz="2400" dirty="0">
                <a:effectLst>
                  <a:outerShdw blurRad="38100" dist="38100" dir="2700000" algn="tl">
                    <a:srgbClr val="000000">
                      <a:alpha val="43137"/>
                    </a:srgbClr>
                  </a:outerShdw>
                </a:effectLst>
                <a:latin typeface="Times New Roman" pitchFamily="18" charset="0"/>
                <a:cs typeface="Times New Roman" pitchFamily="18" charset="0"/>
              </a:rPr>
              <a:t> </a:t>
            </a:r>
            <a:r>
              <a:rPr lang="fr-FR" sz="2400" dirty="0">
                <a:latin typeface="Times New Roman" pitchFamily="18" charset="0"/>
                <a:cs typeface="Times New Roman" pitchFamily="18" charset="0"/>
              </a:rPr>
              <a:t>- Manifestations aigues </a:t>
            </a:r>
            <a:r>
              <a:rPr lang="fr-FR" sz="2400" dirty="0" smtClean="0">
                <a:latin typeface="Times New Roman" pitchFamily="18" charset="0"/>
                <a:cs typeface="Times New Roman" pitchFamily="18" charset="0"/>
              </a:rPr>
              <a:t>: - accidents génitaux( lymphangite du scrotum, funiculite, orchite avec hydrocèle chyleuse)</a:t>
            </a:r>
          </a:p>
          <a:p>
            <a:pPr>
              <a:buNone/>
            </a:pPr>
            <a:r>
              <a:rPr lang="fr-FR"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2400" dirty="0" smtClean="0">
                <a:latin typeface="Times New Roman" pitchFamily="18" charset="0"/>
                <a:cs typeface="Times New Roman" pitchFamily="18" charset="0"/>
              </a:rPr>
              <a:t>lymphangites</a:t>
            </a:r>
            <a:r>
              <a:rPr lang="fr-FR" sz="24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fr-FR" sz="2400" dirty="0" smtClean="0">
                <a:latin typeface="Times New Roman" pitchFamily="18" charset="0"/>
                <a:cs typeface="Times New Roman" pitchFamily="18" charset="0"/>
              </a:rPr>
              <a:t>aiguës </a:t>
            </a:r>
            <a:r>
              <a:rPr lang="fr-FR" sz="2400" dirty="0">
                <a:latin typeface="Times New Roman" pitchFamily="18" charset="0"/>
                <a:cs typeface="Times New Roman" pitchFamily="18" charset="0"/>
              </a:rPr>
              <a:t>des </a:t>
            </a:r>
            <a:r>
              <a:rPr lang="fr-FR" sz="2400" dirty="0" smtClean="0">
                <a:latin typeface="Times New Roman" pitchFamily="18" charset="0"/>
                <a:cs typeface="Times New Roman" pitchFamily="18" charset="0"/>
              </a:rPr>
              <a:t>membres </a:t>
            </a:r>
            <a:r>
              <a:rPr lang="fr-FR" sz="2400" dirty="0">
                <a:latin typeface="Times New Roman" pitchFamily="18" charset="0"/>
                <a:cs typeface="Times New Roman" pitchFamily="18" charset="0"/>
              </a:rPr>
              <a:t>accompagnées de </a:t>
            </a:r>
            <a:r>
              <a:rPr lang="fr-FR" sz="2400" dirty="0" smtClean="0">
                <a:latin typeface="Times New Roman" pitchFamily="18" charset="0"/>
                <a:cs typeface="Times New Roman" pitchFamily="18" charset="0"/>
              </a:rPr>
              <a:t>fièvre,</a:t>
            </a:r>
            <a:r>
              <a:rPr lang="fr-FR" sz="2400" dirty="0"/>
              <a:t> </a:t>
            </a:r>
            <a:r>
              <a:rPr lang="fr-FR" sz="2400" dirty="0">
                <a:latin typeface="Times New Roman" pitchFamily="18" charset="0"/>
                <a:cs typeface="Times New Roman" pitchFamily="18" charset="0"/>
              </a:rPr>
              <a:t>Adénites aiguës </a:t>
            </a:r>
            <a:r>
              <a:rPr lang="fr-FR" sz="2400" dirty="0" smtClean="0">
                <a:latin typeface="Times New Roman" pitchFamily="18" charset="0"/>
                <a:cs typeface="Times New Roman" pitchFamily="18" charset="0"/>
              </a:rPr>
              <a:t>superficielles souvent inguinales; m</a:t>
            </a:r>
            <a:r>
              <a:rPr lang="fr-FR" sz="2400" dirty="0" smtClean="0"/>
              <a:t>anifestations </a:t>
            </a:r>
            <a:r>
              <a:rPr lang="fr-FR" sz="2400" dirty="0"/>
              <a:t>respiratoires d’origine </a:t>
            </a:r>
            <a:r>
              <a:rPr lang="fr-FR" sz="2400" dirty="0" smtClean="0"/>
              <a:t>allergique </a:t>
            </a:r>
            <a:r>
              <a:rPr lang="fr-FR" sz="2400" dirty="0" smtClean="0">
                <a:latin typeface="Times New Roman" pitchFamily="18" charset="0"/>
                <a:cs typeface="Times New Roman" pitchFamily="18" charset="0"/>
              </a:rPr>
              <a:t>associées </a:t>
            </a:r>
            <a:r>
              <a:rPr lang="fr-FR" sz="2400" dirty="0">
                <a:latin typeface="Times New Roman" pitchFamily="18" charset="0"/>
                <a:cs typeface="Times New Roman" pitchFamily="18" charset="0"/>
              </a:rPr>
              <a:t>à une </a:t>
            </a:r>
            <a:r>
              <a:rPr lang="fr-FR" sz="2400" dirty="0" err="1">
                <a:latin typeface="Times New Roman" pitchFamily="18" charset="0"/>
                <a:cs typeface="Times New Roman" pitchFamily="18" charset="0"/>
              </a:rPr>
              <a:t>hyperéosinophilie</a:t>
            </a:r>
            <a:r>
              <a:rPr lang="fr-FR" sz="2400" dirty="0">
                <a:latin typeface="Times New Roman" pitchFamily="18" charset="0"/>
                <a:cs typeface="Times New Roman" pitchFamily="18" charset="0"/>
              </a:rPr>
              <a:t> </a:t>
            </a:r>
            <a:r>
              <a:rPr lang="fr-FR" sz="2400" dirty="0" smtClean="0">
                <a:latin typeface="Times New Roman" pitchFamily="18" charset="0"/>
                <a:cs typeface="Times New Roman" pitchFamily="18" charset="0"/>
              </a:rPr>
              <a:t>. Fièvre, asthénie…</a:t>
            </a:r>
            <a:endParaRPr lang="fr-FR" sz="2400" dirty="0">
              <a:latin typeface="Times New Roman" pitchFamily="18" charset="0"/>
              <a:cs typeface="Times New Roman" pitchFamily="18" charset="0"/>
            </a:endParaRPr>
          </a:p>
          <a:p>
            <a:r>
              <a:rPr lang="fr-FR" sz="2400" b="1" dirty="0">
                <a:latin typeface="Times New Roman" pitchFamily="18" charset="0"/>
                <a:cs typeface="Times New Roman" pitchFamily="18" charset="0"/>
              </a:rPr>
              <a:t>Manifestations chroniques : </a:t>
            </a:r>
            <a:r>
              <a:rPr lang="fr-FR" sz="2400" dirty="0" err="1" smtClean="0">
                <a:latin typeface="Times New Roman" pitchFamily="18" charset="0"/>
                <a:cs typeface="Times New Roman" pitchFamily="18" charset="0"/>
              </a:rPr>
              <a:t>Adénolymphocèle</a:t>
            </a:r>
            <a:r>
              <a:rPr lang="fr-FR" sz="2400" dirty="0" smtClean="0"/>
              <a:t> , </a:t>
            </a:r>
            <a:r>
              <a:rPr lang="fr-FR" sz="2400" dirty="0" err="1" smtClean="0">
                <a:latin typeface="Times New Roman" pitchFamily="18" charset="0"/>
                <a:cs typeface="Times New Roman" pitchFamily="18" charset="0"/>
              </a:rPr>
              <a:t>Orchiépididymites</a:t>
            </a:r>
            <a:r>
              <a:rPr lang="fr-FR" sz="2400" dirty="0" smtClean="0">
                <a:latin typeface="Times New Roman" pitchFamily="18" charset="0"/>
                <a:cs typeface="Times New Roman" pitchFamily="18" charset="0"/>
              </a:rPr>
              <a:t> , </a:t>
            </a:r>
            <a:r>
              <a:rPr lang="fr-FR" sz="2400" dirty="0">
                <a:latin typeface="Times New Roman" pitchFamily="18" charset="0"/>
                <a:cs typeface="Times New Roman" pitchFamily="18" charset="0"/>
              </a:rPr>
              <a:t>Varices lymphatiques </a:t>
            </a:r>
            <a:r>
              <a:rPr lang="fr-FR" sz="2400" dirty="0" smtClean="0">
                <a:latin typeface="Times New Roman" pitchFamily="18" charset="0"/>
                <a:cs typeface="Times New Roman" pitchFamily="18" charset="0"/>
              </a:rPr>
              <a:t>, </a:t>
            </a:r>
            <a:r>
              <a:rPr lang="fr-FR" sz="2400" dirty="0" err="1" smtClean="0">
                <a:latin typeface="Times New Roman" pitchFamily="18" charset="0"/>
                <a:cs typeface="Times New Roman" pitchFamily="18" charset="0"/>
              </a:rPr>
              <a:t>chylolymphurie</a:t>
            </a:r>
            <a:r>
              <a:rPr lang="fr-FR" sz="2400" dirty="0" smtClean="0">
                <a:latin typeface="Times New Roman" pitchFamily="18" charset="0"/>
                <a:cs typeface="Times New Roman" pitchFamily="18" charset="0"/>
              </a:rPr>
              <a:t>, </a:t>
            </a:r>
            <a:r>
              <a:rPr lang="fr-FR" sz="2400" dirty="0"/>
              <a:t>-  </a:t>
            </a:r>
            <a:r>
              <a:rPr lang="fr-FR" sz="2400" dirty="0">
                <a:latin typeface="Times New Roman" pitchFamily="18" charset="0"/>
                <a:cs typeface="Times New Roman" pitchFamily="18" charset="0"/>
              </a:rPr>
              <a:t>Eléphantiasis particulièrement décrits au niveau du scrotum, d’un sein, des membres supérieurs et </a:t>
            </a:r>
            <a:r>
              <a:rPr lang="fr-FR" sz="2400" dirty="0" smtClean="0">
                <a:latin typeface="Times New Roman" pitchFamily="18" charset="0"/>
                <a:cs typeface="Times New Roman" pitchFamily="18" charset="0"/>
              </a:rPr>
              <a:t>inférieurs. Ces </a:t>
            </a:r>
            <a:r>
              <a:rPr lang="fr-FR" sz="2400" dirty="0">
                <a:latin typeface="Times New Roman" pitchFamily="18" charset="0"/>
                <a:cs typeface="Times New Roman" pitchFamily="18" charset="0"/>
              </a:rPr>
              <a:t>accidents tardifs progressivement installés et spectaculaires sont invalidants, sources de surinfections et socialement difficiles à supporter.</a:t>
            </a:r>
          </a:p>
          <a:p>
            <a:endParaRPr lang="fr-FR" sz="2400" dirty="0">
              <a:latin typeface="Times New Roman" pitchFamily="18" charset="0"/>
              <a:cs typeface="Times New Roman" pitchFamily="18" charset="0"/>
            </a:endParaRPr>
          </a:p>
          <a:p>
            <a:pPr>
              <a:buNone/>
            </a:pPr>
            <a:endParaRPr lang="fr-FR" sz="2400" dirty="0" smtClean="0">
              <a:latin typeface="Times New Roman" pitchFamily="18" charset="0"/>
              <a:cs typeface="Times New Roman" pitchFamily="18" charset="0"/>
            </a:endParaRPr>
          </a:p>
          <a:p>
            <a:pPr>
              <a:buNone/>
            </a:pPr>
            <a:endParaRPr lang="fr-FR" sz="2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727</TotalTime>
  <Words>1082</Words>
  <Application>Microsoft Office PowerPoint</Application>
  <PresentationFormat>Affichage à l'écran (4:3)</PresentationFormat>
  <Paragraphs>253</Paragraphs>
  <Slides>37</Slides>
  <Notes>0</Notes>
  <HiddenSlides>0</HiddenSlides>
  <MMClips>0</MMClips>
  <ScaleCrop>false</ScaleCrop>
  <HeadingPairs>
    <vt:vector size="4" baseType="variant">
      <vt:variant>
        <vt:lpstr>Thème</vt:lpstr>
      </vt:variant>
      <vt:variant>
        <vt:i4>1</vt:i4>
      </vt:variant>
      <vt:variant>
        <vt:lpstr>Titres des diapositives</vt:lpstr>
      </vt:variant>
      <vt:variant>
        <vt:i4>37</vt:i4>
      </vt:variant>
    </vt:vector>
  </HeadingPairs>
  <TitlesOfParts>
    <vt:vector size="38" baseType="lpstr">
      <vt:lpstr>Thème Office</vt:lpstr>
      <vt:lpstr>FILAIRES ET FILARIOSES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ency-education.com</dc:creator>
  <cp:lastModifiedBy>AHMED</cp:lastModifiedBy>
  <cp:revision>58</cp:revision>
  <dcterms:created xsi:type="dcterms:W3CDTF">2011-12-06T09:50:57Z</dcterms:created>
  <dcterms:modified xsi:type="dcterms:W3CDTF">2013-02-06T20:32:32Z</dcterms:modified>
</cp:coreProperties>
</file>