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0" r:id="rId3"/>
    <p:sldId id="296" r:id="rId4"/>
    <p:sldId id="293" r:id="rId5"/>
    <p:sldId id="257" r:id="rId6"/>
    <p:sldId id="258" r:id="rId7"/>
    <p:sldId id="259" r:id="rId8"/>
    <p:sldId id="271" r:id="rId9"/>
    <p:sldId id="299" r:id="rId10"/>
    <p:sldId id="313" r:id="rId11"/>
    <p:sldId id="297" r:id="rId12"/>
    <p:sldId id="309" r:id="rId13"/>
    <p:sldId id="311" r:id="rId14"/>
    <p:sldId id="261" r:id="rId15"/>
    <p:sldId id="304" r:id="rId16"/>
    <p:sldId id="300" r:id="rId17"/>
    <p:sldId id="262" r:id="rId18"/>
    <p:sldId id="303" r:id="rId19"/>
    <p:sldId id="263" r:id="rId20"/>
    <p:sldId id="264" r:id="rId21"/>
    <p:sldId id="291" r:id="rId22"/>
    <p:sldId id="306" r:id="rId23"/>
    <p:sldId id="265" r:id="rId24"/>
    <p:sldId id="266" r:id="rId25"/>
    <p:sldId id="298" r:id="rId26"/>
    <p:sldId id="295" r:id="rId27"/>
    <p:sldId id="267" r:id="rId28"/>
    <p:sldId id="268" r:id="rId29"/>
    <p:sldId id="305" r:id="rId30"/>
    <p:sldId id="269" r:id="rId31"/>
    <p:sldId id="314" r:id="rId32"/>
    <p:sldId id="270" r:id="rId33"/>
    <p:sldId id="272" r:id="rId34"/>
    <p:sldId id="308" r:id="rId35"/>
    <p:sldId id="273" r:id="rId36"/>
    <p:sldId id="302" r:id="rId37"/>
    <p:sldId id="274" r:id="rId38"/>
    <p:sldId id="275" r:id="rId39"/>
    <p:sldId id="294" r:id="rId40"/>
    <p:sldId id="301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310" r:id="rId52"/>
    <p:sldId id="286" r:id="rId53"/>
    <p:sldId id="307" r:id="rId54"/>
    <p:sldId id="287" r:id="rId55"/>
    <p:sldId id="288" r:id="rId56"/>
    <p:sldId id="289" r:id="rId57"/>
    <p:sldId id="312" r:id="rId58"/>
    <p:sldId id="290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32D6-AB61-478B-B8EE-B21E30E9EF66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8354-6D98-4F88-9C32-646B5034F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8354-6D98-4F88-9C32-646B5034F7E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86C4-0C97-4EC2-85C8-191AED58C830}" type="datetimeFigureOut">
              <a:rPr lang="fr-FR" smtClean="0"/>
              <a:pPr/>
              <a:t>25/01/2012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2D4F-C868-43C4-AD8D-9DE6D1272C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2428891"/>
          </a:xfrm>
        </p:spPr>
        <p:txBody>
          <a:bodyPr>
            <a:no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Appareil urinaire</a:t>
            </a:r>
            <a:endParaRPr lang="fr-FR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re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82932"/>
            <a:ext cx="5143536" cy="354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image-rein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072066" y="17859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86578" y="321468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Artère  </a:t>
            </a:r>
            <a:r>
              <a:rPr lang="fr-FR" dirty="0" err="1" smtClean="0"/>
              <a:t>intre</a:t>
            </a:r>
            <a:r>
              <a:rPr lang="fr-FR" dirty="0" smtClean="0"/>
              <a:t> lobaire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00892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arciforme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29388" y="1214423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inter lobulaire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2844" y="64291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</a:rPr>
              <a:t>Vascularisation du rein</a:t>
            </a:r>
            <a:endParaRPr lang="fr-FR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VASCULASATION RENALE</a:t>
            </a:r>
            <a:endParaRPr lang="fr-FR" dirty="0"/>
          </a:p>
        </p:txBody>
      </p:sp>
      <p:pic>
        <p:nvPicPr>
          <p:cNvPr id="1026" name="Picture 2" descr="C:\Documents and Settings\Administrateur\Mes documents\Mes images\nephron 5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214313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III-tube urinaire: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longueur de 50 à 55mm, diviser en 5 portions principales avec deux segments intermédiaires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4071966"/>
          </a:xfrm>
        </p:spPr>
        <p:txBody>
          <a:bodyPr>
            <a:normAutofit fontScale="85000" lnSpcReduction="10000"/>
          </a:bodyPr>
          <a:lstStyle/>
          <a:p>
            <a:pPr lvl="4"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0000"/>
                </a:solidFill>
              </a:rPr>
              <a:t>glomérule de Malpighi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0000"/>
                </a:solidFill>
              </a:rPr>
              <a:t>Tube contourné proximal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0070C0"/>
                </a:solidFill>
              </a:rPr>
              <a:t>Tube de schachowa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0000"/>
                </a:solidFill>
              </a:rPr>
              <a:t>Anse de henlé 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0000"/>
                </a:solidFill>
              </a:rPr>
              <a:t>Tube contourné distal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0070C0"/>
                </a:solidFill>
              </a:rPr>
              <a:t>Canal d’union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0000"/>
                </a:solidFill>
              </a:rPr>
              <a:t>Tube de Bellini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 descr="C:\Documents and Settings\Administrateur\Mes documents\Mes images\nephron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A-le glomérule de Malpighi: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vésicule sphérique de diamètre(170à 200 micromètre),comprend deux parties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3500438"/>
          </a:xfrm>
        </p:spPr>
        <p:txBody>
          <a:bodyPr/>
          <a:lstStyle/>
          <a:p>
            <a:pPr lvl="3"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La capsule de Bowman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Le peloton vasculaire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8182"/>
            <a:ext cx="9144000" cy="673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43852" cy="2285991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B050"/>
                </a:solidFill>
              </a:rPr>
              <a:t>1)La capsule de Bowman: </a:t>
            </a:r>
            <a:r>
              <a:rPr lang="fr-FR" dirty="0" smtClean="0"/>
              <a:t>comporte deux feuillets</a:t>
            </a:r>
            <a:br>
              <a:rPr lang="fr-FR" dirty="0" smtClean="0"/>
            </a:br>
            <a:r>
              <a:rPr lang="fr-FR" dirty="0" smtClean="0"/>
              <a:t>-un feuillet pariétal ext</a:t>
            </a:r>
            <a:br>
              <a:rPr lang="fr-FR" dirty="0" smtClean="0"/>
            </a:br>
            <a:r>
              <a:rPr lang="fr-FR" dirty="0" smtClean="0"/>
              <a:t>-un feuillet viscéral 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A)feuillet pariétal</a:t>
            </a:r>
            <a:r>
              <a:rPr lang="fr-FR" dirty="0" smtClean="0">
                <a:solidFill>
                  <a:schemeClr val="tx1"/>
                </a:solidFill>
              </a:rPr>
              <a:t>: épithélium pavimenteux simple 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B)le feuillet viscéral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revêtement épithélial: podocytes (processus majeurs, processus mineurs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240px-Gray1120-kidney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214974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2886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2)Le peloton vasculaire: </a:t>
            </a:r>
            <a:r>
              <a:rPr lang="fr-FR" dirty="0" smtClean="0"/>
              <a:t>une </a:t>
            </a:r>
            <a:r>
              <a:rPr lang="fr-FR" dirty="0" smtClean="0">
                <a:solidFill>
                  <a:srgbClr val="FF0000"/>
                </a:solidFill>
              </a:rPr>
              <a:t>artériole afférente </a:t>
            </a:r>
            <a:r>
              <a:rPr lang="fr-FR" dirty="0" smtClean="0"/>
              <a:t>glomérulaire(50µm)de diamètre aborde le glomérule au pôle vasculaire, se divise en 5à 6 rameaux,</a:t>
            </a:r>
            <a:br>
              <a:rPr lang="fr-FR" dirty="0" smtClean="0"/>
            </a:br>
            <a:r>
              <a:rPr lang="fr-FR" dirty="0" smtClean="0"/>
              <a:t>les capillaires se réunissent pour former </a:t>
            </a:r>
            <a:r>
              <a:rPr lang="fr-FR" dirty="0" smtClean="0">
                <a:solidFill>
                  <a:srgbClr val="FF0000"/>
                </a:solidFill>
              </a:rPr>
              <a:t>l’artériole efférente glomérulaire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urglo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215238" cy="526893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143504" y="20002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Capsule de Bowman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57224" y="49291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Artère afférente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86380" y="50006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Artère efférente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57620" y="12144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 contourné proximal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1604" y="214290"/>
            <a:ext cx="32861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Schéma du corpuscule de Malpighi</a:t>
            </a:r>
            <a:endParaRPr lang="fr-FR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071802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Peloton vasculaire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29058" y="55721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TCD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868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Cellule de lacis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29454" y="2857496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Feuillet ext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215074" y="35718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Feuillet Int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15290" cy="928694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La m  électronique</a:t>
            </a:r>
            <a:r>
              <a:rPr lang="fr-FR" sz="3200" dirty="0" smtClean="0"/>
              <a:t>: montre un troisième type de cellule: cellules </a:t>
            </a:r>
            <a:r>
              <a:rPr lang="fr-FR" sz="3200" b="1" dirty="0" smtClean="0">
                <a:solidFill>
                  <a:srgbClr val="FF0000"/>
                </a:solidFill>
              </a:rPr>
              <a:t>mésangiales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572560" cy="5143536"/>
          </a:xfrm>
        </p:spPr>
        <p:txBody>
          <a:bodyPr/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B-tube contourné proximal</a:t>
            </a:r>
            <a:r>
              <a:rPr lang="fr-FR" dirty="0" smtClean="0">
                <a:solidFill>
                  <a:schemeClr val="tx1"/>
                </a:solidFill>
              </a:rPr>
              <a:t>: constitué de 5 à 6 cellules pyramidal à noyau clair avec un appareil de golgi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 descr="G:\Aurtu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715171" cy="450057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500562" y="392906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Bordure en brosse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72264" y="3929067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noyau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43636" y="278605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Bâtonnets de heidenhein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28728" y="371475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Cellule pyramidale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Pôle basal</a:t>
            </a:r>
            <a:r>
              <a:rPr lang="fr-FR" dirty="0" smtClean="0"/>
              <a:t>: présence des bâtonnets de heidenhein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15110" cy="278130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3600" b="1" dirty="0" smtClean="0">
                <a:solidFill>
                  <a:srgbClr val="FF0000"/>
                </a:solidFill>
              </a:rPr>
              <a:t>Pôle apical</a:t>
            </a:r>
            <a:r>
              <a:rPr lang="fr-FR" sz="4000" dirty="0" smtClean="0">
                <a:solidFill>
                  <a:schemeClr val="tx1"/>
                </a:solidFill>
              </a:rPr>
              <a:t>: microvillosités en bordure en brosse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213" y="827713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urtub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6602" y="1285860"/>
            <a:ext cx="4150795" cy="484030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857884" y="47863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Bâtonnets de heidenhein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43570" y="17859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Bordure en brosse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14546" y="857232"/>
            <a:ext cx="41434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Cellule du tube contourné proximal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72132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mitochondrie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ZX10QCAHWQD4PCA3H3M8ACA3OX3W0CAF3ZO7DCA5LK301CAH7N5AUCA1VPM6CCAF1NKWNCANJJCATCA4GW4D6CA44R9TUCAMUJAYFCAND717GCAR1QER6CAEYB0S6CAE129C0CA1IOUGCCA9S3W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5985" y="357166"/>
            <a:ext cx="7006477" cy="622065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643174" y="328612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 contourné proximal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29256" y="78579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 contourné distal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672414" cy="1785949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70C0"/>
                </a:solidFill>
              </a:rPr>
              <a:t>C-anse de henlé: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-une branche grêle(descendante )</a:t>
            </a:r>
            <a:br>
              <a:rPr lang="fr-FR" dirty="0" smtClean="0"/>
            </a:br>
            <a:r>
              <a:rPr lang="fr-FR" dirty="0" smtClean="0"/>
              <a:t>-une branche épaisse(ascendante)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2214554"/>
            <a:ext cx="6629424" cy="414340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00B050"/>
                </a:solidFill>
              </a:rPr>
              <a:t>1)la branche grêle</a:t>
            </a:r>
            <a:r>
              <a:rPr lang="fr-FR" sz="4000" dirty="0" smtClean="0">
                <a:solidFill>
                  <a:schemeClr val="tx1"/>
                </a:solidFill>
              </a:rPr>
              <a:t>: diamètre 12 à 15 µm, formée par des cellules </a:t>
            </a:r>
            <a:r>
              <a:rPr lang="fr-FR" sz="4000" dirty="0" err="1" smtClean="0">
                <a:solidFill>
                  <a:schemeClr val="tx1"/>
                </a:solidFill>
              </a:rPr>
              <a:t>endothéliformes</a:t>
            </a:r>
            <a:endParaRPr lang="fr-FR" sz="4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00B050"/>
                </a:solidFill>
              </a:rPr>
              <a:t>La branche épaisse</a:t>
            </a:r>
            <a:r>
              <a:rPr lang="fr-FR" sz="4000" dirty="0" smtClean="0">
                <a:solidFill>
                  <a:schemeClr val="tx1"/>
                </a:solidFill>
              </a:rPr>
              <a:t>: fait suite au segment grêle, diamètre:30 à 40 µm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529538" cy="78581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D-tube contourné distal: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1000108"/>
            <a:ext cx="6415110" cy="463869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Moins long, moins large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Pas d’enclaves intra cytoplasmiques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Pas de bordures en brosse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Les bâtonnets du pôle basal sont moins développés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Appareil de golgi plus dvp que les cellules du tcp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Cadres de fermeture</a:t>
            </a: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EKS8OCAFYQR8MCAWQZ675CAEX8S8RCA5ZQ1RICA7ZKS2TCA3L3U14CA3GPJC4CAIWHU0XCANZO10WCA9ECW23CA9R6FZNCAQ72RRJCAU0Y69GCA2DLT0OCAKB2EJHCACPV23ZCA3OV7T8CAXZYU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8143931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857256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E-tube de Bellini ou collecteur: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6700862" cy="550072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fr-FR" b="1" dirty="0" smtClean="0">
                <a:solidFill>
                  <a:srgbClr val="FF0000"/>
                </a:solidFill>
              </a:rPr>
              <a:t>Microscopie optique: </a:t>
            </a:r>
            <a:r>
              <a:rPr lang="fr-FR" dirty="0" smtClean="0">
                <a:solidFill>
                  <a:schemeClr val="tx1"/>
                </a:solidFill>
              </a:rPr>
              <a:t>épithélium cubique à l’origine puis cylindrique DS les canaux papillaires, en technique spéciales: des cellules claires et des cellules sombres</a:t>
            </a:r>
          </a:p>
          <a:p>
            <a:pPr marL="514350" indent="-514350" algn="l">
              <a:buFont typeface="+mj-lt"/>
              <a:buAutoNum type="arabicParenR"/>
            </a:pPr>
            <a:r>
              <a:rPr lang="fr-FR" b="1" dirty="0" smtClean="0">
                <a:solidFill>
                  <a:srgbClr val="FF0000"/>
                </a:solidFill>
              </a:rPr>
              <a:t>Microscopie électronique: </a:t>
            </a:r>
            <a:r>
              <a:rPr lang="fr-FR" dirty="0" smtClean="0">
                <a:solidFill>
                  <a:schemeClr val="tx1"/>
                </a:solidFill>
              </a:rPr>
              <a:t>les cellules claires pauvres en organites et les cellules sombres sont riches.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600976" cy="64294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IV- </a:t>
            </a:r>
            <a:r>
              <a:rPr lang="fr-FR" b="1" dirty="0" err="1" smtClean="0">
                <a:solidFill>
                  <a:srgbClr val="FF0000"/>
                </a:solidFill>
              </a:rPr>
              <a:t>histophysiologie</a:t>
            </a:r>
            <a:r>
              <a:rPr lang="fr-FR" b="1" dirty="0" smtClean="0">
                <a:solidFill>
                  <a:srgbClr val="FF0000"/>
                </a:solidFill>
              </a:rPr>
              <a:t> rénale: </a:t>
            </a:r>
            <a:r>
              <a:rPr lang="fr-FR" dirty="0" smtClean="0"/>
              <a:t>double fonction: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8429652" cy="528641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Formation de l’urine</a:t>
            </a:r>
          </a:p>
          <a:p>
            <a:pPr algn="l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Fonction endocrine</a:t>
            </a:r>
          </a:p>
          <a:p>
            <a:pPr algn="l"/>
            <a:r>
              <a:rPr lang="fr-FR" sz="4000" b="1" dirty="0" smtClean="0">
                <a:solidFill>
                  <a:srgbClr val="FF0000"/>
                </a:solidFill>
              </a:rPr>
              <a:t>A-formation de l’urine définitive: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Double mécanisme: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-filtration glomérulaire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-réabsorption et sécrétion tubulaires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1)Filtration glomérulaire: </a:t>
            </a:r>
            <a:r>
              <a:rPr lang="fr-FR" dirty="0" smtClean="0"/>
              <a:t>filtre rénal représenté par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L’endothélium vasculaire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La membrane basale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</a:rPr>
              <a:t>Le diaphragme qui s’étend entre les pieds des podocytes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Anse glomérulaire au ME</a:t>
            </a:r>
            <a:endParaRPr lang="fr-FR" dirty="0"/>
          </a:p>
        </p:txBody>
      </p:sp>
      <p:pic>
        <p:nvPicPr>
          <p:cNvPr id="1026" name="Picture 2" descr="C:\Documents and Settings\Administrateur\Mes documents\Mes images\nephron 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2)Réabsorptions et sécrétion tubulaires: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001056" cy="571501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lphaLcParenR"/>
            </a:pPr>
            <a:r>
              <a:rPr lang="fr-FR" b="1" dirty="0" smtClean="0">
                <a:solidFill>
                  <a:srgbClr val="00B050"/>
                </a:solidFill>
              </a:rPr>
              <a:t>Tube contourné proximal:</a:t>
            </a:r>
          </a:p>
          <a:p>
            <a:pPr marL="514350" indent="-514350" algn="l"/>
            <a:r>
              <a:rPr lang="fr-FR" dirty="0" smtClean="0">
                <a:solidFill>
                  <a:schemeClr val="tx1"/>
                </a:solidFill>
              </a:rPr>
              <a:t>Réabsorption :(85%) de l’eau et de NA,(90 %) de potassium et la totalité du glucose</a:t>
            </a:r>
          </a:p>
          <a:p>
            <a:pPr marL="514350" indent="-514350" algn="l">
              <a:buFont typeface="+mj-lt"/>
              <a:buAutoNum type="alphaLcParenR"/>
            </a:pPr>
            <a:r>
              <a:rPr lang="fr-FR" b="1" dirty="0" smtClean="0">
                <a:solidFill>
                  <a:srgbClr val="00B050"/>
                </a:solidFill>
              </a:rPr>
              <a:t>L’anse de henlé:</a:t>
            </a:r>
          </a:p>
          <a:p>
            <a:pPr marL="514350" indent="-514350" algn="l"/>
            <a:r>
              <a:rPr lang="fr-FR" b="1" dirty="0" smtClean="0">
                <a:solidFill>
                  <a:srgbClr val="00B050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branche grêle: l’eau et le sodium diffusent librement</a:t>
            </a:r>
          </a:p>
          <a:p>
            <a:pPr marL="514350" indent="-514350" algn="l"/>
            <a:r>
              <a:rPr lang="fr-FR" dirty="0" smtClean="0">
                <a:solidFill>
                  <a:schemeClr val="tx1"/>
                </a:solidFill>
              </a:rPr>
              <a:t>-la branche ascendante large: imperméable à l’eau</a:t>
            </a:r>
          </a:p>
          <a:p>
            <a:pPr marL="514350" indent="-514350" algn="l"/>
            <a:endParaRPr lang="fr-FR" b="1" dirty="0" smtClean="0">
              <a:solidFill>
                <a:srgbClr val="00B050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fr-FR" b="1" dirty="0" smtClean="0">
                <a:solidFill>
                  <a:srgbClr val="00B050"/>
                </a:solidFill>
              </a:rPr>
              <a:t>Tube contourné distal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:(aldostérone)réabsorption de sodium et une excrétion  de potassium. excrétion d’ions H+,d’ammoniaque</a:t>
            </a:r>
            <a:endParaRPr lang="fr-FR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fr-FR" b="1" dirty="0" smtClean="0">
                <a:solidFill>
                  <a:srgbClr val="00B050"/>
                </a:solidFill>
              </a:rPr>
              <a:t>Tube collecteur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(ADH)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B)Sécrétion endocrine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7272366" cy="35719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La rénine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Prostaglandines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Erythropoïétine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</a:rPr>
              <a:t>1,25 hydrochocalciférol (hydroxylation de la vitamine D 3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V-Appareil juxta-glomérulaire: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0070C0"/>
                </a:solidFill>
              </a:rPr>
              <a:t>A)définition: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formé par l’association au pôle vasculaire du corpuscule:</a:t>
            </a:r>
            <a:br>
              <a:rPr lang="fr-FR" dirty="0" smtClean="0"/>
            </a:br>
            <a:r>
              <a:rPr lang="fr-FR" dirty="0" smtClean="0"/>
              <a:t>-des artères afférente et efférente</a:t>
            </a:r>
            <a:br>
              <a:rPr lang="fr-FR" dirty="0" smtClean="0"/>
            </a:br>
            <a:r>
              <a:rPr lang="fr-FR" dirty="0" smtClean="0"/>
              <a:t>-d’une portion du tube contourné distal</a:t>
            </a:r>
            <a:br>
              <a:rPr lang="fr-FR" dirty="0" smtClean="0"/>
            </a:br>
            <a:r>
              <a:rPr lang="fr-FR" dirty="0" smtClean="0"/>
              <a:t>-zone triangulaire: lacis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70BCSCAS9ZESDCAX8GGTCCAWY4ZBWCARVILQNCA25VW77CAMSSWHOCA9Q85MNCAD9NIBSCAH1V82PCA1T678BCATK3NKICA0DLRS6CASEYMPWCAVSEDB2CAYZ8LMRCATGE7AVCA570SO8CA5EZYB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415"/>
            <a:ext cx="9144000" cy="684258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000760" y="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Macula densa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28728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Artère  afférente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29388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Artère efférente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71934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Cellules de lacis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5720" y="257174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Appareil juxta glomérulaire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058%20systeme%20urinai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osteoclaste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2628"/>
            <a:ext cx="8929718" cy="672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64333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70C0"/>
                </a:solidFill>
              </a:rPr>
              <a:t>B)structure: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-des cellules myoépithéliales de l’artère  afférente</a:t>
            </a:r>
            <a:br>
              <a:rPr lang="fr-FR" dirty="0" smtClean="0"/>
            </a:br>
            <a:r>
              <a:rPr lang="fr-FR" dirty="0" smtClean="0"/>
              <a:t>-des cellules de la macula densa</a:t>
            </a:r>
            <a:br>
              <a:rPr lang="fr-FR" dirty="0" smtClean="0"/>
            </a:br>
            <a:r>
              <a:rPr lang="fr-FR" dirty="0" smtClean="0"/>
              <a:t>-les cellules de lacis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1)Cellules myo- épithélloides: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cellules musculaires lisses sont remplacées par des cellules épithéloides  (glandulaires, musculaires)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130425"/>
            <a:ext cx="7600976" cy="40846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B050"/>
                </a:solidFill>
              </a:rPr>
              <a:t>2)Cellules de lacis: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dirty="0" smtClean="0"/>
              <a:t>situées entre l’artère  afférente, artère efférente et le tube contourné distal</a:t>
            </a:r>
            <a:br>
              <a:rPr lang="fr-FR" dirty="0" smtClean="0"/>
            </a:br>
            <a:r>
              <a:rPr lang="fr-FR" dirty="0" smtClean="0"/>
              <a:t>-disposées en pile d’assiettes</a:t>
            </a:r>
            <a:br>
              <a:rPr lang="fr-FR" dirty="0" smtClean="0"/>
            </a:br>
            <a:r>
              <a:rPr lang="fr-FR" dirty="0" smtClean="0"/>
              <a:t>-pauvres en organites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1357299"/>
            <a:ext cx="7672414" cy="33575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3)Macula densa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(cellules du tube contourné distal   en regard des myo- épithélloides  de l’artère afférente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643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C) Histophysiologie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cellules myoépithéloides possèdent des barorécepteurs sensibles à la chute de la pression sanguine DS l’artère  afférente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858180" cy="528641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Libération de la </a:t>
            </a:r>
            <a:r>
              <a:rPr lang="fr-FR" b="1" dirty="0" smtClean="0">
                <a:solidFill>
                  <a:srgbClr val="FF0000"/>
                </a:solidFill>
              </a:rPr>
              <a:t>rétine</a:t>
            </a:r>
            <a:r>
              <a:rPr lang="fr-FR" dirty="0" smtClean="0">
                <a:solidFill>
                  <a:schemeClr val="tx1"/>
                </a:solidFill>
              </a:rPr>
              <a:t> DS le sang.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Transformation par la rénine de l’ </a:t>
            </a:r>
            <a:r>
              <a:rPr lang="fr-FR" b="1" dirty="0" smtClean="0">
                <a:solidFill>
                  <a:srgbClr val="FF0000"/>
                </a:solidFill>
              </a:rPr>
              <a:t>angiotensinogène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en </a:t>
            </a:r>
            <a:r>
              <a:rPr lang="fr-FR" b="1" dirty="0" smtClean="0">
                <a:solidFill>
                  <a:srgbClr val="FF0000"/>
                </a:solidFill>
              </a:rPr>
              <a:t>angiotensine I .</a:t>
            </a:r>
          </a:p>
          <a:p>
            <a:pPr algn="l"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Transformation de </a:t>
            </a:r>
            <a:r>
              <a:rPr lang="fr-FR" b="1" dirty="0" smtClean="0">
                <a:solidFill>
                  <a:srgbClr val="FF0000"/>
                </a:solidFill>
              </a:rPr>
              <a:t>l’angiotensine I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en </a:t>
            </a:r>
            <a:r>
              <a:rPr lang="fr-FR" b="1" dirty="0" smtClean="0">
                <a:solidFill>
                  <a:srgbClr val="FF0000"/>
                </a:solidFill>
              </a:rPr>
              <a:t>angiotensine II</a:t>
            </a:r>
            <a:r>
              <a:rPr lang="fr-FR" dirty="0" smtClean="0">
                <a:solidFill>
                  <a:schemeClr val="tx1"/>
                </a:solidFill>
              </a:rPr>
              <a:t>, grâce à </a:t>
            </a:r>
            <a:r>
              <a:rPr lang="fr-FR" b="1" dirty="0" smtClean="0">
                <a:solidFill>
                  <a:srgbClr val="FF0000"/>
                </a:solidFill>
              </a:rPr>
              <a:t>l’enzyme de conversion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  <a:r>
              <a:rPr lang="fr-FR" dirty="0" smtClean="0">
                <a:solidFill>
                  <a:schemeClr val="tx1"/>
                </a:solidFill>
              </a:rPr>
              <a:t> ( angiotensine: vasoconstricteur  puissant, il stimule la sécrétion de l’aldostérone 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VI)Voies urinaires: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A)généralités: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6986614" cy="5357826"/>
          </a:xfrm>
        </p:spPr>
        <p:txBody>
          <a:bodyPr/>
          <a:lstStyle/>
          <a:p>
            <a:pPr lvl="3" algn="l">
              <a:buFont typeface="Wingdings" pitchFamily="2" charset="2"/>
              <a:buChar char="v"/>
            </a:pPr>
            <a:r>
              <a:rPr lang="fr-FR" sz="3200" b="1" dirty="0" smtClean="0">
                <a:solidFill>
                  <a:schemeClr val="accent2"/>
                </a:solidFill>
              </a:rPr>
              <a:t>Le haut appareil urinaire: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Les reins,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les calices,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les bassinets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 et les uretères</a:t>
            </a:r>
          </a:p>
          <a:p>
            <a:pPr algn="l">
              <a:buFont typeface="Wingdings" pitchFamily="2" charset="2"/>
              <a:buChar char="v"/>
            </a:pP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Le bas appareil urinaire: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Vessie, 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et urètre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67241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70C0"/>
                </a:solidFill>
              </a:rPr>
              <a:t>B)Histologie des calices, bassinets et uretère: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-muqueuse</a:t>
            </a:r>
            <a:br>
              <a:rPr lang="fr-FR" sz="3600" dirty="0" smtClean="0"/>
            </a:br>
            <a:r>
              <a:rPr lang="fr-FR" sz="3600" dirty="0" smtClean="0"/>
              <a:t>-musculeuse</a:t>
            </a:r>
            <a:br>
              <a:rPr lang="fr-FR" sz="3600" dirty="0" smtClean="0"/>
            </a:br>
            <a:r>
              <a:rPr lang="fr-FR" sz="3600" dirty="0" smtClean="0"/>
              <a:t>-adventice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4071942"/>
          </a:xfrm>
        </p:spPr>
        <p:txBody>
          <a:bodyPr>
            <a:normAutofit fontScale="92500" lnSpcReduction="10000"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1)muqueuse:</a:t>
            </a:r>
          </a:p>
          <a:p>
            <a:r>
              <a:rPr lang="fr-FR" sz="3500" b="1" dirty="0" smtClean="0">
                <a:solidFill>
                  <a:srgbClr val="7030A0"/>
                </a:solidFill>
              </a:rPr>
              <a:t>a)épithélium: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-MO: </a:t>
            </a:r>
            <a:r>
              <a:rPr lang="fr-FR" dirty="0" smtClean="0">
                <a:solidFill>
                  <a:schemeClr val="tx1"/>
                </a:solidFill>
              </a:rPr>
              <a:t>pseudostratifié polymorphe.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-ME: </a:t>
            </a:r>
            <a:r>
              <a:rPr lang="fr-FR" dirty="0" smtClean="0">
                <a:solidFill>
                  <a:schemeClr val="tx1"/>
                </a:solidFill>
              </a:rPr>
              <a:t>forte cohésion intercellulaire, épaississement du feuillet ext de la membrane plasmique des cellules superficielles, rareté des organites intracellulaires.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b)chorion: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riche en éléments sanguins, lymphatiques et nerveux.</a:t>
            </a:r>
            <a:br>
              <a:rPr lang="fr-FR" sz="3600" dirty="0" smtClean="0"/>
            </a:br>
            <a:r>
              <a:rPr lang="fr-FR" sz="3600" dirty="0" smtClean="0"/>
              <a:t>Dépourvu de glandes.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4429132"/>
          </a:xfrm>
        </p:spPr>
        <p:txBody>
          <a:bodyPr>
            <a:normAutofit fontScale="92500" lnSpcReduction="10000"/>
          </a:bodyPr>
          <a:lstStyle/>
          <a:p>
            <a:r>
              <a:rPr lang="fr-FR" sz="4300" b="1" dirty="0" smtClean="0">
                <a:solidFill>
                  <a:srgbClr val="00B050"/>
                </a:solidFill>
              </a:rPr>
              <a:t>2)musculeuse: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Fibres musculaires lisses, avec deux plans: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-deux couches :longitudinale int et circulaire ext dans les calices, le bassinet, et les deux tiers supérieurs de l’uretère.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Trois couches :LCL dans le tiers inférieur de l’uretère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8608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I-généralités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l’appareil urinaire est constitué de 2 portions: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2928934"/>
            <a:ext cx="7129490" cy="35719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</a:rPr>
              <a:t>Une portion glandulaire:</a:t>
            </a:r>
            <a:r>
              <a:rPr lang="fr-FR" dirty="0" smtClean="0">
                <a:solidFill>
                  <a:schemeClr val="tx1"/>
                </a:solidFill>
              </a:rPr>
              <a:t> néphrons (annexés aux vaisseaux)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</a:rPr>
              <a:t>Une portion excrétrice :( </a:t>
            </a:r>
            <a:r>
              <a:rPr lang="fr-FR" dirty="0" smtClean="0">
                <a:solidFill>
                  <a:schemeClr val="tx1"/>
                </a:solidFill>
              </a:rPr>
              <a:t>voies  excrétrices de l’urine)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solidFill>
                  <a:srgbClr val="00B050"/>
                </a:solidFill>
              </a:rPr>
              <a:t>3)adventice: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tissu conjonctif lâche :</a:t>
            </a:r>
            <a:br>
              <a:rPr lang="fr-FR" sz="4000" dirty="0" smtClean="0"/>
            </a:br>
            <a:r>
              <a:rPr lang="fr-FR" sz="4000" dirty="0" smtClean="0"/>
              <a:t>-des fibres de réticulines</a:t>
            </a:r>
            <a:br>
              <a:rPr lang="fr-FR" sz="4000" dirty="0" smtClean="0"/>
            </a:br>
            <a:r>
              <a:rPr lang="fr-FR" sz="4000" dirty="0" smtClean="0"/>
              <a:t>-des éléments vasculo-nerveux</a:t>
            </a:r>
            <a:br>
              <a:rPr lang="fr-FR" sz="4000" dirty="0" smtClean="0"/>
            </a:br>
            <a:r>
              <a:rPr lang="fr-FR" sz="4000" dirty="0" smtClean="0"/>
              <a:t>-des adipocytes, groupés en abondance.</a:t>
            </a:r>
            <a:endParaRPr lang="fr-F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C)Histologie de la vessie: </a:t>
            </a:r>
            <a:r>
              <a:rPr lang="fr-FR" sz="3600" dirty="0" smtClean="0"/>
              <a:t>stockage de l’urine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8180" cy="557214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L’épithélium de type urinaire</a:t>
            </a:r>
            <a:r>
              <a:rPr lang="fr-FR" dirty="0" smtClean="0">
                <a:solidFill>
                  <a:schemeClr val="tx1"/>
                </a:solidFill>
              </a:rPr>
              <a:t>( 6à 8 couches de cellules)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Chorion: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est riche en fibres élastiques </a:t>
            </a:r>
          </a:p>
          <a:p>
            <a:pPr algn="l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dirty="0" smtClean="0">
                <a:solidFill>
                  <a:srgbClr val="FF0000"/>
                </a:solidFill>
              </a:rPr>
              <a:t>musculeuse: </a:t>
            </a:r>
            <a:r>
              <a:rPr lang="fr-FR" dirty="0" smtClean="0">
                <a:solidFill>
                  <a:schemeClr val="tx1"/>
                </a:solidFill>
              </a:rPr>
              <a:t>structure plexiforme faite de trois </a:t>
            </a:r>
            <a:r>
              <a:rPr lang="fr-FR" dirty="0" smtClean="0">
                <a:solidFill>
                  <a:schemeClr val="tx1"/>
                </a:solidFill>
              </a:rPr>
              <a:t>couches(LCL)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</a:rPr>
              <a:t>L’adventice </a:t>
            </a:r>
            <a:r>
              <a:rPr lang="fr-FR" sz="3200" dirty="0" smtClean="0">
                <a:solidFill>
                  <a:srgbClr val="FF0000"/>
                </a:solidFill>
              </a:rPr>
              <a:t>:</a:t>
            </a:r>
            <a:r>
              <a:rPr lang="fr-FR" sz="3200" dirty="0" smtClean="0">
                <a:solidFill>
                  <a:schemeClr val="tx1"/>
                </a:solidFill>
              </a:rPr>
              <a:t>entoure complètement la vessie. elle fusionne sur la face postérieure avec la séreuse péritonéale. 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Épithélium vésical</a:t>
            </a:r>
            <a:endParaRPr lang="fr-FR" dirty="0"/>
          </a:p>
        </p:txBody>
      </p:sp>
      <p:pic>
        <p:nvPicPr>
          <p:cNvPr id="1026" name="Picture 2" descr="C:\Documents and Settings\Administrateur\Mes documents\Mes images\nephron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152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C)Histologie de l’urètre: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1)urètre masculin: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dirty="0" smtClean="0"/>
              <a:t>fonction double: véhicule l’urine et le sperme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8001056" cy="3714776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fr-FR" sz="4000" b="1" dirty="0" smtClean="0">
                <a:solidFill>
                  <a:srgbClr val="0070C0"/>
                </a:solidFill>
              </a:rPr>
              <a:t>Rappel anatomique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3 segments:</a:t>
            </a:r>
          </a:p>
          <a:p>
            <a:pPr marL="514350" indent="-514350" algn="l"/>
            <a:r>
              <a:rPr lang="fr-FR" dirty="0" smtClean="0">
                <a:solidFill>
                  <a:schemeClr val="tx1"/>
                </a:solidFill>
              </a:rPr>
              <a:t>-urètre prostatique(3 cm)</a:t>
            </a:r>
          </a:p>
          <a:p>
            <a:pPr marL="514350" indent="-514350" algn="l"/>
            <a:r>
              <a:rPr lang="fr-FR" dirty="0" smtClean="0">
                <a:solidFill>
                  <a:schemeClr val="tx1"/>
                </a:solidFill>
              </a:rPr>
              <a:t>-urètre membraneux (1 cm)</a:t>
            </a:r>
          </a:p>
          <a:p>
            <a:pPr marL="514350" indent="-514350" algn="l"/>
            <a:r>
              <a:rPr lang="fr-FR" dirty="0" smtClean="0">
                <a:solidFill>
                  <a:schemeClr val="tx1"/>
                </a:solidFill>
              </a:rPr>
              <a:t>-urètre spongieux (12à 13 cm)</a:t>
            </a:r>
          </a:p>
          <a:p>
            <a:pPr marL="514350" indent="-514350" algn="l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70C0"/>
                </a:solidFill>
              </a:rPr>
              <a:t>b)Structure histologique: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7030A0"/>
                </a:solidFill>
              </a:rPr>
              <a:t>-muqueuse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sz="3600" dirty="0" smtClean="0"/>
              <a:t>un épithélium urinaire prés de la vessie, cylindriques pavimenteux stratifié ou pseudo-stratifié  qui se transforme  en un épithélium pavimenteux stratifié non kératinisé prés du méat urinaire.</a:t>
            </a:r>
            <a:endParaRPr lang="fr-FR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35745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-la musculeuse: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deux couches: longitudinale interne et circulaire externe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572428" cy="400052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2) Urètre féminin: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purement urinaire, longueur  4 cm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Sa structure histologique est identique à celle de l’urètre masculin, avec en plus des glandes péri- urétrales  muqueuses(glandes de Skene)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eur\Mes documents\Mes images\nephron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D) </a:t>
            </a:r>
            <a:r>
              <a:rPr lang="fr-FR" b="1" dirty="0" err="1" smtClean="0">
                <a:solidFill>
                  <a:srgbClr val="FF0000"/>
                </a:solidFill>
              </a:rPr>
              <a:t>Histophysiologie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521497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343150" lvl="4" indent="-514350" algn="l">
              <a:buFont typeface="+mj-lt"/>
              <a:buAutoNum type="arabicParenR"/>
            </a:pPr>
            <a:r>
              <a:rPr lang="fr-FR" sz="3200" dirty="0" smtClean="0">
                <a:solidFill>
                  <a:schemeClr val="tx1"/>
                </a:solidFill>
              </a:rPr>
              <a:t>  Péristaltisme urétéral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2343150" lvl="4" indent="-514350">
              <a:buFont typeface="+mj-lt"/>
              <a:buAutoNum type="arabicParenR"/>
            </a:pPr>
            <a:r>
              <a:rPr lang="fr-FR" sz="3200" dirty="0" smtClean="0">
                <a:solidFill>
                  <a:schemeClr val="tx1"/>
                </a:solidFill>
              </a:rPr>
              <a:t>  Stockage et émission des urines: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250032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II-constitution générale: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capsule, deux régions de coloration et de topographie différentes.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15110" cy="2781304"/>
          </a:xfrm>
        </p:spPr>
        <p:txBody>
          <a:bodyPr>
            <a:normAutofit fontScale="92500" lnSpcReduction="20000"/>
          </a:bodyPr>
          <a:lstStyle/>
          <a:p>
            <a:r>
              <a:rPr lang="fr-FR" sz="4300" b="1" dirty="0" smtClean="0">
                <a:solidFill>
                  <a:srgbClr val="0070C0"/>
                </a:solidFill>
              </a:rPr>
              <a:t>A-médullaire rénale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4000" b="1" dirty="0" smtClean="0">
                <a:solidFill>
                  <a:srgbClr val="0070C0"/>
                </a:solidFill>
              </a:rPr>
              <a:t> </a:t>
            </a:r>
            <a:r>
              <a:rPr lang="fr-FR" sz="4000" dirty="0" smtClean="0">
                <a:solidFill>
                  <a:schemeClr val="tx1"/>
                </a:solidFill>
              </a:rPr>
              <a:t>région claire , disposée en deux portions:</a:t>
            </a:r>
          </a:p>
          <a:p>
            <a:pPr algn="l"/>
            <a:r>
              <a:rPr lang="fr-FR" sz="4000" dirty="0" smtClean="0">
                <a:solidFill>
                  <a:schemeClr val="tx1"/>
                </a:solidFill>
              </a:rPr>
              <a:t>-les pyramides de Malpighi</a:t>
            </a:r>
          </a:p>
          <a:p>
            <a:pPr algn="l"/>
            <a:r>
              <a:rPr lang="fr-FR" sz="4000" dirty="0" smtClean="0">
                <a:solidFill>
                  <a:schemeClr val="tx1"/>
                </a:solidFill>
              </a:rPr>
              <a:t>-les pyramides de ferrein.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86728" cy="157163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B-corticale rénale: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région foncée d’allure dentelée, topographie superficielle , comprend deux parties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7272366" cy="3281370"/>
          </a:xfrm>
        </p:spPr>
        <p:txBody>
          <a:bodyPr>
            <a:no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FF0000"/>
                </a:solidFill>
              </a:rPr>
              <a:t>Le labyrinthe rénal</a:t>
            </a:r>
            <a:r>
              <a:rPr lang="fr-FR" sz="4000" dirty="0" smtClean="0">
                <a:solidFill>
                  <a:schemeClr val="tx1"/>
                </a:solidFill>
              </a:rPr>
              <a:t>:(situé en dehors et entre les pyramides de ferrein)</a:t>
            </a:r>
          </a:p>
          <a:p>
            <a:pPr algn="l"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FF0000"/>
                </a:solidFill>
              </a:rPr>
              <a:t>Des colonnes de Bertin: </a:t>
            </a:r>
            <a:r>
              <a:rPr lang="fr-FR" sz="4000" dirty="0" smtClean="0">
                <a:solidFill>
                  <a:schemeClr val="tx1"/>
                </a:solidFill>
              </a:rPr>
              <a:t>séparent les pyramides de Malpighi.  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Coupe sagittale du rein</a:t>
            </a:r>
            <a:endParaRPr lang="fr-FR" b="1" dirty="0"/>
          </a:p>
        </p:txBody>
      </p:sp>
      <p:pic>
        <p:nvPicPr>
          <p:cNvPr id="1026" name="Picture 2" descr="G:\re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143668" cy="452596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428992" y="235743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Pyramide de </a:t>
            </a:r>
            <a:r>
              <a:rPr lang="fr-FR" dirty="0" err="1" smtClean="0"/>
              <a:t>malpighi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71670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capsule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58016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uretère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57818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bassinet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628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calice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43174" y="378619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Colonne de Bertin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urgen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143668" cy="671514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29190" y="228599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Pyramide de </a:t>
            </a:r>
            <a:r>
              <a:rPr lang="fr-FR" dirty="0" err="1" smtClean="0"/>
              <a:t>ferrein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29058" y="264318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Pyramide de Malpighi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857752" y="4143381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Colonne de Bertin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57818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Labyrinthe rénal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8598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bassinet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728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uretère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86182" y="39290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calice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913</Words>
  <Application>Microsoft Office PowerPoint</Application>
  <PresentationFormat>Affichage à l'écran (4:3)</PresentationFormat>
  <Paragraphs>167</Paragraphs>
  <Slides>58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Thème Office</vt:lpstr>
      <vt:lpstr>Appareil urinaire</vt:lpstr>
      <vt:lpstr>Diapositive 2</vt:lpstr>
      <vt:lpstr>Diapositive 3</vt:lpstr>
      <vt:lpstr>Diapositive 4</vt:lpstr>
      <vt:lpstr>I-généralités: l’appareil urinaire est constitué de 2 portions:</vt:lpstr>
      <vt:lpstr>II-constitution générale: une capsule, deux régions de coloration et de topographie différentes.</vt:lpstr>
      <vt:lpstr>B-corticale rénale: région foncée d’allure dentelée, topographie superficielle , comprend deux parties</vt:lpstr>
      <vt:lpstr>Coupe sagittale du rein</vt:lpstr>
      <vt:lpstr>Diapositive 9</vt:lpstr>
      <vt:lpstr>Diapositive 10</vt:lpstr>
      <vt:lpstr>Diapositive 11</vt:lpstr>
      <vt:lpstr>VASCULASATION RENALE</vt:lpstr>
      <vt:lpstr>Diapositive 13</vt:lpstr>
      <vt:lpstr>III-tube urinaire: longueur de 50 à 55mm, diviser en 5 portions principales avec deux segments intermédiaires</vt:lpstr>
      <vt:lpstr>Diapositive 15</vt:lpstr>
      <vt:lpstr>Diapositive 16</vt:lpstr>
      <vt:lpstr>A-le glomérule de Malpighi: vésicule sphérique de diamètre(170à 200 micromètre),comprend deux parties</vt:lpstr>
      <vt:lpstr>Diapositive 18</vt:lpstr>
      <vt:lpstr>1)La capsule de Bowman: comporte deux feuillets -un feuillet pariétal ext -un feuillet viscéral Int</vt:lpstr>
      <vt:lpstr>2)Le peloton vasculaire: une artériole afférente glomérulaire(50µm)de diamètre aborde le glomérule au pôle vasculaire, se divise en 5à 6 rameaux, les capillaires se réunissent pour former l’artériole efférente glomérulaire.</vt:lpstr>
      <vt:lpstr>Diapositive 21</vt:lpstr>
      <vt:lpstr>Diapositive 22</vt:lpstr>
      <vt:lpstr>La m  électronique: montre un troisième type de cellule: cellules mésangiales</vt:lpstr>
      <vt:lpstr>Pôle basal: présence des bâtonnets de heidenhein   </vt:lpstr>
      <vt:lpstr>Diapositive 25</vt:lpstr>
      <vt:lpstr>Diapositive 26</vt:lpstr>
      <vt:lpstr>C-anse de henlé: -une branche grêle(descendante ) -une branche épaisse(ascendante)</vt:lpstr>
      <vt:lpstr>D-tube contourné distal: </vt:lpstr>
      <vt:lpstr>Diapositive 29</vt:lpstr>
      <vt:lpstr>E-tube de Bellini ou collecteur:</vt:lpstr>
      <vt:lpstr>Diapositive 31</vt:lpstr>
      <vt:lpstr>IV- histophysiologie rénale: double fonction: </vt:lpstr>
      <vt:lpstr>1)Filtration glomérulaire: filtre rénal représenté par </vt:lpstr>
      <vt:lpstr>Anse glomérulaire au ME</vt:lpstr>
      <vt:lpstr>2)Réabsorptions et sécrétion tubulaires:</vt:lpstr>
      <vt:lpstr>Diapositive 36</vt:lpstr>
      <vt:lpstr>B)Sécrétion endocrine:</vt:lpstr>
      <vt:lpstr>V-Appareil juxta-glomérulaire: A)définition: formé par l’association au pôle vasculaire du corpuscule: -des artères afférente et efférente -d’une portion du tube contourné distal -zone triangulaire: lacis</vt:lpstr>
      <vt:lpstr>Diapositive 39</vt:lpstr>
      <vt:lpstr>Diapositive 40</vt:lpstr>
      <vt:lpstr>B)structure:   -des cellules myoépithéliales de l’artère  afférente -des cellules de la macula densa -les cellules de lacis</vt:lpstr>
      <vt:lpstr>1)Cellules myo- épithélloides: les cellules musculaires lisses sont remplacées par des cellules épithéloides  (glandulaires, musculaires)</vt:lpstr>
      <vt:lpstr>2)Cellules de lacis:  situées entre l’artère  afférente, artère efférente et le tube contourné distal -disposées en pile d’assiettes -pauvres en organites</vt:lpstr>
      <vt:lpstr>3)Macula densa : (cellules du tube contourné distal   en regard des myo- épithélloides  de l’artère afférente  </vt:lpstr>
      <vt:lpstr>C) Histophysiologie : les cellules myoépithéloides possèdent des barorécepteurs sensibles à la chute de la pression sanguine DS l’artère  afférente</vt:lpstr>
      <vt:lpstr>Diapositive 46</vt:lpstr>
      <vt:lpstr>VI)Voies urinaires: A)généralités:</vt:lpstr>
      <vt:lpstr>B)Histologie des calices, bassinets et uretère: -muqueuse -musculeuse -adventice</vt:lpstr>
      <vt:lpstr>b)chorion: riche en éléments sanguins, lymphatiques et nerveux. Dépourvu de glandes.</vt:lpstr>
      <vt:lpstr>3)adventice: tissu conjonctif lâche : -des fibres de réticulines -des éléments vasculo-nerveux -des adipocytes, groupés en abondance.</vt:lpstr>
      <vt:lpstr>Diapositive 51</vt:lpstr>
      <vt:lpstr>C)Histologie de la vessie: stockage de l’urine</vt:lpstr>
      <vt:lpstr>Épithélium vésical</vt:lpstr>
      <vt:lpstr>C)Histologie de l’urètre: 1)urètre masculin: fonction double: véhicule l’urine et le sperme</vt:lpstr>
      <vt:lpstr>b)Structure histologique: -muqueuse:  un épithélium urinaire prés de la vessie, cylindriques pavimenteux stratifié ou pseudo-stratifié  qui se transforme  en un épithélium pavimenteux stratifié non kératinisé prés du méat urinaire.</vt:lpstr>
      <vt:lpstr>-la musculeuse: deux couches: longitudinale interne et circulaire externe.</vt:lpstr>
      <vt:lpstr>Diapositive 57</vt:lpstr>
      <vt:lpstr>D) Histophysiologie :</vt:lpstr>
    </vt:vector>
  </TitlesOfParts>
  <Company>WebDesign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urinaire</dc:title>
  <dc:creator>ency-education.com</dc:creator>
  <cp:lastModifiedBy>Fujitsu</cp:lastModifiedBy>
  <cp:revision>104</cp:revision>
  <dcterms:created xsi:type="dcterms:W3CDTF">2011-01-17T18:20:37Z</dcterms:created>
  <dcterms:modified xsi:type="dcterms:W3CDTF">2012-01-25T08:57:53Z</dcterms:modified>
</cp:coreProperties>
</file>