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57525-2C36-401A-B7D7-163C3C2666DE}" type="doc">
      <dgm:prSet loTypeId="urn:microsoft.com/office/officeart/2005/8/layout/process2" loCatId="process" qsTypeId="urn:microsoft.com/office/officeart/2005/8/quickstyle/simple1" qsCatId="simple" csTypeId="urn:microsoft.com/office/officeart/2005/8/colors/accent2_1" csCatId="accent2" phldr="1"/>
      <dgm:spPr/>
    </dgm:pt>
    <dgm:pt modelId="{ADEBD52C-CAE0-419E-9E18-C35513379639}">
      <dgm:prSet phldrT="[Texte]"/>
      <dgm:spPr/>
      <dgm:t>
        <a:bodyPr/>
        <a:lstStyle/>
        <a:p>
          <a:r>
            <a:rPr lang="fr-FR" dirty="0" smtClean="0"/>
            <a:t>ADN: 2m</a:t>
          </a:r>
          <a:endParaRPr lang="fr-FR" dirty="0"/>
        </a:p>
      </dgm:t>
    </dgm:pt>
    <dgm:pt modelId="{2EB9FBE9-9723-407F-9AFE-F4457590B7B6}" type="parTrans" cxnId="{2A3836A8-C448-4AE0-98B3-1041F28BF797}">
      <dgm:prSet/>
      <dgm:spPr/>
      <dgm:t>
        <a:bodyPr/>
        <a:lstStyle/>
        <a:p>
          <a:endParaRPr lang="fr-FR"/>
        </a:p>
      </dgm:t>
    </dgm:pt>
    <dgm:pt modelId="{661D2325-AB30-4603-B646-B270DDC7B7D2}" type="sibTrans" cxnId="{2A3836A8-C448-4AE0-98B3-1041F28BF797}">
      <dgm:prSet/>
      <dgm:spPr/>
      <dgm:t>
        <a:bodyPr/>
        <a:lstStyle/>
        <a:p>
          <a:endParaRPr lang="fr-FR"/>
        </a:p>
      </dgm:t>
    </dgm:pt>
    <dgm:pt modelId="{F7E73C38-1295-40CE-AA5D-A6BFBF3AAE47}">
      <dgm:prSet phldrT="[Texte]"/>
      <dgm:spPr/>
      <dgm:t>
        <a:bodyPr/>
        <a:lstStyle/>
        <a:p>
          <a:r>
            <a:rPr lang="fr-FR" dirty="0" smtClean="0"/>
            <a:t>Noyau:µm</a:t>
          </a:r>
          <a:endParaRPr lang="fr-FR" dirty="0"/>
        </a:p>
      </dgm:t>
    </dgm:pt>
    <dgm:pt modelId="{D52883B0-7A14-4B8B-868B-36E787697953}" type="parTrans" cxnId="{257746B5-AD39-4CE7-AF1F-3F220331C03B}">
      <dgm:prSet/>
      <dgm:spPr/>
      <dgm:t>
        <a:bodyPr/>
        <a:lstStyle/>
        <a:p>
          <a:endParaRPr lang="fr-FR"/>
        </a:p>
      </dgm:t>
    </dgm:pt>
    <dgm:pt modelId="{FF690659-2F8D-417B-883F-470EDB3201AC}" type="sibTrans" cxnId="{257746B5-AD39-4CE7-AF1F-3F220331C03B}">
      <dgm:prSet/>
      <dgm:spPr/>
      <dgm:t>
        <a:bodyPr/>
        <a:lstStyle/>
        <a:p>
          <a:endParaRPr lang="fr-FR"/>
        </a:p>
      </dgm:t>
    </dgm:pt>
    <dgm:pt modelId="{1D542F4F-328B-4E3E-82AD-77D111F8B0E9}" type="pres">
      <dgm:prSet presAssocID="{ECA57525-2C36-401A-B7D7-163C3C2666DE}" presName="linearFlow" presStyleCnt="0">
        <dgm:presLayoutVars>
          <dgm:resizeHandles val="exact"/>
        </dgm:presLayoutVars>
      </dgm:prSet>
      <dgm:spPr/>
    </dgm:pt>
    <dgm:pt modelId="{2836E554-C40B-4501-851B-737ECDFB3934}" type="pres">
      <dgm:prSet presAssocID="{ADEBD52C-CAE0-419E-9E18-C35513379639}" presName="node" presStyleLbl="node1" presStyleIdx="0" presStyleCnt="2" custScaleX="102564">
        <dgm:presLayoutVars>
          <dgm:bulletEnabled val="1"/>
        </dgm:presLayoutVars>
      </dgm:prSet>
      <dgm:spPr/>
      <dgm:t>
        <a:bodyPr/>
        <a:lstStyle/>
        <a:p>
          <a:endParaRPr lang="fr-FR"/>
        </a:p>
      </dgm:t>
    </dgm:pt>
    <dgm:pt modelId="{24EC87EB-D953-4E26-A480-DA206E2DBEA9}" type="pres">
      <dgm:prSet presAssocID="{661D2325-AB30-4603-B646-B270DDC7B7D2}" presName="sibTrans" presStyleLbl="sibTrans2D1" presStyleIdx="0" presStyleCnt="1"/>
      <dgm:spPr/>
      <dgm:t>
        <a:bodyPr/>
        <a:lstStyle/>
        <a:p>
          <a:endParaRPr lang="fr-FR"/>
        </a:p>
      </dgm:t>
    </dgm:pt>
    <dgm:pt modelId="{091D575C-495E-4E9D-AB33-35C5D6304CC9}" type="pres">
      <dgm:prSet presAssocID="{661D2325-AB30-4603-B646-B270DDC7B7D2}" presName="connectorText" presStyleLbl="sibTrans2D1" presStyleIdx="0" presStyleCnt="1"/>
      <dgm:spPr/>
      <dgm:t>
        <a:bodyPr/>
        <a:lstStyle/>
        <a:p>
          <a:endParaRPr lang="fr-FR"/>
        </a:p>
      </dgm:t>
    </dgm:pt>
    <dgm:pt modelId="{FEA36CBD-FB4F-4D48-ABA4-47171B8C57FE}" type="pres">
      <dgm:prSet presAssocID="{F7E73C38-1295-40CE-AA5D-A6BFBF3AAE47}" presName="node" presStyleLbl="node1" presStyleIdx="1" presStyleCnt="2">
        <dgm:presLayoutVars>
          <dgm:bulletEnabled val="1"/>
        </dgm:presLayoutVars>
      </dgm:prSet>
      <dgm:spPr/>
      <dgm:t>
        <a:bodyPr/>
        <a:lstStyle/>
        <a:p>
          <a:endParaRPr lang="fr-FR"/>
        </a:p>
      </dgm:t>
    </dgm:pt>
  </dgm:ptLst>
  <dgm:cxnLst>
    <dgm:cxn modelId="{C9E9AA8D-239F-4DCC-A60B-A09CB247D652}" type="presOf" srcId="{ECA57525-2C36-401A-B7D7-163C3C2666DE}" destId="{1D542F4F-328B-4E3E-82AD-77D111F8B0E9}" srcOrd="0" destOrd="0" presId="urn:microsoft.com/office/officeart/2005/8/layout/process2"/>
    <dgm:cxn modelId="{257746B5-AD39-4CE7-AF1F-3F220331C03B}" srcId="{ECA57525-2C36-401A-B7D7-163C3C2666DE}" destId="{F7E73C38-1295-40CE-AA5D-A6BFBF3AAE47}" srcOrd="1" destOrd="0" parTransId="{D52883B0-7A14-4B8B-868B-36E787697953}" sibTransId="{FF690659-2F8D-417B-883F-470EDB3201AC}"/>
    <dgm:cxn modelId="{68B6A1E1-C23E-410A-BCDB-002F1F52FE22}" type="presOf" srcId="{F7E73C38-1295-40CE-AA5D-A6BFBF3AAE47}" destId="{FEA36CBD-FB4F-4D48-ABA4-47171B8C57FE}" srcOrd="0" destOrd="0" presId="urn:microsoft.com/office/officeart/2005/8/layout/process2"/>
    <dgm:cxn modelId="{2A3836A8-C448-4AE0-98B3-1041F28BF797}" srcId="{ECA57525-2C36-401A-B7D7-163C3C2666DE}" destId="{ADEBD52C-CAE0-419E-9E18-C35513379639}" srcOrd="0" destOrd="0" parTransId="{2EB9FBE9-9723-407F-9AFE-F4457590B7B6}" sibTransId="{661D2325-AB30-4603-B646-B270DDC7B7D2}"/>
    <dgm:cxn modelId="{58B795AE-B121-4BE6-ABE2-D6D934FA28CC}" type="presOf" srcId="{661D2325-AB30-4603-B646-B270DDC7B7D2}" destId="{24EC87EB-D953-4E26-A480-DA206E2DBEA9}" srcOrd="0" destOrd="0" presId="urn:microsoft.com/office/officeart/2005/8/layout/process2"/>
    <dgm:cxn modelId="{026A020F-1FB9-4DCD-BCA1-292C60098FB9}" type="presOf" srcId="{661D2325-AB30-4603-B646-B270DDC7B7D2}" destId="{091D575C-495E-4E9D-AB33-35C5D6304CC9}" srcOrd="1" destOrd="0" presId="urn:microsoft.com/office/officeart/2005/8/layout/process2"/>
    <dgm:cxn modelId="{084F49AB-6125-4BC1-BDC8-BBB22E36A542}" type="presOf" srcId="{ADEBD52C-CAE0-419E-9E18-C35513379639}" destId="{2836E554-C40B-4501-851B-737ECDFB3934}" srcOrd="0" destOrd="0" presId="urn:microsoft.com/office/officeart/2005/8/layout/process2"/>
    <dgm:cxn modelId="{9E9058D3-9533-478F-AF5B-7C0A6647F2AB}" type="presParOf" srcId="{1D542F4F-328B-4E3E-82AD-77D111F8B0E9}" destId="{2836E554-C40B-4501-851B-737ECDFB3934}" srcOrd="0" destOrd="0" presId="urn:microsoft.com/office/officeart/2005/8/layout/process2"/>
    <dgm:cxn modelId="{7BA7E6AB-4C61-4DCA-A0DD-CB83AFF7ED67}" type="presParOf" srcId="{1D542F4F-328B-4E3E-82AD-77D111F8B0E9}" destId="{24EC87EB-D953-4E26-A480-DA206E2DBEA9}" srcOrd="1" destOrd="0" presId="urn:microsoft.com/office/officeart/2005/8/layout/process2"/>
    <dgm:cxn modelId="{ED69FC6E-E769-4024-97C9-A579C324FBAD}" type="presParOf" srcId="{24EC87EB-D953-4E26-A480-DA206E2DBEA9}" destId="{091D575C-495E-4E9D-AB33-35C5D6304CC9}" srcOrd="0" destOrd="0" presId="urn:microsoft.com/office/officeart/2005/8/layout/process2"/>
    <dgm:cxn modelId="{8C2E9CED-C623-407F-9527-093A9739E46A}" type="presParOf" srcId="{1D542F4F-328B-4E3E-82AD-77D111F8B0E9}" destId="{FEA36CBD-FB4F-4D48-ABA4-47171B8C57FE}"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6E554-C40B-4501-851B-737ECDFB3934}">
      <dsp:nvSpPr>
        <dsp:cNvPr id="0" name=""/>
        <dsp:cNvSpPr/>
      </dsp:nvSpPr>
      <dsp:spPr>
        <a:xfrm>
          <a:off x="857252" y="496"/>
          <a:ext cx="3000371" cy="162520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fr-FR" sz="4600" kern="1200" dirty="0" smtClean="0"/>
            <a:t>ADN: 2m</a:t>
          </a:r>
          <a:endParaRPr lang="fr-FR" sz="4600" kern="1200" dirty="0"/>
        </a:p>
      </dsp:txBody>
      <dsp:txXfrm>
        <a:off x="904853" y="48097"/>
        <a:ext cx="2905169" cy="1530001"/>
      </dsp:txXfrm>
    </dsp:sp>
    <dsp:sp modelId="{24EC87EB-D953-4E26-A480-DA206E2DBEA9}">
      <dsp:nvSpPr>
        <dsp:cNvPr id="0" name=""/>
        <dsp:cNvSpPr/>
      </dsp:nvSpPr>
      <dsp:spPr>
        <a:xfrm rot="5400000">
          <a:off x="2052712" y="1666329"/>
          <a:ext cx="609451" cy="73134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fr-FR" sz="3000" kern="1200"/>
        </a:p>
      </dsp:txBody>
      <dsp:txXfrm rot="-5400000">
        <a:off x="2138036" y="1727274"/>
        <a:ext cx="438805" cy="426616"/>
      </dsp:txXfrm>
    </dsp:sp>
    <dsp:sp modelId="{FEA36CBD-FB4F-4D48-ABA4-47171B8C57FE}">
      <dsp:nvSpPr>
        <dsp:cNvPr id="0" name=""/>
        <dsp:cNvSpPr/>
      </dsp:nvSpPr>
      <dsp:spPr>
        <a:xfrm>
          <a:off x="894755" y="2438300"/>
          <a:ext cx="2925365" cy="162520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fr-FR" sz="4600" kern="1200" dirty="0" smtClean="0"/>
            <a:t>Noyau:µm</a:t>
          </a:r>
          <a:endParaRPr lang="fr-FR" sz="4600" kern="1200" dirty="0"/>
        </a:p>
      </dsp:txBody>
      <dsp:txXfrm>
        <a:off x="942356" y="2485901"/>
        <a:ext cx="2830163" cy="15300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fr-F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8854294-9C31-4DE3-AA7E-1FEEE0B9E319}" type="slidenum">
              <a:rPr lang="fr-FR"/>
              <a:pPr>
                <a:defRPr/>
              </a:pPr>
              <a:t>‹N°›</a:t>
            </a:fld>
            <a:endParaRPr lang="fr-FR"/>
          </a:p>
        </p:txBody>
      </p:sp>
    </p:spTree>
    <p:extLst>
      <p:ext uri="{BB962C8B-B14F-4D97-AF65-F5344CB8AC3E}">
        <p14:creationId xmlns:p14="http://schemas.microsoft.com/office/powerpoint/2010/main" val="31527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26/12/2012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26/12/2012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26/12/2012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26/12/2012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26/12/2012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26/12/2012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26/12/2012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26/12/2012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0"/>
            <a:ext cx="8229600" cy="1143000"/>
          </a:xfrm>
        </p:spPr>
        <p:txBody>
          <a:bodyPr/>
          <a:lstStyle/>
          <a:p>
            <a:pPr>
              <a:defRPr/>
            </a:pPr>
            <a:r>
              <a:rPr lang="en-US" sz="6600" dirty="0" smtClean="0">
                <a:solidFill>
                  <a:srgbClr val="FFC000"/>
                </a:solidFill>
              </a:rPr>
              <a:t>   Les chromosomes</a:t>
            </a:r>
            <a:endParaRPr lang="en-US" sz="6600" dirty="0">
              <a:solidFill>
                <a:srgbClr val="FFC000"/>
              </a:solidFill>
            </a:endParaRP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428750"/>
            <a:ext cx="40005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1428750"/>
            <a:ext cx="39290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539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625"/>
            <a:ext cx="9144000" cy="4311650"/>
          </a:xfrm>
        </p:spPr>
        <p:txBody>
          <a:bodyPr/>
          <a:lstStyle/>
          <a:p>
            <a:pPr>
              <a:defRPr/>
            </a:pPr>
            <a:r>
              <a:rPr lang="fr-FR" dirty="0" smtClean="0"/>
              <a:t>Dans le génome humain ,les chromosomes se présentent sous différentes tailles ;le chromosome le plus petit est le chromosome 21 ,il possède environ 50 millions de paires de bases ,tandis que le plus grand  chromosome ,c’est le chromosome 1 ,il peut atteindre jusqu'à 250 millions de paires de bases .</a:t>
            </a:r>
            <a:endParaRPr lang="en-US" dirty="0" smtClean="0"/>
          </a:p>
          <a:p>
            <a:pPr>
              <a:defRPr/>
            </a:pPr>
            <a:r>
              <a:rPr lang="fr-FR" dirty="0" smtClean="0"/>
              <a:t>On appelle cytogénétique l’étude  des chromosomes ,de leur structure et de leur transmission .</a:t>
            </a:r>
          </a:p>
          <a:p>
            <a:pPr>
              <a:defRPr/>
            </a:pPr>
            <a:r>
              <a:rPr lang="fr-FR" dirty="0" smtClean="0"/>
              <a:t>L’établissement d’une formule chromosomique d’une espèce  permet  de  détecter d’éventuelles anomalies de structure ou de nombre des chromosomes.</a:t>
            </a:r>
            <a:endParaRPr lang="en-US" dirty="0" smtClean="0"/>
          </a:p>
          <a:p>
            <a:pPr>
              <a:defRPr/>
            </a:pPr>
            <a:endParaRPr lang="en-US" dirty="0" smtClean="0"/>
          </a:p>
        </p:txBody>
      </p:sp>
    </p:spTree>
    <p:extLst>
      <p:ext uri="{BB962C8B-B14F-4D97-AF65-F5344CB8AC3E}">
        <p14:creationId xmlns:p14="http://schemas.microsoft.com/office/powerpoint/2010/main" val="177130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75"/>
            <a:ext cx="9144000" cy="5411788"/>
          </a:xfrm>
        </p:spPr>
        <p:txBody>
          <a:bodyPr/>
          <a:lstStyle/>
          <a:p>
            <a:pPr>
              <a:defRPr/>
            </a:pPr>
            <a:r>
              <a:rPr lang="fr-FR" dirty="0" smtClean="0"/>
              <a:t>Le caryotype humain normale comporte 46 chromosomes réparties en 23 paires :</a:t>
            </a:r>
            <a:endParaRPr lang="en-US" dirty="0" smtClean="0"/>
          </a:p>
          <a:p>
            <a:pPr>
              <a:buFont typeface="Wingdings" pitchFamily="2" charset="2"/>
              <a:buNone/>
              <a:defRPr/>
            </a:pPr>
            <a:r>
              <a:rPr lang="fr-FR" dirty="0" smtClean="0"/>
              <a:t>   -22 paires de chromosomes identiques chez l’homme et la femme  nommés autosomes numérotés de 1 à 22,en fonction de leur taille décroissante.</a:t>
            </a:r>
            <a:endParaRPr lang="en-US" dirty="0" smtClean="0"/>
          </a:p>
          <a:p>
            <a:pPr>
              <a:buFont typeface="Wingdings" pitchFamily="2" charset="2"/>
              <a:buNone/>
              <a:defRPr/>
            </a:pPr>
            <a:r>
              <a:rPr lang="fr-FR" dirty="0" smtClean="0"/>
              <a:t>    -La dernière paire restante est représentée par les chromosomes sexuels nommés gonosomes :XX chez la femme et XY chez l’homme .</a:t>
            </a:r>
            <a:endParaRPr lang="en-US" dirty="0" smtClean="0"/>
          </a:p>
          <a:p>
            <a:pPr>
              <a:defRPr/>
            </a:pPr>
            <a:endParaRPr lang="en-US" dirty="0" smtClean="0"/>
          </a:p>
        </p:txBody>
      </p:sp>
    </p:spTree>
    <p:extLst>
      <p:ext uri="{BB962C8B-B14F-4D97-AF65-F5344CB8AC3E}">
        <p14:creationId xmlns:p14="http://schemas.microsoft.com/office/powerpoint/2010/main" val="2188469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714375"/>
            <a:ext cx="8229600" cy="5572125"/>
          </a:xfrm>
        </p:spPr>
        <p:txBody>
          <a:bodyPr/>
          <a:lstStyle/>
          <a:p>
            <a:pPr>
              <a:defRPr/>
            </a:pPr>
            <a:r>
              <a:rPr lang="fr-FR" b="1" dirty="0" smtClean="0"/>
              <a:t>La nomenclature d’un caryotype se fait comme suit</a:t>
            </a:r>
            <a:r>
              <a:rPr lang="fr-FR" dirty="0" smtClean="0"/>
              <a:t> :</a:t>
            </a:r>
            <a:endParaRPr lang="en-US" dirty="0" smtClean="0"/>
          </a:p>
          <a:p>
            <a:pPr>
              <a:buFont typeface="Wingdings" pitchFamily="2" charset="2"/>
              <a:buNone/>
              <a:defRPr/>
            </a:pPr>
            <a:r>
              <a:rPr lang="fr-FR" dirty="0" smtClean="0"/>
              <a:t>   </a:t>
            </a:r>
            <a:r>
              <a:rPr lang="fr-FR" b="1" dirty="0" smtClean="0"/>
              <a:t>Le nombre total de chromosome suivie d’une virgule les chromosomes sexuels suivies d’une virgule l’anomalie chromosomique de structure ou de nombre quand elle existe.</a:t>
            </a:r>
          </a:p>
          <a:p>
            <a:pPr>
              <a:defRPr/>
            </a:pPr>
            <a:r>
              <a:rPr lang="fr-FR" sz="4000" b="1" dirty="0" smtClean="0"/>
              <a:t>46,XY</a:t>
            </a:r>
          </a:p>
          <a:p>
            <a:pPr>
              <a:defRPr/>
            </a:pPr>
            <a:r>
              <a:rPr lang="fr-FR" sz="4000" b="1" dirty="0" smtClean="0"/>
              <a:t>47,XX,21</a:t>
            </a:r>
          </a:p>
          <a:p>
            <a:pPr>
              <a:defRPr/>
            </a:pPr>
            <a:r>
              <a:rPr lang="en-US" sz="4000" b="1" dirty="0" smtClean="0"/>
              <a:t>45,X0</a:t>
            </a:r>
            <a:endParaRPr lang="en-US" sz="4000" b="1" dirty="0"/>
          </a:p>
        </p:txBody>
      </p:sp>
    </p:spTree>
    <p:extLst>
      <p:ext uri="{BB962C8B-B14F-4D97-AF65-F5344CB8AC3E}">
        <p14:creationId xmlns:p14="http://schemas.microsoft.com/office/powerpoint/2010/main" val="132496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5768975"/>
          </a:xfrm>
        </p:spPr>
        <p:txBody>
          <a:bodyPr/>
          <a:lstStyle/>
          <a:p>
            <a:pPr>
              <a:buFont typeface="Wingdings" pitchFamily="2" charset="2"/>
              <a:buNone/>
              <a:defRPr/>
            </a:pPr>
            <a:r>
              <a:rPr lang="fr-FR" sz="4000" b="1" dirty="0" smtClean="0">
                <a:solidFill>
                  <a:srgbClr val="FFC000"/>
                </a:solidFill>
              </a:rPr>
              <a:t>II- L’analyse chromosomique : </a:t>
            </a:r>
            <a:endParaRPr lang="en-US" sz="4000" b="1" dirty="0" smtClean="0">
              <a:solidFill>
                <a:srgbClr val="FFC000"/>
              </a:solidFill>
            </a:endParaRPr>
          </a:p>
          <a:p>
            <a:pPr>
              <a:defRPr/>
            </a:pPr>
            <a:r>
              <a:rPr lang="fr-FR" dirty="0" smtClean="0"/>
              <a:t>Les chromosomes d’une cellule humaine en division sont plus facilement analysés au moment de la métaphase ou de la pro métaphase d’une mitose de cellules en culture .Les chromosomes sont classés et analysés après coloration .</a:t>
            </a:r>
            <a:endParaRPr lang="en-US" dirty="0" smtClean="0"/>
          </a:p>
          <a:p>
            <a:pPr>
              <a:defRPr/>
            </a:pPr>
            <a:r>
              <a:rPr lang="fr-FR" dirty="0" smtClean="0"/>
              <a:t>Chaque chromosome comporte une constriction primaire ou centromère  qui unit le deux chromatides sœurs et fixe le chromosome au fuseau mitotique .De part et d’autre du centromère ,une chromatide présente </a:t>
            </a:r>
            <a:r>
              <a:rPr lang="fr-FR" b="1" dirty="0" smtClean="0">
                <a:solidFill>
                  <a:srgbClr val="FFC000"/>
                </a:solidFill>
              </a:rPr>
              <a:t>un bras court </a:t>
            </a:r>
            <a:r>
              <a:rPr lang="fr-FR" dirty="0" smtClean="0"/>
              <a:t>ou </a:t>
            </a:r>
            <a:r>
              <a:rPr lang="fr-FR" b="1" dirty="0" smtClean="0">
                <a:solidFill>
                  <a:srgbClr val="FFC000"/>
                </a:solidFill>
              </a:rPr>
              <a:t>bras p</a:t>
            </a:r>
            <a:r>
              <a:rPr lang="fr-FR" dirty="0" smtClean="0"/>
              <a:t> et </a:t>
            </a:r>
            <a:r>
              <a:rPr lang="fr-FR" b="1" dirty="0" smtClean="0">
                <a:solidFill>
                  <a:srgbClr val="FFC000"/>
                </a:solidFill>
              </a:rPr>
              <a:t>un bras long </a:t>
            </a:r>
            <a:r>
              <a:rPr lang="fr-FR" dirty="0" smtClean="0"/>
              <a:t>ou </a:t>
            </a:r>
            <a:r>
              <a:rPr lang="fr-FR" b="1" dirty="0" smtClean="0">
                <a:solidFill>
                  <a:srgbClr val="FFC000"/>
                </a:solidFill>
              </a:rPr>
              <a:t>bras q</a:t>
            </a:r>
            <a:r>
              <a:rPr lang="fr-FR" dirty="0" smtClean="0"/>
              <a:t>. </a:t>
            </a:r>
            <a:endParaRPr lang="en-US" dirty="0" smtClean="0"/>
          </a:p>
          <a:p>
            <a:pPr>
              <a:defRPr/>
            </a:pPr>
            <a:endParaRPr lang="en-US" dirty="0"/>
          </a:p>
        </p:txBody>
      </p:sp>
    </p:spTree>
    <p:extLst>
      <p:ext uri="{BB962C8B-B14F-4D97-AF65-F5344CB8AC3E}">
        <p14:creationId xmlns:p14="http://schemas.microsoft.com/office/powerpoint/2010/main" val="3714345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816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6215063"/>
          </a:xfrm>
        </p:spPr>
        <p:txBody>
          <a:bodyPr/>
          <a:lstStyle/>
          <a:p>
            <a:pPr>
              <a:defRPr/>
            </a:pPr>
            <a:r>
              <a:rPr lang="fr-FR" dirty="0" smtClean="0"/>
              <a:t>Selon la position du centromère , on distingue les chromosomes à centromère médian ou métacentriques ,les chromosomes à centromère  </a:t>
            </a:r>
            <a:r>
              <a:rPr lang="fr-FR" dirty="0" err="1" smtClean="0"/>
              <a:t>sub</a:t>
            </a:r>
            <a:r>
              <a:rPr lang="fr-FR" dirty="0" smtClean="0"/>
              <a:t> médian ou </a:t>
            </a:r>
            <a:r>
              <a:rPr lang="fr-FR" dirty="0" err="1" smtClean="0"/>
              <a:t>sub</a:t>
            </a:r>
            <a:r>
              <a:rPr lang="fr-FR" dirty="0" smtClean="0"/>
              <a:t> métacentrique et les chromosomes à centromère distaux ou acrocentriques.</a:t>
            </a:r>
            <a:endParaRPr lang="en-US" dirty="0" smtClean="0"/>
          </a:p>
          <a:p>
            <a:pPr>
              <a:defRPr/>
            </a:pPr>
            <a:r>
              <a:rPr lang="fr-FR" dirty="0" smtClean="0"/>
              <a:t>Les télomères sont situés aux extrémités des chromosomes .</a:t>
            </a:r>
            <a:endParaRPr lang="en-US" dirty="0" smtClean="0"/>
          </a:p>
          <a:p>
            <a:pPr>
              <a:defRPr/>
            </a:pPr>
            <a:r>
              <a:rPr lang="fr-FR" dirty="0" smtClean="0"/>
              <a:t>Les chromosomes 13,14,15,21et 22 ont de petites masses de chromatine appelées DNA satellite reliés à leurs bras court par un pédoncule étroit =constriction secondaire ,portant les gènes codant pour l’ARN ribosomal 18S,28 S.</a:t>
            </a:r>
            <a:endParaRPr lang="en-US" dirty="0" smtClean="0"/>
          </a:p>
        </p:txBody>
      </p:sp>
    </p:spTree>
    <p:extLst>
      <p:ext uri="{BB962C8B-B14F-4D97-AF65-F5344CB8AC3E}">
        <p14:creationId xmlns:p14="http://schemas.microsoft.com/office/powerpoint/2010/main" val="427419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Image2"/>
          <p:cNvPicPr>
            <a:picLocks noChangeAspect="1" noChangeArrowheads="1"/>
          </p:cNvPicPr>
          <p:nvPr>
            <p:ph/>
          </p:nvPr>
        </p:nvPicPr>
        <p:blipFill>
          <a:blip r:embed="rId2">
            <a:lum contrast="12000"/>
            <a:extLst>
              <a:ext uri="{28A0092B-C50C-407E-A947-70E740481C1C}">
                <a14:useLocalDpi xmlns:a14="http://schemas.microsoft.com/office/drawing/2010/main" val="0"/>
              </a:ext>
            </a:extLst>
          </a:blip>
          <a:srcRect t="5251" b="2640"/>
          <a:stretch>
            <a:fillRect/>
          </a:stretch>
        </p:blipFill>
        <p:spPr>
          <a:xfrm>
            <a:off x="0" y="0"/>
            <a:ext cx="9144000" cy="6858000"/>
          </a:xfrm>
          <a:noFill/>
          <a:ln w="76200" cmpd="tri">
            <a:solidFill>
              <a:srgbClr val="6699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4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p:cTn id="7" dur="2000" fill="hold"/>
                                        <p:tgtEl>
                                          <p:spTgt spid="8090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80900"/>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80900"/>
                                        </p:tgtEl>
                                        <p:attrNameLst>
                                          <p:attrName>ppt_y</p:attrName>
                                        </p:attrNameLst>
                                      </p:cBhvr>
                                      <p:tavLst>
                                        <p:tav tm="0">
                                          <p:val>
                                            <p:strVal val="#ppt_y"/>
                                          </p:val>
                                        </p:tav>
                                        <p:tav tm="100000">
                                          <p:val>
                                            <p:strVal val="#ppt_y"/>
                                          </p:val>
                                        </p:tav>
                                      </p:tavLst>
                                    </p:anim>
                                    <p:animEffect transition="in" filter="fade">
                                      <p:cBhvr>
                                        <p:cTn id="10" dur="2000"/>
                                        <p:tgtEl>
                                          <p:spTgt spid="809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xit" presetSubtype="0" decel="50000" fill="hold" nodeType="clickEffect">
                                  <p:stCondLst>
                                    <p:cond delay="0"/>
                                  </p:stCondLst>
                                  <p:childTnLst>
                                    <p:anim calcmode="lin" valueType="num">
                                      <p:cBhvr>
                                        <p:cTn id="14" dur="2000"/>
                                        <p:tgtEl>
                                          <p:spTgt spid="80900"/>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5" dur="2000"/>
                                        <p:tgtEl>
                                          <p:spTgt spid="80900"/>
                                        </p:tgtEl>
                                        <p:attrNameLst>
                                          <p:attrName>ppt_x</p:attrName>
                                        </p:attrNameLst>
                                      </p:cBhvr>
                                      <p:tavLst>
                                        <p:tav tm="0">
                                          <p:val>
                                            <p:strVal val="ppt_x"/>
                                          </p:val>
                                        </p:tav>
                                        <p:tav tm="50000">
                                          <p:val>
                                            <p:fltVal val="0.95"/>
                                          </p:val>
                                        </p:tav>
                                        <p:tav tm="100000">
                                          <p:val>
                                            <p:fltVal val="-1"/>
                                          </p:val>
                                        </p:tav>
                                      </p:tavLst>
                                    </p:anim>
                                    <p:anim calcmode="lin" valueType="num">
                                      <p:cBhvr>
                                        <p:cTn id="16" dur="2000"/>
                                        <p:tgtEl>
                                          <p:spTgt spid="80900"/>
                                        </p:tgtEl>
                                        <p:attrNameLst>
                                          <p:attrName>ppt_y</p:attrName>
                                        </p:attrNameLst>
                                      </p:cBhvr>
                                      <p:tavLst>
                                        <p:tav tm="0">
                                          <p:val>
                                            <p:strVal val="ppt_y"/>
                                          </p:val>
                                        </p:tav>
                                        <p:tav tm="100000">
                                          <p:val>
                                            <p:strVal val="ppt_y"/>
                                          </p:val>
                                        </p:tav>
                                      </p:tavLst>
                                    </p:anim>
                                    <p:animEffect transition="out" filter="fade">
                                      <p:cBhvr>
                                        <p:cTn id="17" dur="2000"/>
                                        <p:tgtEl>
                                          <p:spTgt spid="80900"/>
                                        </p:tgtEl>
                                      </p:cBhvr>
                                    </p:animEffect>
                                    <p:set>
                                      <p:cBhvr>
                                        <p:cTn id="18" dur="1" fill="hold">
                                          <p:stCondLst>
                                            <p:cond delay="1999"/>
                                          </p:stCondLst>
                                        </p:cTn>
                                        <p:tgtEl>
                                          <p:spTgt spid="80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5554663"/>
          </a:xfrm>
        </p:spPr>
        <p:txBody>
          <a:bodyPr/>
          <a:lstStyle/>
          <a:p>
            <a:pPr>
              <a:defRPr/>
            </a:pPr>
            <a:r>
              <a:rPr lang="fr-FR" dirty="0" smtClean="0"/>
              <a:t>Les membres d’une paire chromosomique </a:t>
            </a:r>
            <a:r>
              <a:rPr lang="fr-FR" dirty="0" err="1" smtClean="0"/>
              <a:t>cacd</a:t>
            </a:r>
            <a:endParaRPr lang="fr-FR" dirty="0" smtClean="0"/>
          </a:p>
          <a:p>
            <a:pPr>
              <a:buFont typeface="Wingdings" pitchFamily="2" charset="2"/>
              <a:buNone/>
              <a:defRPr/>
            </a:pPr>
            <a:r>
              <a:rPr lang="fr-FR" smtClean="0"/>
              <a:t>   les </a:t>
            </a:r>
            <a:r>
              <a:rPr lang="fr-FR" dirty="0" smtClean="0"/>
              <a:t>chromosomes homologues portent une information génétique homologue </a:t>
            </a:r>
            <a:r>
              <a:rPr lang="fr-FR" dirty="0" err="1" smtClean="0"/>
              <a:t>cad</a:t>
            </a:r>
            <a:r>
              <a:rPr lang="fr-FR" dirty="0" smtClean="0"/>
              <a:t> que la séquence des </a:t>
            </a:r>
            <a:r>
              <a:rPr lang="fr-FR" dirty="0" err="1" smtClean="0"/>
              <a:t>locis</a:t>
            </a:r>
            <a:r>
              <a:rPr lang="fr-FR" dirty="0" smtClean="0"/>
              <a:t>  est identique sur les deux chromosomes bien que à chaque locus ,il peut y avoir des formes légèrement différentes ou identiques d’un même </a:t>
            </a:r>
            <a:r>
              <a:rPr lang="fr-FR" dirty="0" err="1" smtClean="0"/>
              <a:t>gène,appellés</a:t>
            </a:r>
            <a:r>
              <a:rPr lang="fr-FR" dirty="0" smtClean="0"/>
              <a:t> les allèles .</a:t>
            </a:r>
            <a:endParaRPr lang="en-US" dirty="0" smtClean="0"/>
          </a:p>
          <a:p>
            <a:pPr>
              <a:defRPr/>
            </a:pPr>
            <a:r>
              <a:rPr lang="fr-FR" dirty="0" smtClean="0"/>
              <a:t>Un membre de chaque paire chromosomique est hérité du père et l’autre de la mère.</a:t>
            </a:r>
            <a:endParaRPr lang="en-US" dirty="0" smtClean="0"/>
          </a:p>
          <a:p>
            <a:pPr>
              <a:defRPr/>
            </a:pPr>
            <a:r>
              <a:rPr lang="fr-FR" dirty="0" smtClean="0"/>
              <a:t>-Le </a:t>
            </a:r>
            <a:r>
              <a:rPr lang="fr-FR" dirty="0" err="1" smtClean="0"/>
              <a:t>garcon</a:t>
            </a:r>
            <a:r>
              <a:rPr lang="fr-FR" dirty="0" smtClean="0"/>
              <a:t> hérite du chromosome de sa mère et le </a:t>
            </a:r>
            <a:r>
              <a:rPr lang="fr-FR" dirty="0" err="1" smtClean="0"/>
              <a:t>tansmet</a:t>
            </a:r>
            <a:r>
              <a:rPr lang="fr-FR" dirty="0" smtClean="0"/>
              <a:t> à toutes ses filles ,le chromosome Y est hérité du père qui le transmet à tous ses fils.              </a:t>
            </a:r>
            <a:endParaRPr lang="en-US" dirty="0" smtClean="0"/>
          </a:p>
          <a:p>
            <a:pPr>
              <a:defRPr/>
            </a:pPr>
            <a:endParaRPr lang="en-US" dirty="0" smtClean="0"/>
          </a:p>
          <a:p>
            <a:pPr>
              <a:defRPr/>
            </a:pPr>
            <a:endParaRPr lang="en-US" dirty="0" smtClean="0"/>
          </a:p>
          <a:p>
            <a:pPr>
              <a:defRPr/>
            </a:pPr>
            <a:endParaRPr lang="en-US" dirty="0"/>
          </a:p>
        </p:txBody>
      </p:sp>
    </p:spTree>
    <p:extLst>
      <p:ext uri="{BB962C8B-B14F-4D97-AF65-F5344CB8AC3E}">
        <p14:creationId xmlns:p14="http://schemas.microsoft.com/office/powerpoint/2010/main" val="401612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2"/>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fld id="{F022940F-E101-4718-AD98-F7FE104A581D}" type="slidenum">
              <a:rPr lang="en-US" smtClean="0">
                <a:latin typeface="Arial" charset="0"/>
              </a:rPr>
              <a:pPr algn="ctr" eaLnBrk="1" hangingPunct="1"/>
              <a:t>18</a:t>
            </a:fld>
            <a:endParaRPr lang="en-US" smtClean="0">
              <a:latin typeface="Arial" charset="0"/>
            </a:endParaRPr>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a:off x="3714750" y="1571625"/>
            <a:ext cx="4286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661" name="ZoneTexte 9"/>
          <p:cNvSpPr txBox="1">
            <a:spLocks noChangeArrowheads="1"/>
          </p:cNvSpPr>
          <p:nvPr/>
        </p:nvSpPr>
        <p:spPr bwMode="auto">
          <a:xfrm>
            <a:off x="4786313" y="2286000"/>
            <a:ext cx="1214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fr-FR"/>
              <a:t>télomères</a:t>
            </a:r>
          </a:p>
        </p:txBody>
      </p:sp>
      <p:sp>
        <p:nvSpPr>
          <p:cNvPr id="70662" name="ZoneTexte 11"/>
          <p:cNvSpPr txBox="1">
            <a:spLocks noChangeArrowheads="1"/>
          </p:cNvSpPr>
          <p:nvPr/>
        </p:nvSpPr>
        <p:spPr bwMode="auto">
          <a:xfrm>
            <a:off x="2857500" y="5286375"/>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fr-FR"/>
              <a:t>e</a:t>
            </a:r>
          </a:p>
        </p:txBody>
      </p:sp>
      <p:pic>
        <p:nvPicPr>
          <p:cNvPr id="706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2857500"/>
            <a:ext cx="214312"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9"/>
          <p:cNvSpPr>
            <a:spLocks noChangeArrowheads="1"/>
          </p:cNvSpPr>
          <p:nvPr/>
        </p:nvSpPr>
        <p:spPr bwMode="auto">
          <a:xfrm>
            <a:off x="3714750" y="5500688"/>
            <a:ext cx="306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4000" b="1">
                <a:solidFill>
                  <a:schemeClr val="bg2"/>
                </a:solidFill>
              </a:rPr>
              <a:t>Telomere</a:t>
            </a:r>
            <a:r>
              <a:rPr lang="fr-FR" sz="4000" b="1"/>
              <a:t>m</a:t>
            </a:r>
            <a:r>
              <a:rPr lang="fr-FR"/>
              <a:t>illes </a:t>
            </a:r>
            <a:endParaRPr lang="en-US"/>
          </a:p>
        </p:txBody>
      </p:sp>
      <p:sp>
        <p:nvSpPr>
          <p:cNvPr id="70665" name="Rectangle 10"/>
          <p:cNvSpPr>
            <a:spLocks noChangeArrowheads="1"/>
          </p:cNvSpPr>
          <p:nvPr/>
        </p:nvSpPr>
        <p:spPr bwMode="auto">
          <a:xfrm>
            <a:off x="4000500" y="1214438"/>
            <a:ext cx="306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4000" b="1">
                <a:solidFill>
                  <a:schemeClr val="bg2"/>
                </a:solidFill>
              </a:rPr>
              <a:t>Telomere</a:t>
            </a:r>
            <a:r>
              <a:rPr lang="fr-FR" sz="4000" b="1"/>
              <a:t>m</a:t>
            </a:r>
            <a:r>
              <a:rPr lang="fr-FR"/>
              <a:t>illes </a:t>
            </a:r>
            <a:endParaRPr lang="en-US"/>
          </a:p>
        </p:txBody>
      </p:sp>
    </p:spTree>
    <p:extLst>
      <p:ext uri="{BB962C8B-B14F-4D97-AF65-F5344CB8AC3E}">
        <p14:creationId xmlns:p14="http://schemas.microsoft.com/office/powerpoint/2010/main" val="2260217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642938"/>
            <a:ext cx="8229600" cy="4525962"/>
          </a:xfrm>
        </p:spPr>
        <p:txBody>
          <a:bodyPr/>
          <a:lstStyle/>
          <a:p>
            <a:pPr>
              <a:defRPr/>
            </a:pPr>
            <a:r>
              <a:rPr lang="fr-FR" dirty="0" smtClean="0"/>
              <a:t>Ces formes sont appelées allèles, donc un  allèle est une forme alternative d’un gène occupant un locus donné sur un chromosome.</a:t>
            </a:r>
            <a:endParaRPr lang="en-US" dirty="0" smtClean="0"/>
          </a:p>
          <a:p>
            <a:pPr>
              <a:defRPr/>
            </a:pPr>
            <a:r>
              <a:rPr lang="fr-FR" dirty="0" smtClean="0"/>
              <a:t>On peut dire par exemple qu’il existe un seule gène déterminant la couleur des yeux, mais il ya une forme ou un allèle  déterminant l’obtention d’yeux bleus, l’obtention d’yeux marrons, l’obtention d’yeux verts </a:t>
            </a:r>
            <a:r>
              <a:rPr lang="fr-FR" dirty="0" err="1" smtClean="0"/>
              <a:t>etc</a:t>
            </a:r>
            <a:endParaRPr lang="en-US" dirty="0" smtClean="0"/>
          </a:p>
          <a:p>
            <a:pPr>
              <a:defRPr/>
            </a:pPr>
            <a:r>
              <a:rPr lang="fr-FR" dirty="0" smtClean="0"/>
              <a:t> </a:t>
            </a:r>
            <a:endParaRPr lang="en-US" dirty="0" smtClean="0"/>
          </a:p>
          <a:p>
            <a:pPr>
              <a:defRPr/>
            </a:pPr>
            <a:endParaRPr lang="en-US" dirty="0"/>
          </a:p>
        </p:txBody>
      </p:sp>
    </p:spTree>
    <p:extLst>
      <p:ext uri="{BB962C8B-B14F-4D97-AF65-F5344CB8AC3E}">
        <p14:creationId xmlns:p14="http://schemas.microsoft.com/office/powerpoint/2010/main" val="22792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CF62413-555A-46C4-B218-3896F4F8494E}" type="datetime1">
              <a:rPr lang="fr-FR" smtClean="0">
                <a:latin typeface="Arial" charset="0"/>
              </a:rPr>
              <a:pPr eaLnBrk="1" hangingPunct="1"/>
              <a:t>26/12/2012</a:t>
            </a:fld>
            <a:endParaRPr lang="en-US" smtClean="0">
              <a:latin typeface="Arial" charset="0"/>
            </a:endParaRPr>
          </a:p>
        </p:txBody>
      </p:sp>
      <p:sp>
        <p:nvSpPr>
          <p:cNvPr id="54275" name="Espace réservé du numéro de diapositive 2"/>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fld id="{75C3B3F9-500D-480D-9258-77EC279AC92B}" type="slidenum">
              <a:rPr lang="en-US" smtClean="0">
                <a:latin typeface="Arial" charset="0"/>
              </a:rPr>
              <a:pPr algn="ctr" eaLnBrk="1" hangingPunct="1"/>
              <a:t>2</a:t>
            </a:fld>
            <a:endParaRPr lang="en-US" smtClean="0">
              <a:latin typeface="Arial" charset="0"/>
            </a:endParaRPr>
          </a:p>
        </p:txBody>
      </p:sp>
      <p:sp>
        <p:nvSpPr>
          <p:cNvPr id="54276" name="Rectangle 3"/>
          <p:cNvSpPr>
            <a:spLocks noChangeArrowheads="1"/>
          </p:cNvSpPr>
          <p:nvPr/>
        </p:nvSpPr>
        <p:spPr bwMode="auto">
          <a:xfrm>
            <a:off x="687388" y="357188"/>
            <a:ext cx="7762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028700" indent="-1028700" algn="ctr"/>
            <a:r>
              <a:rPr lang="fr-FR" sz="3600" b="1">
                <a:solidFill>
                  <a:srgbClr val="FFC000"/>
                </a:solidFill>
                <a:latin typeface="Calibri" pitchFamily="34" charset="0"/>
              </a:rPr>
              <a:t>I- Structure des chromosomes humains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285875"/>
            <a:ext cx="4938713"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me 9"/>
          <p:cNvGraphicFramePr/>
          <p:nvPr/>
        </p:nvGraphicFramePr>
        <p:xfrm>
          <a:off x="4429124" y="1214422"/>
          <a:ext cx="47148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6612" name="Rectangle 4"/>
          <p:cNvSpPr>
            <a:spLocks noChangeArrowheads="1"/>
          </p:cNvSpPr>
          <p:nvPr/>
        </p:nvSpPr>
        <p:spPr bwMode="auto">
          <a:xfrm>
            <a:off x="0" y="5657850"/>
            <a:ext cx="8764588" cy="1200150"/>
          </a:xfrm>
          <a:prstGeom prst="rect">
            <a:avLst/>
          </a:prstGeom>
          <a:gradFill rotWithShape="1">
            <a:gsLst>
              <a:gs pos="0">
                <a:srgbClr val="FFFF80"/>
              </a:gs>
              <a:gs pos="50000">
                <a:srgbClr val="FFFFB3"/>
              </a:gs>
              <a:gs pos="100000">
                <a:srgbClr val="FFFFDA"/>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Tx/>
              <a:buChar char="•"/>
            </a:pPr>
            <a:r>
              <a:rPr lang="fr-FR" sz="2400" b="1">
                <a:solidFill>
                  <a:schemeClr val="bg2"/>
                </a:solidFill>
                <a:latin typeface="Calibri" pitchFamily="34" charset="0"/>
                <a:ea typeface="Calibri" pitchFamily="34" charset="0"/>
                <a:cs typeface="Times New Roman" pitchFamily="18" charset="0"/>
              </a:rPr>
              <a:t>comment l’ADN est compacté  pour occuper un espace minime au </a:t>
            </a:r>
          </a:p>
          <a:p>
            <a:r>
              <a:rPr lang="fr-FR" sz="2400" b="1">
                <a:latin typeface="Calibri" pitchFamily="34" charset="0"/>
                <a:ea typeface="Calibri" pitchFamily="34" charset="0"/>
                <a:cs typeface="Times New Roman" pitchFamily="18" charset="0"/>
              </a:rPr>
              <a:t>                                  </a:t>
            </a:r>
            <a:r>
              <a:rPr lang="fr-FR" sz="2400" b="1">
                <a:solidFill>
                  <a:schemeClr val="bg2"/>
                </a:solidFill>
                <a:latin typeface="Calibri" pitchFamily="34" charset="0"/>
                <a:ea typeface="Calibri" pitchFamily="34" charset="0"/>
                <a:cs typeface="Times New Roman" pitchFamily="18" charset="0"/>
              </a:rPr>
              <a:t>niveau du noyau? </a:t>
            </a:r>
            <a:endParaRPr lang="fr-FR" sz="2400" b="1">
              <a:solidFill>
                <a:schemeClr val="bg2"/>
              </a:solidFill>
              <a:ea typeface="Calibri" pitchFamily="34" charset="0"/>
              <a:cs typeface="Times New Roman" pitchFamily="18" charset="0"/>
            </a:endParaRPr>
          </a:p>
          <a:p>
            <a:pPr eaLnBrk="0" hangingPunct="0"/>
            <a:endParaRPr lang="fr-FR" sz="2400">
              <a:ea typeface="Calibri" pitchFamily="34" charset="0"/>
              <a:cs typeface="Times New Roman" pitchFamily="18" charset="0"/>
            </a:endParaRPr>
          </a:p>
        </p:txBody>
      </p:sp>
    </p:spTree>
    <p:extLst>
      <p:ext uri="{BB962C8B-B14F-4D97-AF65-F5344CB8AC3E}">
        <p14:creationId xmlns:p14="http://schemas.microsoft.com/office/powerpoint/2010/main" val="3240997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47"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6612"/>
                                        </p:tgtEl>
                                        <p:attrNameLst>
                                          <p:attrName>style.visibility</p:attrName>
                                        </p:attrNameLst>
                                      </p:cBhvr>
                                      <p:to>
                                        <p:strVal val="visible"/>
                                      </p:to>
                                    </p:set>
                                    <p:animEffect transition="in" filter="fade">
                                      <p:cBhvr>
                                        <p:cTn id="17" dur="1000"/>
                                        <p:tgtEl>
                                          <p:spTgt spid="196612"/>
                                        </p:tgtEl>
                                      </p:cBhvr>
                                    </p:animEffect>
                                    <p:anim calcmode="lin" valueType="num">
                                      <p:cBhvr>
                                        <p:cTn id="18" dur="1000" fill="hold"/>
                                        <p:tgtEl>
                                          <p:spTgt spid="196612"/>
                                        </p:tgtEl>
                                        <p:attrNameLst>
                                          <p:attrName>ppt_x</p:attrName>
                                        </p:attrNameLst>
                                      </p:cBhvr>
                                      <p:tavLst>
                                        <p:tav tm="0">
                                          <p:val>
                                            <p:strVal val="#ppt_x"/>
                                          </p:val>
                                        </p:tav>
                                        <p:tav tm="100000">
                                          <p:val>
                                            <p:strVal val="#ppt_x"/>
                                          </p:val>
                                        </p:tav>
                                      </p:tavLst>
                                    </p:anim>
                                    <p:anim calcmode="lin" valueType="num">
                                      <p:cBhvr>
                                        <p:cTn id="19" dur="1000" fill="hold"/>
                                        <p:tgtEl>
                                          <p:spTgt spid="196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966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57188" y="0"/>
            <a:ext cx="8358187" cy="6862763"/>
          </a:xfrm>
          <a:prstGeom prst="rect">
            <a:avLst/>
          </a:prstGeom>
          <a:noFill/>
          <a:ln w="9525">
            <a:noFill/>
            <a:miter lim="800000"/>
            <a:headEnd/>
            <a:tailEnd/>
          </a:ln>
        </p:spPr>
        <p:txBody>
          <a:bodyPr>
            <a:spAutoFit/>
          </a:bodyPr>
          <a:lstStyle/>
          <a:p>
            <a:pPr>
              <a:defRPr/>
            </a:pPr>
            <a:endParaRPr lang="fr-FR" sz="2400" dirty="0">
              <a:latin typeface="Calibri" pitchFamily="34" charset="0"/>
            </a:endParaRPr>
          </a:p>
          <a:p>
            <a:pPr>
              <a:defRPr/>
            </a:pPr>
            <a:r>
              <a:rPr lang="fr-FR" sz="4000" b="1" dirty="0">
                <a:solidFill>
                  <a:srgbClr val="FFC000"/>
                </a:solidFill>
                <a:latin typeface="Calibri" pitchFamily="34" charset="0"/>
              </a:rPr>
              <a:t>I- Structure des chromosomes humains </a:t>
            </a:r>
            <a:endParaRPr lang="fr-FR" sz="2400" b="1" dirty="0">
              <a:latin typeface="Calibri" pitchFamily="34" charset="0"/>
            </a:endParaRPr>
          </a:p>
          <a:p>
            <a:pPr>
              <a:defRPr/>
            </a:pPr>
            <a:r>
              <a:rPr lang="fr-FR" sz="2400" b="1" dirty="0">
                <a:latin typeface="Calibri" pitchFamily="34" charset="0"/>
              </a:rPr>
              <a:t>Les chromosomes sont de petits organes en forme de bâtonnets  </a:t>
            </a:r>
            <a:r>
              <a:rPr lang="fr-FR" sz="2400" b="1" dirty="0">
                <a:latin typeface="Calibri" pitchFamily="34" charset="0"/>
                <a:cs typeface="+mn-cs"/>
              </a:rPr>
              <a:t>constitu</a:t>
            </a:r>
            <a:r>
              <a:rPr lang="fr-FR" sz="2400" b="1" dirty="0">
                <a:latin typeface="Calibri" pitchFamily="34" charset="0"/>
              </a:rPr>
              <a:t>é</a:t>
            </a:r>
            <a:r>
              <a:rPr lang="fr-FR" sz="2400" b="1" dirty="0">
                <a:latin typeface="Calibri" pitchFamily="34" charset="0"/>
                <a:cs typeface="+mn-cs"/>
              </a:rPr>
              <a:t>s par de longues molécules d`ADN double brin associ</a:t>
            </a:r>
            <a:r>
              <a:rPr lang="fr-FR" sz="2400" b="1" dirty="0">
                <a:latin typeface="Calibri" pitchFamily="34" charset="0"/>
              </a:rPr>
              <a:t>é</a:t>
            </a:r>
            <a:r>
              <a:rPr lang="fr-FR" sz="2400" b="1" dirty="0">
                <a:latin typeface="Calibri" pitchFamily="34" charset="0"/>
                <a:cs typeface="+mn-cs"/>
              </a:rPr>
              <a:t>s a deux types de protéines ,des protéines de type basiques ou protéines histones et des protéines de type acides ou protéines non histones .</a:t>
            </a:r>
          </a:p>
          <a:p>
            <a:pPr>
              <a:defRPr/>
            </a:pPr>
            <a:r>
              <a:rPr lang="fr-FR" sz="2400" b="1" dirty="0">
                <a:latin typeface="Calibri" pitchFamily="34" charset="0"/>
                <a:cs typeface="+mn-cs"/>
              </a:rPr>
              <a:t>Cette ensemble complexe d`ADN et de protéines est susceptible de changer de structure au fil du temps .C`est ainsi qu`en dehors de la division cellulaire (mitose ou méiose),les chromosomes changent de structure pour former la chromatine .</a:t>
            </a:r>
          </a:p>
          <a:p>
            <a:pPr>
              <a:defRPr/>
            </a:pPr>
            <a:r>
              <a:rPr lang="fr-FR" sz="2400" b="1" dirty="0">
                <a:latin typeface="Calibri" pitchFamily="34" charset="0"/>
                <a:cs typeface="+mn-cs"/>
              </a:rPr>
              <a:t>Le DNA dans la chromatine n`est pas libre ,mais il est intégré dans des structures faite a base de nucléosomes .Ce sont des boules de 100 A de diamètre régulièrement entour</a:t>
            </a:r>
            <a:r>
              <a:rPr lang="fr-FR" sz="2400" b="1" dirty="0">
                <a:latin typeface="Calibri" pitchFamily="34" charset="0"/>
              </a:rPr>
              <a:t>ées</a:t>
            </a:r>
            <a:r>
              <a:rPr lang="fr-FR" sz="2400" b="1" dirty="0">
                <a:latin typeface="Calibri" pitchFamily="34" charset="0"/>
                <a:cs typeface="+mn-cs"/>
              </a:rPr>
              <a:t> et régulièrement espac</a:t>
            </a:r>
            <a:r>
              <a:rPr lang="fr-FR" sz="2400" b="1" dirty="0">
                <a:latin typeface="Calibri" pitchFamily="34" charset="0"/>
              </a:rPr>
              <a:t>ée</a:t>
            </a:r>
            <a:r>
              <a:rPr lang="fr-FR" sz="2400" b="1" dirty="0">
                <a:latin typeface="Calibri" pitchFamily="34" charset="0"/>
                <a:cs typeface="+mn-cs"/>
              </a:rPr>
              <a:t>s par un fil de 20 A de diamètre ou ADN double brin. </a:t>
            </a:r>
            <a:endParaRPr lang="en-US" sz="2400" b="1" dirty="0">
              <a:cs typeface="+mn-cs"/>
            </a:endParaRPr>
          </a:p>
        </p:txBody>
      </p:sp>
    </p:spTree>
    <p:extLst>
      <p:ext uri="{BB962C8B-B14F-4D97-AF65-F5344CB8AC3E}">
        <p14:creationId xmlns:p14="http://schemas.microsoft.com/office/powerpoint/2010/main" val="251831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71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1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7672" t="7149" r="6703" b="8415"/>
          <a:stretch>
            <a:fillRect/>
          </a:stretch>
        </p:blipFill>
        <p:spPr bwMode="auto">
          <a:xfrm>
            <a:off x="0" y="0"/>
            <a:ext cx="9144000" cy="6858000"/>
          </a:xfrm>
          <a:prstGeom prst="rect">
            <a:avLst/>
          </a:prstGeom>
          <a:noFill/>
          <a:ln w="57150" cmpd="thinThick">
            <a:solidFill>
              <a:srgbClr val="6699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616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2000" fill="hold"/>
                                        <p:tgtEl>
                                          <p:spTgt spid="27650"/>
                                        </p:tgtEl>
                                        <p:attrNameLst>
                                          <p:attrName>ppt_w</p:attrName>
                                        </p:attrNameLst>
                                      </p:cBhvr>
                                      <p:tavLst>
                                        <p:tav tm="0">
                                          <p:val>
                                            <p:fltVal val="0"/>
                                          </p:val>
                                        </p:tav>
                                        <p:tav tm="100000">
                                          <p:val>
                                            <p:strVal val="#ppt_w"/>
                                          </p:val>
                                        </p:tav>
                                      </p:tavLst>
                                    </p:anim>
                                    <p:anim calcmode="lin" valueType="num">
                                      <p:cBhvr>
                                        <p:cTn id="8" dur="2000" fill="hold"/>
                                        <p:tgtEl>
                                          <p:spTgt spid="27650"/>
                                        </p:tgtEl>
                                        <p:attrNameLst>
                                          <p:attrName>ppt_h</p:attrName>
                                        </p:attrNameLst>
                                      </p:cBhvr>
                                      <p:tavLst>
                                        <p:tav tm="0">
                                          <p:val>
                                            <p:fltVal val="0"/>
                                          </p:val>
                                        </p:tav>
                                        <p:tav tm="100000">
                                          <p:val>
                                            <p:strVal val="#ppt_h"/>
                                          </p:val>
                                        </p:tav>
                                      </p:tavLst>
                                    </p:anim>
                                    <p:animEffect transition="in" filter="fade">
                                      <p:cBhvr>
                                        <p:cTn id="9" dur="2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27650"/>
                                        </p:tgtEl>
                                        <p:attrNameLst>
                                          <p:attrName>ppt_w</p:attrName>
                                        </p:attrNameLst>
                                      </p:cBhvr>
                                      <p:tavLst>
                                        <p:tav tm="0">
                                          <p:val>
                                            <p:strVal val="ppt_w"/>
                                          </p:val>
                                        </p:tav>
                                        <p:tav tm="100000">
                                          <p:val>
                                            <p:fltVal val="0"/>
                                          </p:val>
                                        </p:tav>
                                      </p:tavLst>
                                    </p:anim>
                                    <p:anim calcmode="lin" valueType="num">
                                      <p:cBhvr>
                                        <p:cTn id="14" dur="500"/>
                                        <p:tgtEl>
                                          <p:spTgt spid="27650"/>
                                        </p:tgtEl>
                                        <p:attrNameLst>
                                          <p:attrName>ppt_h</p:attrName>
                                        </p:attrNameLst>
                                      </p:cBhvr>
                                      <p:tavLst>
                                        <p:tav tm="0">
                                          <p:val>
                                            <p:strVal val="ppt_h"/>
                                          </p:val>
                                        </p:tav>
                                        <p:tav tm="100000">
                                          <p:val>
                                            <p:fltVal val="0"/>
                                          </p:val>
                                        </p:tav>
                                      </p:tavLst>
                                    </p:anim>
                                    <p:animEffect transition="out" filter="fade">
                                      <p:cBhvr>
                                        <p:cTn id="15" dur="500"/>
                                        <p:tgtEl>
                                          <p:spTgt spid="27650"/>
                                        </p:tgtEl>
                                      </p:cBhvr>
                                    </p:animEffect>
                                    <p:set>
                                      <p:cBhvr>
                                        <p:cTn id="16" dur="1" fill="hold">
                                          <p:stCondLst>
                                            <p:cond delay="499"/>
                                          </p:stCondLst>
                                        </p:cTn>
                                        <p:tgtEl>
                                          <p:spTgt spid="276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5D06196-1835-43A4-956B-26A78E6EE5E4}" type="datetime1">
              <a:rPr lang="fr-FR" smtClean="0">
                <a:latin typeface="Arial" charset="0"/>
              </a:rPr>
              <a:pPr eaLnBrk="1" hangingPunct="1"/>
              <a:t>26/12/2012</a:t>
            </a:fld>
            <a:endParaRPr lang="en-US" smtClean="0">
              <a:latin typeface="Arial" charset="0"/>
            </a:endParaRPr>
          </a:p>
        </p:txBody>
      </p:sp>
      <p:sp>
        <p:nvSpPr>
          <p:cNvPr id="58371" name="Espace réservé du numéro de diapositive 2"/>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fld id="{8BFD809F-17F2-4BAC-87AD-B4F41315F305}" type="slidenum">
              <a:rPr lang="en-US" smtClean="0">
                <a:latin typeface="Arial" charset="0"/>
              </a:rPr>
              <a:pPr algn="ctr" eaLnBrk="1" hangingPunct="1"/>
              <a:t>6</a:t>
            </a:fld>
            <a:endParaRPr lang="en-US" smtClean="0">
              <a:latin typeface="Arial" charset="0"/>
            </a:endParaRPr>
          </a:p>
        </p:txBody>
      </p:sp>
      <p:sp>
        <p:nvSpPr>
          <p:cNvPr id="41988" name="Rectangle 3"/>
          <p:cNvSpPr>
            <a:spLocks noChangeArrowheads="1"/>
          </p:cNvSpPr>
          <p:nvPr/>
        </p:nvSpPr>
        <p:spPr bwMode="auto">
          <a:xfrm>
            <a:off x="214313" y="1349375"/>
            <a:ext cx="84296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FR" sz="3200">
              <a:latin typeface="Calibri" pitchFamily="34" charset="0"/>
            </a:endParaRPr>
          </a:p>
          <a:p>
            <a:endParaRPr lang="fr-FR" sz="3200">
              <a:latin typeface="Calibri" pitchFamily="34" charset="0"/>
            </a:endParaRPr>
          </a:p>
          <a:p>
            <a:endParaRPr lang="fr-FR" sz="3200">
              <a:latin typeface="Calibri" pitchFamily="34" charset="0"/>
            </a:endParaRPr>
          </a:p>
          <a:p>
            <a:endParaRPr lang="fr-FR" sz="3200">
              <a:latin typeface="Calibri" pitchFamily="34" charset="0"/>
            </a:endParaRPr>
          </a:p>
          <a:p>
            <a:endParaRPr lang="fr-FR" sz="3200">
              <a:latin typeface="Calibri" pitchFamily="34" charset="0"/>
            </a:endParaRPr>
          </a:p>
          <a:p>
            <a:endParaRPr lang="fr-FR" sz="3200">
              <a:latin typeface="Calibri" pitchFamily="34" charset="0"/>
            </a:endParaRPr>
          </a:p>
          <a:p>
            <a:r>
              <a:rPr lang="fr-FR" sz="3200">
                <a:latin typeface="Calibri" pitchFamily="34" charset="0"/>
              </a:rPr>
              <a:t>Les histones internucléosomales joueraient un rôle dans l'espacement des unités nucléosomales et dans la compaction de l'ADN au sein du nucléosome en créant une région d'interaction entre les nucléosomes adjacents. </a:t>
            </a:r>
          </a:p>
        </p:txBody>
      </p:sp>
      <p:pic>
        <p:nvPicPr>
          <p:cNvPr id="583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50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a date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2D3EC3D4-34C7-4804-8A71-54E682B997B6}" type="datetime1">
              <a:rPr lang="fr-FR" smtClean="0">
                <a:latin typeface="Arial" charset="0"/>
              </a:rPr>
              <a:pPr eaLnBrk="1" hangingPunct="1"/>
              <a:t>26/12/2012</a:t>
            </a:fld>
            <a:endParaRPr lang="en-US" smtClean="0">
              <a:latin typeface="Arial" charset="0"/>
            </a:endParaRPr>
          </a:p>
        </p:txBody>
      </p:sp>
      <p:sp>
        <p:nvSpPr>
          <p:cNvPr id="59395" name="Espace réservé du numéro de diapositive 2"/>
          <p:cNvSpPr>
            <a:spLocks noGrp="1"/>
          </p:cNvSpPr>
          <p:nvPr>
            <p:ph type="sldNum" sz="quarter" idx="11"/>
          </p:nvPr>
        </p:nvSpPr>
        <p:spPr>
          <a:xfrm>
            <a:off x="3124200" y="62484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fld id="{3DE030C6-FCCC-48DE-B817-45BDBB9829A0}" type="slidenum">
              <a:rPr lang="en-US" smtClean="0">
                <a:latin typeface="Arial" charset="0"/>
              </a:rPr>
              <a:pPr algn="ctr" eaLnBrk="1" hangingPunct="1"/>
              <a:t>7</a:t>
            </a:fld>
            <a:endParaRPr lang="en-US" smtClean="0">
              <a:latin typeface="Arial" charset="0"/>
            </a:endParaRPr>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ZoneTexte 7"/>
          <p:cNvSpPr txBox="1">
            <a:spLocks noChangeArrowheads="1"/>
          </p:cNvSpPr>
          <p:nvPr/>
        </p:nvSpPr>
        <p:spPr bwMode="auto">
          <a:xfrm>
            <a:off x="857250" y="45720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fr-FR" b="1"/>
              <a:t>Forme active </a:t>
            </a:r>
          </a:p>
        </p:txBody>
      </p:sp>
      <p:sp>
        <p:nvSpPr>
          <p:cNvPr id="59398" name="ZoneTexte 8"/>
          <p:cNvSpPr txBox="1">
            <a:spLocks noChangeArrowheads="1"/>
          </p:cNvSpPr>
          <p:nvPr/>
        </p:nvSpPr>
        <p:spPr bwMode="auto">
          <a:xfrm>
            <a:off x="3929063" y="4929188"/>
            <a:ext cx="292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fr-FR" b="1"/>
              <a:t>Forme inactive </a:t>
            </a:r>
          </a:p>
        </p:txBody>
      </p:sp>
    </p:spTree>
    <p:extLst>
      <p:ext uri="{BB962C8B-B14F-4D97-AF65-F5344CB8AC3E}">
        <p14:creationId xmlns:p14="http://schemas.microsoft.com/office/powerpoint/2010/main" val="286861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1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4269" t="8987" b="7687"/>
          <a:stretch>
            <a:fillRect/>
          </a:stretch>
        </p:blipFill>
        <p:spPr bwMode="auto">
          <a:xfrm>
            <a:off x="0" y="0"/>
            <a:ext cx="9144000" cy="6858000"/>
          </a:xfrm>
          <a:prstGeom prst="rect">
            <a:avLst/>
          </a:prstGeom>
          <a:noFill/>
          <a:ln w="57150" cmpd="thinThick">
            <a:solidFill>
              <a:srgbClr val="6699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xit" presetSubtype="16" fill="hold" nodeType="clickEffect">
                                  <p:stCondLst>
                                    <p:cond delay="0"/>
                                  </p:stCondLst>
                                  <p:childTnLst>
                                    <p:animEffect transition="out" filter="plus(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smtClean="0"/>
          </a:p>
        </p:txBody>
      </p:sp>
      <p:pic>
        <p:nvPicPr>
          <p:cNvPr id="614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68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Affichage à l'écran (4:3)</PresentationFormat>
  <Paragraphs>56</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   Les chromosomes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Les chromosomes</dc:title>
  <dc:creator>ency-education.com</dc:creator>
  <cp:lastModifiedBy>khaled</cp:lastModifiedBy>
  <cp:revision>1</cp:revision>
  <dcterms:created xsi:type="dcterms:W3CDTF">2012-12-26T09:45:15Z</dcterms:created>
  <dcterms:modified xsi:type="dcterms:W3CDTF">2012-12-26T09:46:13Z</dcterms:modified>
</cp:coreProperties>
</file>