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86379" autoAdjust="0"/>
  </p:normalViewPr>
  <p:slideViewPr>
    <p:cSldViewPr>
      <p:cViewPr varScale="1">
        <p:scale>
          <a:sx n="79" d="100"/>
          <a:sy n="79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0FF18-D1EB-4AEE-883B-BA7A7C3913B2}" type="datetimeFigureOut">
              <a:rPr lang="fr-FR" smtClean="0"/>
              <a:pPr/>
              <a:t>26/04/2012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B4727-657E-430E-9286-4858444863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B4727-657E-430E-9286-48584448632C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B4727-657E-430E-9286-48584448632C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B4727-657E-430E-9286-48584448632C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3775-4479-4521-99AD-81E4E353163B}" type="datetimeFigureOut">
              <a:rPr lang="fr-FR" smtClean="0"/>
              <a:pPr/>
              <a:t>26/04/2012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C6B6B-DA3B-41C2-B504-1806ACA8F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3775-4479-4521-99AD-81E4E353163B}" type="datetimeFigureOut">
              <a:rPr lang="fr-FR" smtClean="0"/>
              <a:pPr/>
              <a:t>26/04/2012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C6B6B-DA3B-41C2-B504-1806ACA8F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3775-4479-4521-99AD-81E4E353163B}" type="datetimeFigureOut">
              <a:rPr lang="fr-FR" smtClean="0"/>
              <a:pPr/>
              <a:t>26/04/2012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C6B6B-DA3B-41C2-B504-1806ACA8F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3775-4479-4521-99AD-81E4E353163B}" type="datetimeFigureOut">
              <a:rPr lang="fr-FR" smtClean="0"/>
              <a:pPr/>
              <a:t>26/04/2012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C6B6B-DA3B-41C2-B504-1806ACA8F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3775-4479-4521-99AD-81E4E353163B}" type="datetimeFigureOut">
              <a:rPr lang="fr-FR" smtClean="0"/>
              <a:pPr/>
              <a:t>26/04/2012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C6B6B-DA3B-41C2-B504-1806ACA8F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3775-4479-4521-99AD-81E4E353163B}" type="datetimeFigureOut">
              <a:rPr lang="fr-FR" smtClean="0"/>
              <a:pPr/>
              <a:t>26/04/2012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C6B6B-DA3B-41C2-B504-1806ACA8F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3775-4479-4521-99AD-81E4E353163B}" type="datetimeFigureOut">
              <a:rPr lang="fr-FR" smtClean="0"/>
              <a:pPr/>
              <a:t>26/04/2012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C6B6B-DA3B-41C2-B504-1806ACA8F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3775-4479-4521-99AD-81E4E353163B}" type="datetimeFigureOut">
              <a:rPr lang="fr-FR" smtClean="0"/>
              <a:pPr/>
              <a:t>26/04/2012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C6B6B-DA3B-41C2-B504-1806ACA8F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3775-4479-4521-99AD-81E4E353163B}" type="datetimeFigureOut">
              <a:rPr lang="fr-FR" smtClean="0"/>
              <a:pPr/>
              <a:t>26/04/2012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C6B6B-DA3B-41C2-B504-1806ACA8F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3775-4479-4521-99AD-81E4E353163B}" type="datetimeFigureOut">
              <a:rPr lang="fr-FR" smtClean="0"/>
              <a:pPr/>
              <a:t>26/04/2012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C6B6B-DA3B-41C2-B504-1806ACA8F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3775-4479-4521-99AD-81E4E353163B}" type="datetimeFigureOut">
              <a:rPr lang="fr-FR" smtClean="0"/>
              <a:pPr/>
              <a:t>26/04/2012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C6B6B-DA3B-41C2-B504-1806ACA8F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03775-4479-4521-99AD-81E4E353163B}" type="datetimeFigureOut">
              <a:rPr lang="fr-FR" smtClean="0"/>
              <a:pPr/>
              <a:t>26/04/2012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C6B6B-DA3B-41C2-B504-1806ACA8F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442" y="223122"/>
            <a:ext cx="8229600" cy="5849084"/>
          </a:xfrm>
        </p:spPr>
        <p:txBody>
          <a:bodyPr/>
          <a:lstStyle/>
          <a:p>
            <a:r>
              <a:rPr lang="fr-FR" sz="6000" b="1" dirty="0" smtClean="0"/>
              <a:t>NEOGLUCOGENESE</a:t>
            </a:r>
            <a:endParaRPr lang="fr-FR" sz="6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REACTION DE LA NEOGLUCOGENESE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2/ Formation du F6P à partir du F1,6 </a:t>
            </a:r>
            <a:r>
              <a:rPr lang="fr-FR" b="1" dirty="0" err="1" smtClean="0">
                <a:solidFill>
                  <a:srgbClr val="FF0000"/>
                </a:solidFill>
              </a:rPr>
              <a:t>BiP</a:t>
            </a:r>
            <a:r>
              <a:rPr lang="fr-FR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fr-FR" dirty="0" smtClean="0"/>
              <a:t>F1,6 BIP   +    H2O                    F6P     +     Pi </a:t>
            </a:r>
          </a:p>
          <a:p>
            <a:pPr>
              <a:buNone/>
            </a:pPr>
            <a:r>
              <a:rPr lang="fr-FR" dirty="0" smtClean="0"/>
              <a:t>Enzyme: fructose 1,6 </a:t>
            </a:r>
            <a:r>
              <a:rPr lang="fr-FR" dirty="0" err="1" smtClean="0"/>
              <a:t>biphosphatase</a:t>
            </a:r>
            <a:endParaRPr lang="fr-FR" dirty="0" smtClean="0"/>
          </a:p>
          <a:p>
            <a:r>
              <a:rPr lang="fr-FR" dirty="0" smtClean="0"/>
              <a:t>3/ Formation du glucose à partir du G6P:</a:t>
            </a:r>
          </a:p>
          <a:p>
            <a:pPr>
              <a:buNone/>
            </a:pPr>
            <a:r>
              <a:rPr lang="fr-FR" dirty="0" smtClean="0"/>
              <a:t>G6P      +      H2O                       Glucose     +    Pi</a:t>
            </a:r>
          </a:p>
          <a:p>
            <a:pPr>
              <a:buNone/>
            </a:pPr>
            <a:r>
              <a:rPr lang="fr-FR" dirty="0" smtClean="0"/>
              <a:t>Enzyme: glucose 6 phosphatase (foie, rein, intestin)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Double flèche horizontale 3"/>
          <p:cNvSpPr/>
          <p:nvPr/>
        </p:nvSpPr>
        <p:spPr>
          <a:xfrm>
            <a:off x="3786182" y="2357430"/>
            <a:ext cx="1216152" cy="3417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Double flèche horizontale 4"/>
          <p:cNvSpPr/>
          <p:nvPr/>
        </p:nvSpPr>
        <p:spPr>
          <a:xfrm>
            <a:off x="3714744" y="4143380"/>
            <a:ext cx="1216152" cy="3417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BILAN ENERGETIQUE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des </a:t>
            </a:r>
            <a:r>
              <a:rPr lang="en-US" dirty="0" err="1" smtClean="0"/>
              <a:t>réactions</a:t>
            </a:r>
            <a:r>
              <a:rPr lang="en-US" dirty="0" smtClean="0"/>
              <a:t> du </a:t>
            </a:r>
            <a:r>
              <a:rPr lang="en-US" dirty="0" err="1" smtClean="0"/>
              <a:t>pyruvate</a:t>
            </a:r>
            <a:r>
              <a:rPr lang="en-US" dirty="0" smtClean="0"/>
              <a:t> au glucose: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2 </a:t>
            </a:r>
            <a:r>
              <a:rPr lang="en-US" sz="2800" b="1" dirty="0" err="1" smtClean="0"/>
              <a:t>pyruvate</a:t>
            </a:r>
            <a:r>
              <a:rPr lang="en-US" sz="2800" b="1" dirty="0" smtClean="0"/>
              <a:t> +  4 ATP  +  2 GTP   + 2 NADH   +  4  H2O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</a:t>
            </a:r>
            <a:r>
              <a:rPr lang="en-US" sz="2800" b="1" dirty="0" smtClean="0"/>
              <a:t>Glucose  + 4  ADP + 2 GDP  +  6  Pi  + 2  NAD+   +   2 H+</a:t>
            </a:r>
          </a:p>
          <a:p>
            <a:pPr>
              <a:buNone/>
            </a:pPr>
            <a:r>
              <a:rPr lang="fr-FR" sz="2800" b="1" dirty="0" smtClean="0"/>
              <a:t> </a:t>
            </a:r>
            <a:endParaRPr lang="fr-FR" sz="2800" b="1" dirty="0"/>
          </a:p>
        </p:txBody>
      </p:sp>
      <p:sp>
        <p:nvSpPr>
          <p:cNvPr id="6" name="Flèche vers le bas 5"/>
          <p:cNvSpPr/>
          <p:nvPr/>
        </p:nvSpPr>
        <p:spPr>
          <a:xfrm>
            <a:off x="4129304" y="3197094"/>
            <a:ext cx="285752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DEROULEMENT DE LA NEOGLUCOGENESE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1/ A partir du lactate d’origine musculaire:</a:t>
            </a:r>
          </a:p>
          <a:p>
            <a:r>
              <a:rPr lang="fr-FR" dirty="0" smtClean="0"/>
              <a:t>En période d’activité musculaire, la seule source d’énergie est la glycolyse</a:t>
            </a:r>
          </a:p>
          <a:p>
            <a:r>
              <a:rPr lang="fr-FR" dirty="0" smtClean="0"/>
              <a:t>Celle-ci est entretenue par la régénération du NAD+ grâce à la lactate </a:t>
            </a:r>
            <a:r>
              <a:rPr lang="fr-FR" dirty="0" err="1" smtClean="0"/>
              <a:t>deshydrogénase</a:t>
            </a:r>
            <a:endParaRPr lang="fr-FR" dirty="0" smtClean="0"/>
          </a:p>
          <a:p>
            <a:pPr>
              <a:buNone/>
            </a:pPr>
            <a:r>
              <a:rPr lang="en-US" dirty="0" err="1" smtClean="0"/>
              <a:t>Pyruvate</a:t>
            </a:r>
            <a:r>
              <a:rPr lang="en-US" dirty="0" smtClean="0"/>
              <a:t>  + NADH,H+               Lactate  +  NAD+</a:t>
            </a:r>
          </a:p>
          <a:p>
            <a:pPr>
              <a:buNone/>
            </a:pPr>
            <a:r>
              <a:rPr lang="fr-FR" dirty="0" smtClean="0"/>
              <a:t>   Différences de propriétés catalytiques des iso-enzymes de la LDH de localisation tissulaire différente</a:t>
            </a:r>
          </a:p>
        </p:txBody>
      </p:sp>
      <p:sp>
        <p:nvSpPr>
          <p:cNvPr id="4" name="Double flèche horizontale 3"/>
          <p:cNvSpPr/>
          <p:nvPr/>
        </p:nvSpPr>
        <p:spPr>
          <a:xfrm>
            <a:off x="4071934" y="4357694"/>
            <a:ext cx="1216152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DEROULEMENT DE LA NEOGLUCOGENESE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Le lactate formé, quitte les muscles et gagne le foie pour être transformé en pyruvate </a:t>
            </a:r>
          </a:p>
          <a:p>
            <a:r>
              <a:rPr lang="fr-FR" dirty="0" smtClean="0"/>
              <a:t>Le pyruvate est ensuite transformé en glucose (foie) par la </a:t>
            </a:r>
            <a:r>
              <a:rPr lang="fr-FR" dirty="0" err="1" smtClean="0"/>
              <a:t>néoglucogénèse</a:t>
            </a:r>
            <a:endParaRPr lang="fr-FR" dirty="0" smtClean="0"/>
          </a:p>
          <a:p>
            <a:r>
              <a:rPr lang="fr-FR" dirty="0" smtClean="0"/>
              <a:t>Le glucose peut alors être remis au muscles</a:t>
            </a:r>
          </a:p>
          <a:p>
            <a:pPr>
              <a:buNone/>
            </a:pPr>
            <a:r>
              <a:rPr lang="fr-FR" dirty="0" smtClean="0">
                <a:solidFill>
                  <a:srgbClr val="FFC000"/>
                </a:solidFill>
              </a:rPr>
              <a:t>                  </a:t>
            </a:r>
            <a:r>
              <a:rPr lang="fr-FR" sz="4400" b="1" dirty="0" smtClean="0">
                <a:solidFill>
                  <a:srgbClr val="FFC000"/>
                </a:solidFill>
              </a:rPr>
              <a:t>C’est le cycle de CORI</a:t>
            </a:r>
            <a:endParaRPr lang="fr-FR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DEROULEMENT DE LA NEOGLUCOGENESE 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2000" y="1667180"/>
            <a:ext cx="7920000" cy="490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DEROULEMENT DE LA NEOGLUCOGENESE 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2/ A partir du lactate d’origine érythrocytaire: </a:t>
            </a:r>
          </a:p>
          <a:p>
            <a:r>
              <a:rPr lang="fr-FR" dirty="0" smtClean="0"/>
              <a:t>Seule source d’énergie des GR (pas de mitochondrie): la glycolyse</a:t>
            </a:r>
          </a:p>
          <a:p>
            <a:r>
              <a:rPr lang="fr-FR" dirty="0" smtClean="0"/>
              <a:t>Régénération du NAD+: grâce à la LDH</a:t>
            </a:r>
          </a:p>
          <a:p>
            <a:r>
              <a:rPr lang="fr-FR" dirty="0" smtClean="0"/>
              <a:t>Les GR produisent du pyruvate et du lactate qui seront repris par la </a:t>
            </a:r>
            <a:r>
              <a:rPr lang="fr-FR" dirty="0" err="1" smtClean="0"/>
              <a:t>néoglucogénèse</a:t>
            </a:r>
            <a:r>
              <a:rPr lang="fr-FR" dirty="0" smtClean="0"/>
              <a:t> hépatique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DEROULEMENT DE LA NEOGLUCOGENESE 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3/ A partir de l’alanine d’origine musculaire: </a:t>
            </a:r>
          </a:p>
          <a:p>
            <a:r>
              <a:rPr lang="fr-FR" dirty="0" smtClean="0"/>
              <a:t>Au cours du catabolisme des protéines musculaires et de leurs AA (lors d’un jeûne prolongé),il se produit beaucoup de pyruvate qui est converti en alanine grâce à l’ALAT</a:t>
            </a:r>
          </a:p>
          <a:p>
            <a:r>
              <a:rPr lang="fr-FR" dirty="0" smtClean="0"/>
              <a:t>L’alanine libérée dans la circulation sanguine, rejoint le foie où elle est reconvertie en pyruvate grâce à l’ALAT </a:t>
            </a:r>
            <a:r>
              <a:rPr lang="fr-FR" dirty="0" smtClean="0"/>
              <a:t>cytoplasmique.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DEROULEMENT DE LA NEOGLUCOGENESE 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3050"/>
            <a:ext cx="82296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DEROULEMENT DE LA NEOGLUCOGENESE 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4/ A partir des autres acides aminés:</a:t>
            </a:r>
          </a:p>
          <a:p>
            <a:r>
              <a:rPr lang="fr-FR" dirty="0" smtClean="0"/>
              <a:t>Le catabolisme digestif et tissulaire des protéines libère des AA</a:t>
            </a:r>
          </a:p>
          <a:p>
            <a:r>
              <a:rPr lang="fr-FR" dirty="0" smtClean="0"/>
              <a:t>Les AA dont le squelette carboné est transformé en pyruvate ou en l’un des intermédiaires du cycle de Krebs (</a:t>
            </a:r>
            <a:r>
              <a:rPr lang="el-GR" dirty="0" smtClean="0"/>
              <a:t>α</a:t>
            </a:r>
            <a:r>
              <a:rPr lang="fr-FR" dirty="0" smtClean="0"/>
              <a:t> </a:t>
            </a:r>
            <a:r>
              <a:rPr lang="fr-FR" dirty="0" err="1" smtClean="0"/>
              <a:t>cétoglutarate</a:t>
            </a:r>
            <a:r>
              <a:rPr lang="fr-FR" dirty="0" smtClean="0"/>
              <a:t>, </a:t>
            </a:r>
            <a:r>
              <a:rPr lang="fr-FR" dirty="0" err="1" smtClean="0"/>
              <a:t>succinyl</a:t>
            </a:r>
            <a:r>
              <a:rPr lang="fr-FR" dirty="0" smtClean="0"/>
              <a:t>-</a:t>
            </a:r>
            <a:r>
              <a:rPr lang="fr-FR" dirty="0" err="1" smtClean="0"/>
              <a:t>coA</a:t>
            </a:r>
            <a:r>
              <a:rPr lang="fr-FR" dirty="0" smtClean="0"/>
              <a:t>, fumarate et </a:t>
            </a:r>
            <a:r>
              <a:rPr lang="fr-FR" dirty="0" err="1" smtClean="0"/>
              <a:t>oxaloacétate</a:t>
            </a:r>
            <a:r>
              <a:rPr lang="fr-FR" dirty="0" smtClean="0"/>
              <a:t>) sont dits glucoformateurs</a:t>
            </a: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DEROULEMENT DE LA NEOGLUCOGENESE 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229600" cy="254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93803"/>
            <a:ext cx="7358114" cy="276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FFFF00"/>
                </a:solidFill>
              </a:rPr>
              <a:t>PLAN</a:t>
            </a:r>
            <a:endParaRPr lang="fr-FR" sz="6000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/>
              <a:t>I/ Introduction</a:t>
            </a:r>
          </a:p>
          <a:p>
            <a:pPr>
              <a:buNone/>
            </a:pPr>
            <a:r>
              <a:rPr lang="fr-FR" dirty="0" smtClean="0"/>
              <a:t>II/ Intérêt biomédical</a:t>
            </a:r>
          </a:p>
          <a:p>
            <a:pPr>
              <a:buNone/>
            </a:pPr>
            <a:r>
              <a:rPr lang="fr-FR" dirty="0" smtClean="0"/>
              <a:t>III/ Réactions de la </a:t>
            </a:r>
            <a:r>
              <a:rPr lang="fr-FR" dirty="0" err="1" smtClean="0"/>
              <a:t>néoglucogénèse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IV/ Bilan énergétique</a:t>
            </a:r>
          </a:p>
          <a:p>
            <a:pPr>
              <a:buNone/>
            </a:pPr>
            <a:r>
              <a:rPr lang="fr-FR" dirty="0" smtClean="0"/>
              <a:t>V/ Déroulement de la </a:t>
            </a:r>
            <a:r>
              <a:rPr lang="fr-FR" dirty="0" err="1" smtClean="0"/>
              <a:t>néoglucogénèse</a:t>
            </a:r>
            <a:endParaRPr lang="fr-FR" dirty="0" smtClean="0"/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   1/ A partir du lactate d’origine musculaire</a:t>
            </a:r>
          </a:p>
          <a:p>
            <a:pPr>
              <a:buNone/>
            </a:pPr>
            <a:r>
              <a:rPr lang="fr-FR" dirty="0" smtClean="0"/>
              <a:t>        2/ A partir du lactate d’origine érythrocytaire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   3/ A partir de l’alanine d’origine musculaire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   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DEROULEMENT DE LA NEOGLUCOGENESE 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5/ A partir du glycérol:</a:t>
            </a:r>
          </a:p>
          <a:p>
            <a:pPr>
              <a:buNone/>
            </a:pPr>
            <a:r>
              <a:rPr lang="fr-FR" dirty="0" smtClean="0"/>
              <a:t>Le glycérol qui provient de la dégradation des triglycérides dans le tissu adipeux, rejoint la </a:t>
            </a:r>
            <a:r>
              <a:rPr lang="fr-FR" dirty="0" err="1" smtClean="0"/>
              <a:t>néoglucogénèse</a:t>
            </a:r>
            <a:r>
              <a:rPr lang="fr-FR" dirty="0" smtClean="0"/>
              <a:t> par l’intermédiaire du PDHA</a:t>
            </a:r>
          </a:p>
          <a:p>
            <a:pPr>
              <a:buNone/>
            </a:pPr>
            <a:r>
              <a:rPr lang="fr-FR" dirty="0" smtClean="0"/>
              <a:t>Glycérol + ATP               Glycérol 3 P + ADP</a:t>
            </a:r>
          </a:p>
          <a:p>
            <a:pPr>
              <a:buNone/>
            </a:pPr>
            <a:r>
              <a:rPr lang="fr-FR" dirty="0" smtClean="0"/>
              <a:t>                   glycérol kinase</a:t>
            </a:r>
          </a:p>
          <a:p>
            <a:pPr>
              <a:buNone/>
            </a:pPr>
            <a:r>
              <a:rPr lang="fr-FR" dirty="0" smtClean="0"/>
              <a:t>Glycérol 3 P  +  NAD+             PDHA  +  NADH,H+</a:t>
            </a:r>
          </a:p>
          <a:p>
            <a:pPr>
              <a:buNone/>
            </a:pPr>
            <a:r>
              <a:rPr lang="fr-FR" dirty="0" smtClean="0"/>
              <a:t>                    glycérol 3P déshydrogénase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3071802" y="3929066"/>
            <a:ext cx="978408" cy="362680"/>
          </a:xfrm>
          <a:prstGeom prst="rightArrow">
            <a:avLst>
              <a:gd name="adj1" fmla="val 4224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4071934" y="5072074"/>
            <a:ext cx="978408" cy="362680"/>
          </a:xfrm>
          <a:prstGeom prst="rightArrow">
            <a:avLst>
              <a:gd name="adj1" fmla="val 4224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1/ Régulation allostérique: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714348" y="2214554"/>
          <a:ext cx="7572428" cy="4071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  <a:gridCol w="3786214"/>
              </a:tblGrid>
              <a:tr h="1480716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Pyruvate</a:t>
                      </a:r>
                      <a:r>
                        <a:rPr lang="fr-FR" dirty="0" smtClean="0"/>
                        <a:t> </a:t>
                      </a:r>
                      <a:r>
                        <a:rPr lang="fr-FR" sz="3200" dirty="0" smtClean="0"/>
                        <a:t>déshydrogénase</a:t>
                      </a:r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Pyruvate</a:t>
                      </a:r>
                      <a:r>
                        <a:rPr lang="fr-FR" sz="3200" baseline="0" dirty="0" smtClean="0"/>
                        <a:t> carboxylase</a:t>
                      </a:r>
                      <a:endParaRPr lang="fr-FR" sz="3200" dirty="0"/>
                    </a:p>
                  </a:txBody>
                  <a:tcPr/>
                </a:tc>
              </a:tr>
              <a:tr h="2591250">
                <a:tc>
                  <a:txBody>
                    <a:bodyPr/>
                    <a:lstStyle/>
                    <a:p>
                      <a:r>
                        <a:rPr lang="fr-FR" sz="3200" b="1" dirty="0" smtClean="0"/>
                        <a:t>Inhibée par l’</a:t>
                      </a:r>
                      <a:r>
                        <a:rPr lang="fr-FR" sz="3200" b="1" dirty="0" err="1" smtClean="0"/>
                        <a:t>acétyl</a:t>
                      </a:r>
                      <a:r>
                        <a:rPr lang="fr-FR" sz="3200" b="1" dirty="0" smtClean="0"/>
                        <a:t>-</a:t>
                      </a:r>
                      <a:r>
                        <a:rPr lang="fr-FR" sz="3200" b="1" dirty="0" err="1" smtClean="0"/>
                        <a:t>coA</a:t>
                      </a:r>
                      <a:r>
                        <a:rPr lang="fr-FR" sz="3200" b="1" dirty="0" smtClean="0"/>
                        <a:t>, le NADH, H+</a:t>
                      </a:r>
                      <a:r>
                        <a:rPr lang="fr-FR" sz="3200" b="1" baseline="0" dirty="0" smtClean="0"/>
                        <a:t> et l’ATP</a:t>
                      </a:r>
                      <a:endParaRPr lang="fr-F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1" dirty="0" smtClean="0"/>
                        <a:t>Activée par l’</a:t>
                      </a:r>
                      <a:r>
                        <a:rPr lang="fr-FR" sz="3200" b="1" dirty="0" err="1" smtClean="0"/>
                        <a:t>acétyl</a:t>
                      </a:r>
                      <a:r>
                        <a:rPr lang="fr-FR" sz="3200" b="1" dirty="0" smtClean="0"/>
                        <a:t>-</a:t>
                      </a:r>
                      <a:r>
                        <a:rPr lang="fr-FR" sz="3200" b="1" dirty="0" err="1" smtClean="0"/>
                        <a:t>coA</a:t>
                      </a:r>
                      <a:r>
                        <a:rPr lang="fr-FR" sz="3200" b="1" dirty="0" smtClean="0"/>
                        <a:t>, le NADH,</a:t>
                      </a:r>
                      <a:r>
                        <a:rPr lang="fr-FR" sz="3200" b="1" baseline="0" dirty="0" smtClean="0"/>
                        <a:t> H+ et l’ATP</a:t>
                      </a:r>
                      <a:endParaRPr lang="fr-FR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</a:t>
            </a:r>
            <a:endParaRPr lang="fr-FR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928802"/>
          <a:ext cx="8229600" cy="365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428760"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                PFK1</a:t>
                      </a:r>
                      <a:endParaRPr lang="fr-F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dirty="0" smtClean="0"/>
                        <a:t>      Fructose 1,6                 </a:t>
                      </a:r>
                      <a:r>
                        <a:rPr lang="fr-FR" sz="3200" dirty="0" err="1" smtClean="0"/>
                        <a:t>biphosphatase</a:t>
                      </a:r>
                      <a:endParaRPr lang="fr-FR" sz="3200" dirty="0"/>
                    </a:p>
                  </a:txBody>
                  <a:tcPr/>
                </a:tc>
              </a:tr>
              <a:tr h="1428760">
                <a:tc>
                  <a:txBody>
                    <a:bodyPr/>
                    <a:lstStyle/>
                    <a:p>
                      <a:r>
                        <a:rPr lang="fr-FR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Inhibée par le citrate et l’ATP</a:t>
                      </a:r>
                    </a:p>
                    <a:p>
                      <a:endParaRPr lang="fr-FR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Activée par le fructose 2,6 </a:t>
                      </a:r>
                      <a:r>
                        <a:rPr lang="fr-FR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BiP</a:t>
                      </a:r>
                      <a:r>
                        <a:rPr lang="fr-FR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Inhibée par le fructose 2,6 </a:t>
                      </a:r>
                      <a:r>
                        <a:rPr lang="fr-FR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BiP</a:t>
                      </a:r>
                      <a:endParaRPr lang="fr-FR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fr-FR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Activée par le citrate et l’ATP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REGULATION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2/ Régulation hormonale: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b="1" dirty="0" smtClean="0">
                <a:solidFill>
                  <a:srgbClr val="FFC000"/>
                </a:solidFill>
              </a:rPr>
              <a:t>Excès de glucose</a:t>
            </a:r>
            <a:r>
              <a:rPr lang="fr-FR" dirty="0" smtClean="0"/>
              <a:t>: l’insuline entraine une augmentation de la concentration de F2,6 </a:t>
            </a:r>
            <a:r>
              <a:rPr lang="fr-FR" dirty="0" err="1" smtClean="0"/>
              <a:t>BiP</a:t>
            </a:r>
            <a:r>
              <a:rPr lang="fr-FR" dirty="0" smtClean="0"/>
              <a:t> ce qui stimule la glycolyse et inhibe la </a:t>
            </a:r>
            <a:r>
              <a:rPr lang="fr-FR" dirty="0" err="1" smtClean="0"/>
              <a:t>néoglucogénèse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C000"/>
                </a:solidFill>
              </a:rPr>
              <a:t>Baisse de glucose</a:t>
            </a:r>
            <a:r>
              <a:rPr lang="fr-FR" dirty="0" smtClean="0"/>
              <a:t>: le glucagon entraine une baisse de la concentration du F2,6 </a:t>
            </a:r>
            <a:r>
              <a:rPr lang="fr-FR" dirty="0" err="1" smtClean="0"/>
              <a:t>BiP</a:t>
            </a:r>
            <a:r>
              <a:rPr lang="fr-FR" dirty="0" smtClean="0"/>
              <a:t> ce qui stimule la </a:t>
            </a:r>
            <a:r>
              <a:rPr lang="fr-FR" dirty="0" err="1" smtClean="0"/>
              <a:t>néoglucogénèse</a:t>
            </a:r>
            <a:r>
              <a:rPr lang="fr-FR" dirty="0" smtClean="0"/>
              <a:t> et inhibe la glycolyse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FFFF00"/>
                </a:solidFill>
              </a:rPr>
              <a:t>PLAN</a:t>
            </a:r>
            <a:endParaRPr lang="fr-FR" sz="6000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       4/ A partir des autres acides aminés</a:t>
            </a:r>
          </a:p>
          <a:p>
            <a:pPr>
              <a:buNone/>
            </a:pPr>
            <a:r>
              <a:rPr lang="fr-FR" dirty="0" smtClean="0"/>
              <a:t>        5/ A partir du glycérol</a:t>
            </a:r>
          </a:p>
          <a:p>
            <a:pPr>
              <a:buNone/>
            </a:pPr>
            <a:r>
              <a:rPr lang="fr-FR" dirty="0" smtClean="0"/>
              <a:t>VI/Régulation de la </a:t>
            </a:r>
            <a:r>
              <a:rPr lang="fr-FR" dirty="0" err="1" smtClean="0"/>
              <a:t>néoglucogénèse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   1/ Régulation allostérique</a:t>
            </a:r>
          </a:p>
          <a:p>
            <a:pPr>
              <a:buNone/>
            </a:pPr>
            <a:r>
              <a:rPr lang="fr-FR" dirty="0" smtClean="0"/>
              <a:t>       2/ Régulation hormonale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INTRODUCTION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 smtClean="0"/>
              <a:t>Néoglucogénèse</a:t>
            </a:r>
            <a:r>
              <a:rPr lang="fr-FR" dirty="0" smtClean="0"/>
              <a:t>: terme utilisé pour décrire tous les mécanismes responsables de la conversion des substances non glucidiques en glucose</a:t>
            </a:r>
          </a:p>
          <a:p>
            <a:r>
              <a:rPr lang="fr-FR" dirty="0" smtClean="0"/>
              <a:t>Principaux substrats:  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               - lactate</a:t>
            </a:r>
          </a:p>
          <a:p>
            <a:pPr>
              <a:buNone/>
            </a:pPr>
            <a:r>
              <a:rPr lang="fr-FR" dirty="0" smtClean="0"/>
              <a:t>                    - acides aminés glucoformateurs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               - glycérol</a:t>
            </a:r>
          </a:p>
          <a:p>
            <a:r>
              <a:rPr lang="fr-FR" dirty="0" smtClean="0"/>
              <a:t> Lieu: foie, rein, intestin (referment tous les enzymes nécessaires à la </a:t>
            </a:r>
            <a:r>
              <a:rPr lang="fr-FR" dirty="0" err="1" smtClean="0"/>
              <a:t>néoglucogénèse</a:t>
            </a:r>
            <a:r>
              <a:rPr lang="fr-FR" dirty="0" smtClean="0"/>
              <a:t>)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INTERET BIOMEDICAL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Besoin minimum en glucose: 2OO g/j (le cerveau consomme 75% de ces besoins)</a:t>
            </a:r>
          </a:p>
          <a:p>
            <a:r>
              <a:rPr lang="fr-FR" dirty="0" smtClean="0"/>
              <a:t>Correspond aux réserves (glycogène) dans le foie et les muscles</a:t>
            </a:r>
          </a:p>
          <a:p>
            <a:r>
              <a:rPr lang="fr-FR" dirty="0" smtClean="0"/>
              <a:t>Ces sources de glucose se tarissent en 24 à 48 heures de jeûne entrainant des conséquences fatales pour le cerveau, d’où l’intérêt de la </a:t>
            </a:r>
            <a:r>
              <a:rPr lang="fr-FR" dirty="0" err="1" smtClean="0"/>
              <a:t>néoglucogénèse</a:t>
            </a:r>
            <a:r>
              <a:rPr lang="fr-FR" dirty="0" smtClean="0"/>
              <a:t> pour la synthèse du glucose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REACTIONS DE LA NEOGLUCOGENESE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La plupart des réactions de la glycolyse sont réversibles et fonctionnent au cours de la </a:t>
            </a:r>
            <a:r>
              <a:rPr lang="fr-FR" dirty="0" err="1" smtClean="0"/>
              <a:t>néoglucogénèse</a:t>
            </a:r>
            <a:r>
              <a:rPr lang="fr-FR" dirty="0" smtClean="0"/>
              <a:t> en sens inverse</a:t>
            </a:r>
          </a:p>
          <a:p>
            <a:r>
              <a:rPr lang="fr-FR" dirty="0" smtClean="0"/>
              <a:t>3 réactions clés de la glycolyse sont irréversibles et doivent être remplacées par des voies alternatives</a:t>
            </a:r>
          </a:p>
          <a:p>
            <a:r>
              <a:rPr lang="fr-FR" dirty="0" smtClean="0"/>
              <a:t>Il s’agit des réactions: PEP              pyruvate</a:t>
            </a:r>
          </a:p>
          <a:p>
            <a:pPr>
              <a:buNone/>
            </a:pPr>
            <a:r>
              <a:rPr lang="fr-FR" dirty="0" smtClean="0"/>
              <a:t>                                           F6P               F 1,6 </a:t>
            </a:r>
            <a:r>
              <a:rPr lang="fr-FR" dirty="0" err="1" smtClean="0"/>
              <a:t>BiP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                               Glucose                G6P                     </a:t>
            </a:r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>
            <a:off x="5286380" y="4572008"/>
            <a:ext cx="978408" cy="290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5306303" y="5067447"/>
            <a:ext cx="978408" cy="290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5357818" y="5643578"/>
            <a:ext cx="978408" cy="290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REACTION DE LA NEOGLUCOGENESE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577" y="1571612"/>
            <a:ext cx="8686371" cy="4525963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1/ Formation du PEP à partir du pyruvate:</a:t>
            </a:r>
          </a:p>
          <a:p>
            <a:pPr>
              <a:buNone/>
            </a:pPr>
            <a:r>
              <a:rPr lang="fr-FR" dirty="0" smtClean="0"/>
              <a:t>La réaction se déroule en deux phases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 Phase mitochondriale: le pyruvate produit dans le cytoplasme est exporté dans la mitochondrie</a:t>
            </a:r>
          </a:p>
          <a:p>
            <a:pPr>
              <a:buNone/>
            </a:pPr>
            <a:r>
              <a:rPr lang="en-US" dirty="0" smtClean="0"/>
              <a:t>2 </a:t>
            </a:r>
            <a:r>
              <a:rPr lang="en-US" dirty="0" err="1" smtClean="0"/>
              <a:t>pyruvate</a:t>
            </a:r>
            <a:r>
              <a:rPr lang="en-US" dirty="0" smtClean="0"/>
              <a:t> + 2 CO2  + 2 ATP            2 </a:t>
            </a:r>
            <a:r>
              <a:rPr lang="en-US" dirty="0" err="1" smtClean="0"/>
              <a:t>oxaloacétate</a:t>
            </a:r>
            <a:r>
              <a:rPr lang="en-US" dirty="0" smtClean="0"/>
              <a:t>     +  2ADP + 2 Pi</a:t>
            </a:r>
          </a:p>
          <a:p>
            <a:pPr>
              <a:buNone/>
            </a:pPr>
            <a:r>
              <a:rPr lang="en-US" dirty="0" smtClean="0"/>
              <a:t>Enzyme: </a:t>
            </a:r>
            <a:r>
              <a:rPr lang="en-US" dirty="0" err="1" smtClean="0"/>
              <a:t>pyruvate</a:t>
            </a:r>
            <a:r>
              <a:rPr lang="en-US" dirty="0" smtClean="0"/>
              <a:t> </a:t>
            </a:r>
            <a:r>
              <a:rPr lang="en-US" dirty="0" err="1" smtClean="0"/>
              <a:t>carboxylase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Biotine</a:t>
            </a:r>
            <a:r>
              <a:rPr lang="en-US" dirty="0" smtClean="0"/>
              <a:t>: </a:t>
            </a:r>
            <a:r>
              <a:rPr lang="en-US" dirty="0" err="1" smtClean="0"/>
              <a:t>donneur</a:t>
            </a:r>
            <a:r>
              <a:rPr lang="en-US" dirty="0" smtClean="0"/>
              <a:t> du </a:t>
            </a:r>
            <a:r>
              <a:rPr lang="en-US" dirty="0" err="1" smtClean="0"/>
              <a:t>groupement</a:t>
            </a:r>
            <a:r>
              <a:rPr lang="en-US" dirty="0" smtClean="0"/>
              <a:t> CO2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4929190" y="4000505"/>
            <a:ext cx="97840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REACTIONS DE LA NEOGLUCOGENESE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/>
          <a:lstStyle/>
          <a:p>
            <a:r>
              <a:rPr lang="fr-FR" dirty="0" smtClean="0"/>
              <a:t>L’</a:t>
            </a:r>
            <a:r>
              <a:rPr lang="fr-FR" dirty="0" err="1" smtClean="0"/>
              <a:t>oxaloacétate</a:t>
            </a:r>
            <a:r>
              <a:rPr lang="fr-FR" dirty="0" smtClean="0"/>
              <a:t> ne peut pas traverser la </a:t>
            </a:r>
          </a:p>
          <a:p>
            <a:pPr>
              <a:buNone/>
            </a:pPr>
            <a:r>
              <a:rPr lang="fr-FR" dirty="0" smtClean="0"/>
              <a:t>membrane mitochondriale</a:t>
            </a:r>
          </a:p>
          <a:p>
            <a:pPr>
              <a:buNone/>
            </a:pPr>
            <a:r>
              <a:rPr lang="fr-FR" dirty="0" smtClean="0"/>
              <a:t>2 </a:t>
            </a:r>
            <a:r>
              <a:rPr lang="fr-FR" dirty="0" err="1" smtClean="0"/>
              <a:t>oxaloacétate</a:t>
            </a:r>
            <a:r>
              <a:rPr lang="fr-FR" dirty="0" smtClean="0"/>
              <a:t> + 2 NADH,H+               2 </a:t>
            </a:r>
            <a:r>
              <a:rPr lang="fr-FR" dirty="0" err="1" smtClean="0"/>
              <a:t>malate</a:t>
            </a:r>
            <a:r>
              <a:rPr lang="fr-FR" dirty="0" smtClean="0"/>
              <a:t> + 2 NAD+</a:t>
            </a:r>
          </a:p>
          <a:p>
            <a:pPr>
              <a:buNone/>
            </a:pPr>
            <a:r>
              <a:rPr lang="fr-FR" dirty="0" smtClean="0"/>
              <a:t>Enzyme : </a:t>
            </a:r>
            <a:r>
              <a:rPr lang="fr-FR" dirty="0" err="1" smtClean="0"/>
              <a:t>malate</a:t>
            </a:r>
            <a:r>
              <a:rPr lang="fr-FR" dirty="0" smtClean="0"/>
              <a:t> </a:t>
            </a:r>
            <a:r>
              <a:rPr lang="fr-FR" dirty="0" err="1" smtClean="0"/>
              <a:t>deshydrogénase</a:t>
            </a:r>
            <a:r>
              <a:rPr lang="fr-FR" dirty="0" smtClean="0"/>
              <a:t> mitochondriale</a:t>
            </a:r>
          </a:p>
          <a:p>
            <a:r>
              <a:rPr lang="fr-FR" dirty="0" smtClean="0"/>
              <a:t>Transport du </a:t>
            </a:r>
            <a:r>
              <a:rPr lang="fr-FR" dirty="0" err="1" smtClean="0"/>
              <a:t>malate</a:t>
            </a:r>
            <a:r>
              <a:rPr lang="fr-FR" dirty="0" smtClean="0"/>
              <a:t> de la mitochondrie vers le cytosol grâce à un système navette ( la navette du </a:t>
            </a:r>
            <a:r>
              <a:rPr lang="fr-FR" dirty="0" err="1" smtClean="0"/>
              <a:t>malate</a:t>
            </a:r>
            <a:r>
              <a:rPr lang="fr-FR" dirty="0" smtClean="0"/>
              <a:t>)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Double flèche horizontale 3"/>
          <p:cNvSpPr/>
          <p:nvPr/>
        </p:nvSpPr>
        <p:spPr>
          <a:xfrm>
            <a:off x="5072066" y="3000372"/>
            <a:ext cx="1216152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REACTIONS DE LA NEOGLUCOGENESE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fr-FR" dirty="0" smtClean="0"/>
              <a:t> Phase </a:t>
            </a:r>
            <a:r>
              <a:rPr lang="fr-FR" dirty="0" err="1" smtClean="0"/>
              <a:t>cytosolique</a:t>
            </a:r>
            <a:r>
              <a:rPr lang="fr-FR" dirty="0" smtClean="0"/>
              <a:t>:</a:t>
            </a:r>
          </a:p>
          <a:p>
            <a:r>
              <a:rPr lang="fr-FR" dirty="0" smtClean="0"/>
              <a:t>2  </a:t>
            </a:r>
            <a:r>
              <a:rPr lang="fr-FR" dirty="0" err="1" smtClean="0"/>
              <a:t>malate</a:t>
            </a:r>
            <a:r>
              <a:rPr lang="fr-FR" dirty="0" smtClean="0"/>
              <a:t> + 2 NAD+                 2 </a:t>
            </a:r>
            <a:r>
              <a:rPr lang="fr-FR" dirty="0" err="1" smtClean="0"/>
              <a:t>oxaloacétate</a:t>
            </a:r>
            <a:r>
              <a:rPr lang="fr-FR" dirty="0" smtClean="0"/>
              <a:t>   + 2 NADH,H+</a:t>
            </a:r>
          </a:p>
          <a:p>
            <a:pPr>
              <a:buNone/>
            </a:pPr>
            <a:r>
              <a:rPr lang="fr-FR" dirty="0" smtClean="0"/>
              <a:t>Enzyme: </a:t>
            </a:r>
            <a:r>
              <a:rPr lang="fr-FR" dirty="0" err="1" smtClean="0"/>
              <a:t>malate</a:t>
            </a:r>
            <a:r>
              <a:rPr lang="fr-FR" dirty="0" smtClean="0"/>
              <a:t> </a:t>
            </a:r>
            <a:r>
              <a:rPr lang="fr-FR" dirty="0" err="1" smtClean="0"/>
              <a:t>deshydrogénase</a:t>
            </a:r>
            <a:r>
              <a:rPr lang="fr-FR" dirty="0" smtClean="0"/>
              <a:t> </a:t>
            </a:r>
            <a:r>
              <a:rPr lang="fr-FR" dirty="0" err="1" smtClean="0"/>
              <a:t>cytosolique</a:t>
            </a:r>
            <a:endParaRPr lang="fr-FR" dirty="0" smtClean="0"/>
          </a:p>
          <a:p>
            <a:r>
              <a:rPr lang="en-US" dirty="0" smtClean="0"/>
              <a:t>2  </a:t>
            </a:r>
            <a:r>
              <a:rPr lang="en-US" dirty="0" err="1" smtClean="0"/>
              <a:t>oxaloacétate</a:t>
            </a:r>
            <a:r>
              <a:rPr lang="en-US" dirty="0" smtClean="0"/>
              <a:t>  + 2 GTP              2 PEP + 2 GDP   +  2 CO2</a:t>
            </a:r>
          </a:p>
          <a:p>
            <a:pPr>
              <a:buNone/>
            </a:pPr>
            <a:r>
              <a:rPr lang="en-US" dirty="0" smtClean="0"/>
              <a:t>Enzyme : PEP </a:t>
            </a:r>
            <a:r>
              <a:rPr lang="en-US" dirty="0" err="1" smtClean="0"/>
              <a:t>carboxykinase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En résumé: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fr-FR" dirty="0" smtClean="0"/>
              <a:t>2 pyruvate + 2 ATP + 2 GTP              2 PEP   +   2 ADP    +   2 GDP   +   2 Pi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Double flèche horizontale 3"/>
          <p:cNvSpPr/>
          <p:nvPr/>
        </p:nvSpPr>
        <p:spPr>
          <a:xfrm>
            <a:off x="4000496" y="2143116"/>
            <a:ext cx="1216152" cy="3417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Double flèche horizontale 4"/>
          <p:cNvSpPr/>
          <p:nvPr/>
        </p:nvSpPr>
        <p:spPr>
          <a:xfrm>
            <a:off x="4572000" y="3429000"/>
            <a:ext cx="1216152" cy="3417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Double flèche horizontale 5"/>
          <p:cNvSpPr/>
          <p:nvPr/>
        </p:nvSpPr>
        <p:spPr>
          <a:xfrm>
            <a:off x="4714876" y="5143512"/>
            <a:ext cx="1216152" cy="3417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977</Words>
  <Application>Microsoft Office PowerPoint</Application>
  <PresentationFormat>Affichage à l'écran (4:3)</PresentationFormat>
  <Paragraphs>128</Paragraphs>
  <Slides>23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NEOGLUCOGENESE</vt:lpstr>
      <vt:lpstr>PLAN</vt:lpstr>
      <vt:lpstr>PLAN</vt:lpstr>
      <vt:lpstr>INTRODUCTION</vt:lpstr>
      <vt:lpstr>INTERET BIOMEDICAL</vt:lpstr>
      <vt:lpstr>REACTIONS DE LA NEOGLUCOGENESE</vt:lpstr>
      <vt:lpstr>REACTION DE LA NEOGLUCOGENESE</vt:lpstr>
      <vt:lpstr>REACTIONS DE LA NEOGLUCOGENESE</vt:lpstr>
      <vt:lpstr>REACTIONS DE LA NEOGLUCOGENESE</vt:lpstr>
      <vt:lpstr>REACTION DE LA NEOGLUCOGENESE</vt:lpstr>
      <vt:lpstr>BILAN ENERGETIQUE</vt:lpstr>
      <vt:lpstr>DEROULEMENT DE LA NEOGLUCOGENESE</vt:lpstr>
      <vt:lpstr>DEROULEMENT DE LA NEOGLUCOGENESE</vt:lpstr>
      <vt:lpstr>DEROULEMENT DE LA NEOGLUCOGENESE </vt:lpstr>
      <vt:lpstr>DEROULEMENT DE LA NEOGLUCOGENESE </vt:lpstr>
      <vt:lpstr>DEROULEMENT DE LA NEOGLUCOGENESE </vt:lpstr>
      <vt:lpstr>DEROULEMENT DE LA NEOGLUCOGENESE </vt:lpstr>
      <vt:lpstr>DEROULEMENT DE LA NEOGLUCOGENESE </vt:lpstr>
      <vt:lpstr>DEROULEMENT DE LA NEOGLUCOGENESE </vt:lpstr>
      <vt:lpstr>DEROULEMENT DE LA NEOGLUCOGENESE </vt:lpstr>
      <vt:lpstr>REGULATION</vt:lpstr>
      <vt:lpstr>REGULATION</vt:lpstr>
      <vt:lpstr>REGULATION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ency-education.com</dc:creator>
  <cp:lastModifiedBy>ms</cp:lastModifiedBy>
  <cp:revision>70</cp:revision>
  <dcterms:created xsi:type="dcterms:W3CDTF">2012-02-21T15:24:58Z</dcterms:created>
  <dcterms:modified xsi:type="dcterms:W3CDTF">2012-04-26T18:16:39Z</dcterms:modified>
</cp:coreProperties>
</file>