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9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1" r:id="rId19"/>
    <p:sldId id="272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04/02/2013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04/02/2013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04/02/2013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04/02/2013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04/02/2013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04/02/2013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04/02/2013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04/02/2013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04/02/2013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04/02/2013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04/02/2013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04/02/2013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8748464" cy="2047112"/>
          </a:xfrm>
        </p:spPr>
        <p:txBody>
          <a:bodyPr/>
          <a:lstStyle/>
          <a:p>
            <a:r>
              <a:rPr lang="fr-FR" dirty="0" smtClean="0"/>
              <a:t>Métabolisme des phospholipides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2780928"/>
            <a:ext cx="7772400" cy="150876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                                    S.A HAMMA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914400"/>
          </a:xfrm>
        </p:spPr>
        <p:txBody>
          <a:bodyPr/>
          <a:lstStyle/>
          <a:p>
            <a:r>
              <a:rPr lang="fr-FR" b="1" dirty="0" smtClean="0"/>
              <a:t>INTRODUCTION 8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203848" y="980728"/>
            <a:ext cx="357662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Rôles biologiques </a:t>
            </a:r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fr-F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1920" y="1700808"/>
            <a:ext cx="235833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b="1" i="1" dirty="0" smtClean="0"/>
              <a:t>Fonctionnel 1  </a:t>
            </a:r>
            <a:endParaRPr lang="fr-FR" sz="2800" b="1" dirty="0"/>
          </a:p>
        </p:txBody>
      </p:sp>
      <p:sp>
        <p:nvSpPr>
          <p:cNvPr id="7" name="Flèche droite 6"/>
          <p:cNvSpPr/>
          <p:nvPr/>
        </p:nvSpPr>
        <p:spPr>
          <a:xfrm rot="1328879">
            <a:off x="3384637" y="2952074"/>
            <a:ext cx="586576" cy="309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9552" y="3154351"/>
            <a:ext cx="86044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3768" y="3933056"/>
            <a:ext cx="4953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Émulsionnent les lipides alimentaires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3635896" y="4941168"/>
            <a:ext cx="151216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  Micelles 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1691680" y="6021288"/>
            <a:ext cx="583264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    Digestion par les enzymes lipolytiques</a:t>
            </a:r>
            <a:r>
              <a:rPr lang="fr-FR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.</a:t>
            </a:r>
            <a:endParaRPr lang="fr-FR" dirty="0"/>
          </a:p>
        </p:txBody>
      </p:sp>
      <p:sp>
        <p:nvSpPr>
          <p:cNvPr id="13" name="Égal 12"/>
          <p:cNvSpPr/>
          <p:nvPr/>
        </p:nvSpPr>
        <p:spPr>
          <a:xfrm>
            <a:off x="4067944" y="2996952"/>
            <a:ext cx="1008112" cy="432048"/>
          </a:xfrm>
          <a:prstGeom prst="mathEqua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9592" y="2996952"/>
            <a:ext cx="30873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Glycérophospholipides</a:t>
            </a:r>
            <a:endParaRPr lang="fr-FR" sz="2400" dirty="0"/>
          </a:p>
        </p:txBody>
      </p:sp>
      <p:sp>
        <p:nvSpPr>
          <p:cNvPr id="15" name="Rectangle 14"/>
          <p:cNvSpPr/>
          <p:nvPr/>
        </p:nvSpPr>
        <p:spPr>
          <a:xfrm>
            <a:off x="5213409" y="2996952"/>
            <a:ext cx="311354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Détergents biologiques</a:t>
            </a:r>
          </a:p>
        </p:txBody>
      </p:sp>
      <p:sp>
        <p:nvSpPr>
          <p:cNvPr id="16" name="Flèche vers le bas 15"/>
          <p:cNvSpPr/>
          <p:nvPr/>
        </p:nvSpPr>
        <p:spPr>
          <a:xfrm>
            <a:off x="4283968" y="3501008"/>
            <a:ext cx="432048" cy="5760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>
            <a:off x="4283968" y="5445224"/>
            <a:ext cx="432048" cy="5760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bas 17"/>
          <p:cNvSpPr/>
          <p:nvPr/>
        </p:nvSpPr>
        <p:spPr>
          <a:xfrm>
            <a:off x="4283968" y="4437112"/>
            <a:ext cx="432048" cy="5760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914400"/>
          </a:xfrm>
        </p:spPr>
        <p:txBody>
          <a:bodyPr/>
          <a:lstStyle/>
          <a:p>
            <a:r>
              <a:rPr lang="fr-FR" b="1" dirty="0" smtClean="0"/>
              <a:t>INTRODUCTION 9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203848" y="980728"/>
            <a:ext cx="360387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Rôles biologiques </a:t>
            </a:r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fr-F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1920" y="1700808"/>
            <a:ext cx="236475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b="1" i="1" dirty="0" smtClean="0"/>
              <a:t>Fonctionnel 2  </a:t>
            </a:r>
            <a:endParaRPr lang="fr-FR" sz="2800" b="1" dirty="0"/>
          </a:p>
        </p:txBody>
      </p:sp>
      <p:sp>
        <p:nvSpPr>
          <p:cNvPr id="7" name="Flèche droite 6"/>
          <p:cNvSpPr/>
          <p:nvPr/>
        </p:nvSpPr>
        <p:spPr>
          <a:xfrm rot="1328879">
            <a:off x="3384637" y="2952074"/>
            <a:ext cx="586576" cy="309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9552" y="3154351"/>
            <a:ext cx="86044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7704" y="4725144"/>
            <a:ext cx="604845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Constituant </a:t>
            </a:r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majeur du surfactant pulmonaire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3347864" y="3429000"/>
            <a:ext cx="322716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La </a:t>
            </a:r>
            <a:r>
              <a:rPr lang="fr-FR" sz="2400" dirty="0" err="1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dipalmityl</a:t>
            </a:r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-lécithine 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1979712" y="5661248"/>
            <a:ext cx="593970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 </a:t>
            </a:r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Adhésion  des </a:t>
            </a:r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surfaces internes des </a:t>
            </a:r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poumons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1691680" y="5877272"/>
            <a:ext cx="216024" cy="72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4860032" y="4005064"/>
            <a:ext cx="216024" cy="72008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4860032" y="5157192"/>
            <a:ext cx="216024" cy="50405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xplosion 1 17"/>
          <p:cNvSpPr/>
          <p:nvPr/>
        </p:nvSpPr>
        <p:spPr>
          <a:xfrm>
            <a:off x="1475656" y="5661248"/>
            <a:ext cx="2232248" cy="1052736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676456" cy="914400"/>
          </a:xfrm>
        </p:spPr>
        <p:txBody>
          <a:bodyPr/>
          <a:lstStyle/>
          <a:p>
            <a:r>
              <a:rPr lang="fr-FR" sz="3200" b="1" dirty="0" smtClean="0"/>
              <a:t>MÉTABOLISME DES GLYCÉROPHOSPHOLIPIDES 1</a:t>
            </a:r>
            <a:endParaRPr lang="fr-FR" sz="32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3140968"/>
            <a:ext cx="86044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7704" y="1484784"/>
            <a:ext cx="553869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/>
              <a:t>Métabolisme des glycérophospholipides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267744" y="3140968"/>
            <a:ext cx="1353256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synthèse</a:t>
            </a:r>
            <a:r>
              <a:rPr lang="fr-FR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95536" y="4725144"/>
            <a:ext cx="205838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1,2-</a:t>
            </a:r>
            <a:r>
              <a:rPr lang="fr-FR" sz="2400" dirty="0" err="1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diglycéride</a:t>
            </a:r>
            <a:endParaRPr lang="fr-FR" sz="2400" dirty="0"/>
          </a:p>
        </p:txBody>
      </p:sp>
      <p:sp>
        <p:nvSpPr>
          <p:cNvPr id="14" name="Rectangle 13"/>
          <p:cNvSpPr/>
          <p:nvPr/>
        </p:nvSpPr>
        <p:spPr>
          <a:xfrm>
            <a:off x="3275856" y="4221088"/>
            <a:ext cx="345638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Alcool </a:t>
            </a:r>
          </a:p>
          <a:p>
            <a:pPr algn="ctr"/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Ethanolamine, choline,</a:t>
            </a:r>
          </a:p>
          <a:p>
            <a:pPr algn="ctr"/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 inositol, sérine</a:t>
            </a:r>
          </a:p>
          <a:p>
            <a:pPr algn="ctr"/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 ou </a:t>
            </a:r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phosphatidylglycérol</a:t>
            </a:r>
            <a:endParaRPr lang="fr-FR" sz="2400" dirty="0"/>
          </a:p>
        </p:txBody>
      </p:sp>
      <p:sp>
        <p:nvSpPr>
          <p:cNvPr id="15" name="Rectangle 14"/>
          <p:cNvSpPr/>
          <p:nvPr/>
        </p:nvSpPr>
        <p:spPr>
          <a:xfrm>
            <a:off x="2051720" y="5877272"/>
            <a:ext cx="102784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" pitchFamily="18" charset="0"/>
                <a:ea typeface="Times New Roman" pitchFamily="18" charset="0"/>
                <a:cs typeface="Gautami" pitchFamily="34" charset="0"/>
              </a:rPr>
              <a:t>Activé</a:t>
            </a:r>
          </a:p>
          <a:p>
            <a:endParaRPr lang="fr-F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40152" y="3140968"/>
            <a:ext cx="1762214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Catabolisme</a:t>
            </a:r>
            <a:endParaRPr lang="fr-FR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7319462" y="3717032"/>
            <a:ext cx="182453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000" dirty="0" err="1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Phospholipases</a:t>
            </a:r>
            <a:endParaRPr lang="fr-FR" sz="2000" dirty="0"/>
          </a:p>
        </p:txBody>
      </p:sp>
      <p:sp>
        <p:nvSpPr>
          <p:cNvPr id="19" name="Flèche angle droit à deux pointes 18"/>
          <p:cNvSpPr/>
          <p:nvPr/>
        </p:nvSpPr>
        <p:spPr>
          <a:xfrm rot="13364348">
            <a:off x="3911296" y="2082210"/>
            <a:ext cx="1800200" cy="1728192"/>
          </a:xfrm>
          <a:prstGeom prst="leftUpArrow">
            <a:avLst>
              <a:gd name="adj1" fmla="val 12250"/>
              <a:gd name="adj2" fmla="val 15757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e bas 19"/>
          <p:cNvSpPr/>
          <p:nvPr/>
        </p:nvSpPr>
        <p:spPr>
          <a:xfrm rot="13094202">
            <a:off x="1824709" y="3458926"/>
            <a:ext cx="360040" cy="143094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e bas 20"/>
          <p:cNvSpPr/>
          <p:nvPr/>
        </p:nvSpPr>
        <p:spPr>
          <a:xfrm rot="8316065">
            <a:off x="3532156" y="3526773"/>
            <a:ext cx="336582" cy="68454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1" grpId="1" animBg="1"/>
      <p:bldP spid="13" grpId="0" animBg="1"/>
      <p:bldP spid="14" grpId="0" animBg="1"/>
      <p:bldP spid="15" grpId="0"/>
      <p:bldP spid="16" grpId="0" animBg="1"/>
      <p:bldP spid="16" grpId="1" animBg="1"/>
      <p:bldP spid="17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9144000" cy="914400"/>
          </a:xfrm>
        </p:spPr>
        <p:txBody>
          <a:bodyPr/>
          <a:lstStyle/>
          <a:p>
            <a:r>
              <a:rPr lang="fr-FR" sz="3200" b="1" dirty="0" smtClean="0"/>
              <a:t>MÉTABOLISME DES GLYCÉROPHOSPHOLIPIDES 2</a:t>
            </a:r>
            <a:endParaRPr lang="fr-FR" sz="3200" dirty="0"/>
          </a:p>
        </p:txBody>
      </p:sp>
      <p:sp>
        <p:nvSpPr>
          <p:cNvPr id="3" name="Rectangle 2"/>
          <p:cNvSpPr/>
          <p:nvPr/>
        </p:nvSpPr>
        <p:spPr>
          <a:xfrm>
            <a:off x="2051720" y="836712"/>
            <a:ext cx="615424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Synthèse des glycérophospholipides 1</a:t>
            </a:r>
            <a: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 </a:t>
            </a:r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7664" y="2492896"/>
            <a:ext cx="237930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Voie du CDP-DG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827584" y="3212976"/>
            <a:ext cx="404873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Activation du 1,2- </a:t>
            </a:r>
            <a:r>
              <a:rPr lang="fr-FR" sz="2400" dirty="0" err="1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diglycéride</a:t>
            </a:r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395536" y="4509120"/>
            <a:ext cx="45720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Glycérophospholipides non azotés 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5868144" y="2420888"/>
            <a:ext cx="274479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Voie du CDP-Alcool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5107895" y="4509120"/>
            <a:ext cx="403610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Glycérophospholipides  azotés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5111552" y="5373216"/>
            <a:ext cx="4032448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dirty="0" err="1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Phosphatidyléthanolamines</a:t>
            </a:r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, </a:t>
            </a:r>
            <a:r>
              <a:rPr lang="fr-FR" sz="2400" dirty="0" err="1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Phosphatidylcholines</a:t>
            </a:r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 </a:t>
            </a:r>
          </a:p>
          <a:p>
            <a:pPr algn="ctr"/>
            <a:r>
              <a:rPr lang="fr-FR" sz="2400" dirty="0" err="1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Phosphatidylsérines</a:t>
            </a:r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.</a:t>
            </a:r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539552" y="5373216"/>
            <a:ext cx="396044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dirty="0" err="1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Phosphatidylinositols</a:t>
            </a:r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, </a:t>
            </a:r>
          </a:p>
          <a:p>
            <a:pPr algn="ctr"/>
            <a:r>
              <a:rPr lang="fr-FR" sz="2400" dirty="0" err="1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Phosphatidylglcérols</a:t>
            </a:r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 </a:t>
            </a:r>
          </a:p>
          <a:p>
            <a:pPr algn="ctr"/>
            <a:r>
              <a:rPr lang="fr-FR" sz="2400" dirty="0" err="1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Cardiolipines</a:t>
            </a:r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.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5652120" y="3212976"/>
            <a:ext cx="290598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Activation de l’alcool</a:t>
            </a:r>
            <a:endParaRPr lang="fr-FR" sz="2400" dirty="0"/>
          </a:p>
        </p:txBody>
      </p:sp>
      <p:sp>
        <p:nvSpPr>
          <p:cNvPr id="14" name="Flèche angle droit à deux pointes 13"/>
          <p:cNvSpPr/>
          <p:nvPr/>
        </p:nvSpPr>
        <p:spPr>
          <a:xfrm rot="13364348">
            <a:off x="4050216" y="1386672"/>
            <a:ext cx="1628088" cy="1645830"/>
          </a:xfrm>
          <a:prstGeom prst="leftUpArrow">
            <a:avLst>
              <a:gd name="adj1" fmla="val 12250"/>
              <a:gd name="adj2" fmla="val 15757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7020272" y="3717032"/>
            <a:ext cx="336582" cy="82855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>
            <a:off x="2483768" y="3717032"/>
            <a:ext cx="336582" cy="82855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VAIO\Documents\HSA\cours\Lipides\planches lipides\photo 9 b is 001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t="13251" r="4038" b="19550"/>
          <a:stretch>
            <a:fillRect/>
          </a:stretch>
        </p:blipFill>
        <p:spPr bwMode="auto">
          <a:xfrm>
            <a:off x="323528" y="692696"/>
            <a:ext cx="8820472" cy="616530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14400"/>
          </a:xfrm>
        </p:spPr>
        <p:txBody>
          <a:bodyPr/>
          <a:lstStyle/>
          <a:p>
            <a:r>
              <a:rPr lang="fr-FR" sz="3200" b="1" dirty="0" smtClean="0"/>
              <a:t>MÉTABOLISME DES GLYCÉROPHOSPHOLIPIDES 3</a:t>
            </a:r>
            <a:endParaRPr lang="fr-FR" sz="3200" dirty="0"/>
          </a:p>
        </p:txBody>
      </p:sp>
      <p:sp>
        <p:nvSpPr>
          <p:cNvPr id="3" name="Rectangle 2"/>
          <p:cNvSpPr/>
          <p:nvPr/>
        </p:nvSpPr>
        <p:spPr>
          <a:xfrm>
            <a:off x="5940152" y="2132856"/>
            <a:ext cx="289399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  <a:ea typeface="Times New Roman" pitchFamily="18" charset="0"/>
                <a:cs typeface="Gautami" pitchFamily="34" charset="0"/>
              </a:rPr>
              <a:t>Voie du CDP-DG 1</a:t>
            </a:r>
            <a:endParaRPr lang="fr-F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VAIO\Documents\HSA\cours\Lipides\planches lipides\photo 9 b is 001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 l="42304" t="35978" r="3640" b="19222"/>
          <a:stretch>
            <a:fillRect/>
          </a:stretch>
        </p:blipFill>
        <p:spPr bwMode="auto">
          <a:xfrm>
            <a:off x="179512" y="836712"/>
            <a:ext cx="8964488" cy="6021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14400"/>
          </a:xfrm>
        </p:spPr>
        <p:txBody>
          <a:bodyPr/>
          <a:lstStyle/>
          <a:p>
            <a:r>
              <a:rPr lang="fr-FR" sz="3200" b="1" dirty="0" smtClean="0"/>
              <a:t>MÉTABOLISME DES GLYCÉROPHOSPHOLIPIDES 4</a:t>
            </a:r>
            <a:endParaRPr lang="fr-FR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5301208"/>
            <a:ext cx="135325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  <a:ea typeface="Times New Roman" pitchFamily="18" charset="0"/>
                <a:cs typeface="Gautami" pitchFamily="34" charset="0"/>
              </a:rPr>
              <a:t>Voie du</a:t>
            </a:r>
          </a:p>
          <a:p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  <a:ea typeface="Times New Roman" pitchFamily="18" charset="0"/>
                <a:cs typeface="Gautami" pitchFamily="34" charset="0"/>
              </a:rPr>
              <a:t> 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  <a:ea typeface="Times New Roman" pitchFamily="18" charset="0"/>
                <a:cs typeface="Gautami" pitchFamily="34" charset="0"/>
              </a:rPr>
              <a:t>CDP-DG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Flèche droite 4"/>
          <p:cNvSpPr/>
          <p:nvPr/>
        </p:nvSpPr>
        <p:spPr>
          <a:xfrm rot="2141113">
            <a:off x="1396352" y="2033419"/>
            <a:ext cx="1008112" cy="2880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courbée vers le bas 5"/>
          <p:cNvSpPr/>
          <p:nvPr/>
        </p:nvSpPr>
        <p:spPr>
          <a:xfrm rot="5400000">
            <a:off x="3510388" y="3338484"/>
            <a:ext cx="1224136" cy="1405168"/>
          </a:xfrm>
          <a:prstGeom prst="curvedDownArrow">
            <a:avLst>
              <a:gd name="adj1" fmla="val 25000"/>
              <a:gd name="adj2" fmla="val 50000"/>
              <a:gd name="adj3" fmla="val 178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 rot="5400000">
            <a:off x="5266598" y="5686730"/>
            <a:ext cx="771044" cy="2880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courbée vers le bas 7"/>
          <p:cNvSpPr/>
          <p:nvPr/>
        </p:nvSpPr>
        <p:spPr>
          <a:xfrm rot="5400000">
            <a:off x="6934572" y="6178996"/>
            <a:ext cx="531440" cy="504056"/>
          </a:xfrm>
          <a:prstGeom prst="curvedDownArrow">
            <a:avLst>
              <a:gd name="adj1" fmla="val 13948"/>
              <a:gd name="adj2" fmla="val 50000"/>
              <a:gd name="adj3" fmla="val 1640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droite 8"/>
          <p:cNvSpPr/>
          <p:nvPr/>
        </p:nvSpPr>
        <p:spPr>
          <a:xfrm rot="5400000">
            <a:off x="2386278" y="5686730"/>
            <a:ext cx="771044" cy="2880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619672" y="6237312"/>
            <a:ext cx="218200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doni MT" pitchFamily="18" charset="0"/>
                <a:ea typeface="Times New Roman" pitchFamily="18" charset="0"/>
                <a:cs typeface="Gautami" pitchFamily="34" charset="0"/>
              </a:rPr>
              <a:t>Dérivés </a:t>
            </a:r>
            <a:r>
              <a:rPr lang="fr-FR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Bodoni MT" pitchFamily="18" charset="0"/>
                <a:ea typeface="Times New Roman" pitchFamily="18" charset="0"/>
                <a:cs typeface="Gautami" pitchFamily="34" charset="0"/>
              </a:rPr>
              <a:t>phosphorylés</a:t>
            </a:r>
            <a:endParaRPr lang="fr-FR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15816" y="5589240"/>
            <a:ext cx="117795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doni MT" pitchFamily="18" charset="0"/>
                <a:ea typeface="Times New Roman" pitchFamily="18" charset="0"/>
                <a:cs typeface="Gautami" pitchFamily="34" charset="0"/>
              </a:rPr>
              <a:t>Kinases 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14400"/>
          </a:xfrm>
        </p:spPr>
        <p:txBody>
          <a:bodyPr/>
          <a:lstStyle/>
          <a:p>
            <a:r>
              <a:rPr lang="fr-FR" sz="3200" b="1" dirty="0" smtClean="0"/>
              <a:t>MÉTABOLISME DES GLYCÉROPHOSPHOLIPIDES 5</a:t>
            </a:r>
            <a:endParaRPr lang="fr-FR" sz="3200" dirty="0"/>
          </a:p>
        </p:txBody>
      </p:sp>
      <p:pic>
        <p:nvPicPr>
          <p:cNvPr id="25602" name="Picture 2" descr="C:\Users\VAIO\Documents\HSA\cours\Lipides\planches lipides\photo 9 b is 001.jpg"/>
          <p:cNvPicPr>
            <a:picLocks noChangeAspect="1" noChangeArrowheads="1"/>
          </p:cNvPicPr>
          <p:nvPr/>
        </p:nvPicPr>
        <p:blipFill>
          <a:blip r:embed="rId2" cstate="print">
            <a:lum bright="20000" contrast="-10000"/>
          </a:blip>
          <a:srcRect t="29086" r="42811" b="24392"/>
          <a:stretch>
            <a:fillRect/>
          </a:stretch>
        </p:blipFill>
        <p:spPr bwMode="auto">
          <a:xfrm>
            <a:off x="323528" y="692696"/>
            <a:ext cx="8640960" cy="61653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60032" y="692696"/>
            <a:ext cx="388843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  <a:ea typeface="Times New Roman" pitchFamily="18" charset="0"/>
                <a:cs typeface="Gautami" pitchFamily="34" charset="0"/>
              </a:rPr>
              <a:t>Voie du</a:t>
            </a:r>
          </a:p>
          <a:p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  <a:ea typeface="Times New Roman" pitchFamily="18" charset="0"/>
                <a:cs typeface="Gautami" pitchFamily="34" charset="0"/>
              </a:rPr>
              <a:t> CDP-Alcool</a:t>
            </a:r>
            <a:endParaRPr lang="fr-F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Flèche droite 5"/>
          <p:cNvSpPr/>
          <p:nvPr/>
        </p:nvSpPr>
        <p:spPr>
          <a:xfrm rot="5400000">
            <a:off x="2671211" y="1657381"/>
            <a:ext cx="777241" cy="1440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5400000">
            <a:off x="2671211" y="3025533"/>
            <a:ext cx="777241" cy="1440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courbée vers le bas 8"/>
          <p:cNvSpPr/>
          <p:nvPr/>
        </p:nvSpPr>
        <p:spPr>
          <a:xfrm rot="3993016">
            <a:off x="3792268" y="4176325"/>
            <a:ext cx="1152128" cy="469064"/>
          </a:xfrm>
          <a:prstGeom prst="curvedDownArrow">
            <a:avLst>
              <a:gd name="adj1" fmla="val 25000"/>
              <a:gd name="adj2" fmla="val 50000"/>
              <a:gd name="adj3" fmla="val 178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Flèche courbée vers la droite 9"/>
          <p:cNvSpPr/>
          <p:nvPr/>
        </p:nvSpPr>
        <p:spPr>
          <a:xfrm rot="5400000">
            <a:off x="2283253" y="5204299"/>
            <a:ext cx="345262" cy="1068914"/>
          </a:xfrm>
          <a:prstGeom prst="curvedRightArrow">
            <a:avLst>
              <a:gd name="adj1" fmla="val 25000"/>
              <a:gd name="adj2" fmla="val 51810"/>
              <a:gd name="adj3" fmla="val 25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Flèche courbée vers la droite 10"/>
          <p:cNvSpPr/>
          <p:nvPr/>
        </p:nvSpPr>
        <p:spPr>
          <a:xfrm rot="16569970">
            <a:off x="2287420" y="5799403"/>
            <a:ext cx="345262" cy="1068914"/>
          </a:xfrm>
          <a:prstGeom prst="curvedRightArrow">
            <a:avLst>
              <a:gd name="adj1" fmla="val 25000"/>
              <a:gd name="adj2" fmla="val 51810"/>
              <a:gd name="adj3" fmla="val 25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Flèche courbée vers la droite 12"/>
          <p:cNvSpPr/>
          <p:nvPr/>
        </p:nvSpPr>
        <p:spPr>
          <a:xfrm rot="15961300">
            <a:off x="5378191" y="5774557"/>
            <a:ext cx="345262" cy="1068914"/>
          </a:xfrm>
          <a:prstGeom prst="curvedRightArrow">
            <a:avLst>
              <a:gd name="adj1" fmla="val 25000"/>
              <a:gd name="adj2" fmla="val 51810"/>
              <a:gd name="adj3" fmla="val 25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Flèche courbée vers le bas 11"/>
          <p:cNvSpPr/>
          <p:nvPr/>
        </p:nvSpPr>
        <p:spPr>
          <a:xfrm rot="6134988">
            <a:off x="6690115" y="2681559"/>
            <a:ext cx="773311" cy="389846"/>
          </a:xfrm>
          <a:prstGeom prst="curvedDownArrow">
            <a:avLst>
              <a:gd name="adj1" fmla="val 0"/>
              <a:gd name="adj2" fmla="val 85156"/>
              <a:gd name="adj3" fmla="val 2344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99792" y="6093296"/>
            <a:ext cx="2376264" cy="4571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508104" y="6093296"/>
            <a:ext cx="2376264" cy="720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251520" y="6021288"/>
            <a:ext cx="2088232" cy="720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3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9324528" cy="914400"/>
          </a:xfrm>
        </p:spPr>
        <p:txBody>
          <a:bodyPr/>
          <a:lstStyle/>
          <a:p>
            <a:r>
              <a:rPr lang="fr-FR" sz="3200" b="1" dirty="0" smtClean="0"/>
              <a:t>MÉTABOLISME DES GLYCÉROPHOSPHOLIPIDES 6</a:t>
            </a:r>
            <a:endParaRPr lang="fr-FR" sz="3200" dirty="0"/>
          </a:p>
        </p:txBody>
      </p:sp>
      <p:sp>
        <p:nvSpPr>
          <p:cNvPr id="3" name="Rectangle 2"/>
          <p:cNvSpPr/>
          <p:nvPr/>
        </p:nvSpPr>
        <p:spPr>
          <a:xfrm>
            <a:off x="1763688" y="620688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09575" algn="l"/>
              </a:tabLst>
            </a:pPr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  <a:ea typeface="Times New Roman" pitchFamily="18" charset="0"/>
                <a:cs typeface="Gautami" pitchFamily="34" charset="0"/>
              </a:rPr>
              <a:t>Catabolisme des glycérophospholipides 1</a:t>
            </a:r>
            <a:endParaRPr lang="fr-FR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1988840"/>
            <a:ext cx="309411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/>
              <a:t>Glycérophospholipides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1115616" y="3573016"/>
            <a:ext cx="2165978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err="1" smtClean="0"/>
              <a:t>Phospholipases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395536" y="5589240"/>
            <a:ext cx="182774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/>
              <a:t>Catabolisme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716016" y="1923510"/>
            <a:ext cx="4427984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 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Gautami" pitchFamily="34" charset="0"/>
              </a:rPr>
              <a:t>écrétées par les glandes endocrines (pancréas, glandes à venin)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 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Gautami" pitchFamily="34" charset="0"/>
              </a:rPr>
              <a:t>ction extracellulaire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Gautami" pitchFamily="34" charset="0"/>
              </a:rPr>
              <a:t>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5229200"/>
            <a:ext cx="4572000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 smtClean="0"/>
              <a:t> Cellulaires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 Action membranaire</a:t>
            </a:r>
            <a:endParaRPr lang="fr-FR" sz="2400" dirty="0"/>
          </a:p>
        </p:txBody>
      </p:sp>
      <p:sp>
        <p:nvSpPr>
          <p:cNvPr id="9" name="Flèche angle droit à deux pointes 8"/>
          <p:cNvSpPr/>
          <p:nvPr/>
        </p:nvSpPr>
        <p:spPr>
          <a:xfrm rot="8540154">
            <a:off x="3570730" y="3070793"/>
            <a:ext cx="1635162" cy="2012557"/>
          </a:xfrm>
          <a:prstGeom prst="leftUpArrow">
            <a:avLst>
              <a:gd name="adj1" fmla="val 12250"/>
              <a:gd name="adj2" fmla="val 16711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683568" y="2492896"/>
            <a:ext cx="360040" cy="309634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969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VAIO\Documents\HSA\cours\Lipides\planches lipides\photo 10 b is 001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 l="16965" t="62480" r="39946" b="24429"/>
          <a:stretch>
            <a:fillRect/>
          </a:stretch>
        </p:blipFill>
        <p:spPr bwMode="auto">
          <a:xfrm>
            <a:off x="1187624" y="2204864"/>
            <a:ext cx="6624736" cy="381642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914400"/>
          </a:xfrm>
        </p:spPr>
        <p:txBody>
          <a:bodyPr/>
          <a:lstStyle/>
          <a:p>
            <a:r>
              <a:rPr lang="fr-FR" sz="3200" b="1" dirty="0" smtClean="0"/>
              <a:t>MÉTABOLISME DES GLYCÉROPHOSPHOLIPIDES 7</a:t>
            </a:r>
            <a:endParaRPr lang="fr-FR" sz="3200" dirty="0"/>
          </a:p>
        </p:txBody>
      </p:sp>
      <p:sp>
        <p:nvSpPr>
          <p:cNvPr id="5" name="Rectangle 4"/>
          <p:cNvSpPr/>
          <p:nvPr/>
        </p:nvSpPr>
        <p:spPr>
          <a:xfrm>
            <a:off x="1559433" y="908720"/>
            <a:ext cx="6095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09575" algn="l"/>
              </a:tabLst>
            </a:pPr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  <a:ea typeface="Times New Roman" pitchFamily="18" charset="0"/>
                <a:cs typeface="Gautami" pitchFamily="34" charset="0"/>
              </a:rPr>
              <a:t>Catabolisme des glycérophospholipides 2</a:t>
            </a:r>
            <a:endParaRPr lang="fr-FR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èche à angle droit 6"/>
          <p:cNvSpPr/>
          <p:nvPr/>
        </p:nvSpPr>
        <p:spPr>
          <a:xfrm rot="10800000">
            <a:off x="4211960" y="3717032"/>
            <a:ext cx="2016224" cy="432048"/>
          </a:xfrm>
          <a:prstGeom prst="bent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à angle droit 7"/>
          <p:cNvSpPr/>
          <p:nvPr/>
        </p:nvSpPr>
        <p:spPr>
          <a:xfrm>
            <a:off x="2555776" y="4797152"/>
            <a:ext cx="1512168" cy="432048"/>
          </a:xfrm>
          <a:prstGeom prst="bent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286581">
            <a:off x="2859074" y="2968393"/>
            <a:ext cx="1080120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12453505">
            <a:off x="4577353" y="4886655"/>
            <a:ext cx="1080120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VAIO\Documents\HSA\cours\Lipides\planches lipides\photo 10 b is 001.jpg"/>
          <p:cNvPicPr>
            <a:picLocks noChangeAspect="1" noChangeArrowheads="1"/>
          </p:cNvPicPr>
          <p:nvPr/>
        </p:nvPicPr>
        <p:blipFill>
          <a:blip r:embed="rId2" cstate="print"/>
          <a:srcRect l="16965" t="15350" r="39946" b="9051"/>
          <a:stretch>
            <a:fillRect/>
          </a:stretch>
        </p:blipFill>
        <p:spPr bwMode="auto">
          <a:xfrm>
            <a:off x="1691680" y="476672"/>
            <a:ext cx="5616624" cy="6381328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914400"/>
          </a:xfrm>
        </p:spPr>
        <p:txBody>
          <a:bodyPr/>
          <a:lstStyle/>
          <a:p>
            <a:r>
              <a:rPr lang="fr-FR" sz="3200" b="1" dirty="0" smtClean="0"/>
              <a:t>MÉTABOLISME DES GLYCÉROPHOSPHOLIPIDES 8</a:t>
            </a:r>
            <a:endParaRPr lang="fr-FR" sz="32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580112" y="836712"/>
            <a:ext cx="3563888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9575" algn="l"/>
              </a:tabLst>
            </a:pPr>
            <a:r>
              <a:rPr lang="fr-F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  <a:ea typeface="Times New Roman" pitchFamily="18" charset="0"/>
                <a:cs typeface="Gautami" pitchFamily="34" charset="0"/>
              </a:rPr>
              <a:t>C</a:t>
            </a:r>
            <a:r>
              <a:rPr kumimoji="0" lang="fr-FR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  <a:ea typeface="Times New Roman" pitchFamily="18" charset="0"/>
                <a:cs typeface="Gautami" pitchFamily="34" charset="0"/>
              </a:rPr>
              <a:t>atabolisme des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9575" algn="l"/>
              </a:tabLst>
            </a:pPr>
            <a:r>
              <a:rPr kumimoji="0" lang="fr-FR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  <a:ea typeface="Times New Roman" pitchFamily="18" charset="0"/>
                <a:cs typeface="Gautami" pitchFamily="34" charset="0"/>
              </a:rPr>
              <a:t>glycérophospholipides</a:t>
            </a:r>
            <a:endParaRPr kumimoji="0" lang="fr-FR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 rot="13467883">
            <a:off x="3649960" y="4182000"/>
            <a:ext cx="772177" cy="1501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 rot="18971109">
            <a:off x="4367835" y="4216724"/>
            <a:ext cx="787233" cy="1428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13467883">
            <a:off x="4370040" y="2813848"/>
            <a:ext cx="772177" cy="15018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18971109">
            <a:off x="3575746" y="2817533"/>
            <a:ext cx="787233" cy="1428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16200000">
            <a:off x="3961764" y="1590964"/>
            <a:ext cx="787233" cy="1428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7704169">
            <a:off x="3758776" y="5798643"/>
            <a:ext cx="787233" cy="1428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2803739">
            <a:off x="4428178" y="5781369"/>
            <a:ext cx="787233" cy="1428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914400"/>
          </a:xfrm>
        </p:spPr>
        <p:txBody>
          <a:bodyPr/>
          <a:lstStyle/>
          <a:p>
            <a:r>
              <a:rPr lang="fr-FR" b="1" dirty="0" smtClean="0"/>
              <a:t>INTRODUCTION 1</a:t>
            </a:r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3563888" y="1556792"/>
            <a:ext cx="246574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800" dirty="0" smtClean="0">
                <a:latin typeface="Bodoni MT" pitchFamily="18" charset="0"/>
              </a:rPr>
              <a:t>Phospholipides</a:t>
            </a:r>
            <a:endParaRPr lang="fr-FR" sz="2800" dirty="0">
              <a:latin typeface="Bodoni M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3501008"/>
            <a:ext cx="2723053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800" dirty="0" smtClean="0">
                <a:latin typeface="Bodoni MT" pitchFamily="18" charset="0"/>
              </a:rPr>
              <a:t>Sphingomyélines</a:t>
            </a:r>
            <a:endParaRPr lang="fr-FR" sz="2800" dirty="0">
              <a:latin typeface="Bodoni MT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76056" y="3501008"/>
            <a:ext cx="370892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Gautami" pitchFamily="34" charset="0"/>
              </a:rPr>
              <a:t>lycérophospholipides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èche droite 6"/>
          <p:cNvSpPr/>
          <p:nvPr/>
        </p:nvSpPr>
        <p:spPr>
          <a:xfrm rot="3157859">
            <a:off x="4777310" y="2664239"/>
            <a:ext cx="1515311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7990436">
            <a:off x="3073257" y="2668996"/>
            <a:ext cx="1658567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Image28"/>
          <p:cNvPicPr>
            <a:picLocks noChangeAspect="1" noChangeArrowheads="1"/>
          </p:cNvPicPr>
          <p:nvPr/>
        </p:nvPicPr>
        <p:blipFill>
          <a:blip r:embed="rId2" cstate="print">
            <a:lum bright="-20000" contrast="90000"/>
          </a:blip>
          <a:srcRect l="9233" t="82466" r="64908" b="9676"/>
          <a:stretch>
            <a:fillRect/>
          </a:stretch>
        </p:blipFill>
        <p:spPr bwMode="auto">
          <a:xfrm>
            <a:off x="611560" y="4437112"/>
            <a:ext cx="34563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mage28"/>
          <p:cNvPicPr>
            <a:picLocks noChangeAspect="1" noChangeArrowheads="1"/>
          </p:cNvPicPr>
          <p:nvPr/>
        </p:nvPicPr>
        <p:blipFill>
          <a:blip r:embed="rId2" cstate="print">
            <a:lum bright="-30000" contrast="66000"/>
          </a:blip>
          <a:srcRect l="79779" t="12839" r="855" b="78184"/>
          <a:stretch>
            <a:fillRect/>
          </a:stretch>
        </p:blipFill>
        <p:spPr bwMode="auto">
          <a:xfrm>
            <a:off x="5220072" y="4437112"/>
            <a:ext cx="35283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25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avec flèche vers le haut 7"/>
          <p:cNvSpPr/>
          <p:nvPr/>
        </p:nvSpPr>
        <p:spPr>
          <a:xfrm>
            <a:off x="611560" y="4509120"/>
            <a:ext cx="4176464" cy="1656184"/>
          </a:xfrm>
          <a:prstGeom prst="upArrow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76672"/>
            <a:ext cx="8686800" cy="914400"/>
          </a:xfrm>
        </p:spPr>
        <p:txBody>
          <a:bodyPr/>
          <a:lstStyle/>
          <a:p>
            <a:r>
              <a:rPr lang="fr-FR" sz="3200" b="1" dirty="0" smtClean="0"/>
              <a:t>Métabolisme des sphingolipides 1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979712" y="4005064"/>
            <a:ext cx="149912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Synthèse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580112" y="4005064"/>
            <a:ext cx="191289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Catabolisme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220072" y="4725144"/>
            <a:ext cx="2828018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Enzymes spécifiques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612434" y="5301208"/>
            <a:ext cx="4192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 err="1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Palmityl</a:t>
            </a:r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-coenzyme A + Sérine.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1680" y="2060848"/>
            <a:ext cx="626469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Métabolisme des sphingolipides  (Sphingomyélines et sphingoglycolipides</a:t>
            </a:r>
            <a:r>
              <a:rPr lang="fr-FR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) </a:t>
            </a:r>
            <a:endParaRPr lang="fr-FR" dirty="0"/>
          </a:p>
        </p:txBody>
      </p:sp>
      <p:sp>
        <p:nvSpPr>
          <p:cNvPr id="10" name="Flèche angle droit à deux pointes 9"/>
          <p:cNvSpPr/>
          <p:nvPr/>
        </p:nvSpPr>
        <p:spPr>
          <a:xfrm rot="13364348">
            <a:off x="3548037" y="3053413"/>
            <a:ext cx="1903909" cy="1759285"/>
          </a:xfrm>
          <a:prstGeom prst="leftUpArrow">
            <a:avLst>
              <a:gd name="adj1" fmla="val 12250"/>
              <a:gd name="adj2" fmla="val 15757"/>
              <a:gd name="adj3" fmla="val 2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4" grpId="1" animBg="1"/>
      <p:bldP spid="5" grpId="0" animBg="1"/>
      <p:bldP spid="5" grpId="1" animBg="1"/>
      <p:bldP spid="6" grpId="0" animBg="1"/>
      <p:bldP spid="7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54144" cy="914400"/>
          </a:xfrm>
        </p:spPr>
        <p:txBody>
          <a:bodyPr/>
          <a:lstStyle/>
          <a:p>
            <a:r>
              <a:rPr lang="fr-FR" sz="3200" b="1" dirty="0" smtClean="0"/>
              <a:t>Métabolisme des sphingolipides 2</a:t>
            </a:r>
            <a:endParaRPr lang="fr-FR" sz="32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508030"/>
            <a:ext cx="3672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9575" algn="l"/>
              </a:tabLst>
            </a:pPr>
            <a:r>
              <a:rPr kumimoji="0" lang="fr-FR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  <a:ea typeface="Times New Roman" pitchFamily="18" charset="0"/>
                <a:cs typeface="Gautami" pitchFamily="34" charset="0"/>
              </a:rPr>
              <a:t>Synthèse des sphingolipides 1 </a:t>
            </a:r>
            <a:endParaRPr kumimoji="0" lang="fr-FR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C:\Users\VAIO\Documents\HSA\cours\Lipides\planches lipides\photo 11 b is 001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l="20108" t="10500" r="25312" b="6551"/>
          <a:stretch>
            <a:fillRect/>
          </a:stretch>
        </p:blipFill>
        <p:spPr bwMode="auto">
          <a:xfrm>
            <a:off x="3131840" y="1052736"/>
            <a:ext cx="2736304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VAIO\Documents\HSA\cours\Lipides\planches lipides\photo 11 b is 001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l="31599" t="10500" r="31057" b="42171"/>
          <a:stretch>
            <a:fillRect/>
          </a:stretch>
        </p:blipFill>
        <p:spPr bwMode="auto">
          <a:xfrm>
            <a:off x="1619672" y="764704"/>
            <a:ext cx="6768752" cy="609329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54144" cy="914400"/>
          </a:xfrm>
        </p:spPr>
        <p:txBody>
          <a:bodyPr/>
          <a:lstStyle/>
          <a:p>
            <a:r>
              <a:rPr lang="fr-FR" sz="3200" b="1" dirty="0" smtClean="0"/>
              <a:t>Métabolisme des sphingolipides 3</a:t>
            </a:r>
            <a:endParaRPr lang="fr-FR" sz="32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6027003"/>
            <a:ext cx="2483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9575" algn="l"/>
              </a:tabLst>
            </a:pPr>
            <a:r>
              <a:rPr kumimoji="0" lang="fr-FR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  <a:ea typeface="Times New Roman" pitchFamily="18" charset="0"/>
                <a:cs typeface="Gautami" pitchFamily="34" charset="0"/>
              </a:rPr>
              <a:t>Synthèse des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9575" algn="l"/>
              </a:tabLst>
            </a:pPr>
            <a:r>
              <a:rPr kumimoji="0" lang="fr-FR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  <a:ea typeface="Times New Roman" pitchFamily="18" charset="0"/>
                <a:cs typeface="Gautami" pitchFamily="34" charset="0"/>
              </a:rPr>
              <a:t> sphingolipides 2 </a:t>
            </a:r>
            <a:endParaRPr kumimoji="0" lang="fr-FR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 rot="5400000">
            <a:off x="3779782" y="2060978"/>
            <a:ext cx="645009" cy="21270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 rot="5400000">
            <a:off x="3851790" y="3717162"/>
            <a:ext cx="645009" cy="21270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5400000">
            <a:off x="3851790" y="5445354"/>
            <a:ext cx="645009" cy="21270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à entaille 7"/>
          <p:cNvSpPr/>
          <p:nvPr/>
        </p:nvSpPr>
        <p:spPr>
          <a:xfrm>
            <a:off x="3203848" y="2636912"/>
            <a:ext cx="576064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à entaille 8"/>
          <p:cNvSpPr/>
          <p:nvPr/>
        </p:nvSpPr>
        <p:spPr>
          <a:xfrm>
            <a:off x="2699792" y="4149080"/>
            <a:ext cx="576064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à entaille 9"/>
          <p:cNvSpPr/>
          <p:nvPr/>
        </p:nvSpPr>
        <p:spPr>
          <a:xfrm rot="10800000">
            <a:off x="7164288" y="6237312"/>
            <a:ext cx="576064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6027003"/>
            <a:ext cx="2627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9575" algn="l"/>
              </a:tabLst>
            </a:pPr>
            <a:r>
              <a:rPr kumimoji="0" lang="fr-FR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  <a:ea typeface="Times New Roman" pitchFamily="18" charset="0"/>
                <a:cs typeface="Gautami" pitchFamily="34" charset="0"/>
              </a:rPr>
              <a:t>Synthèse des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9575" algn="l"/>
              </a:tabLst>
            </a:pPr>
            <a:r>
              <a:rPr kumimoji="0" lang="fr-FR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  <a:ea typeface="Times New Roman" pitchFamily="18" charset="0"/>
                <a:cs typeface="Gautami" pitchFamily="34" charset="0"/>
              </a:rPr>
              <a:t> sphingolipides 3 </a:t>
            </a:r>
            <a:endParaRPr kumimoji="0" lang="fr-FR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54144" cy="914400"/>
          </a:xfrm>
        </p:spPr>
        <p:txBody>
          <a:bodyPr/>
          <a:lstStyle/>
          <a:p>
            <a:r>
              <a:rPr lang="fr-FR" sz="3200" b="1" dirty="0" smtClean="0"/>
              <a:t>Métabolisme des sphingolipides 2</a:t>
            </a:r>
            <a:endParaRPr lang="fr-FR" sz="3200" dirty="0"/>
          </a:p>
        </p:txBody>
      </p:sp>
      <p:pic>
        <p:nvPicPr>
          <p:cNvPr id="32770" name="Picture 2" descr="C:\Users\VAIO\Documents\HSA\cours\Lipides\planches lipides\photo 11 b is 001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 l="20108" t="50627" r="25312" b="6551"/>
          <a:stretch>
            <a:fillRect/>
          </a:stretch>
        </p:blipFill>
        <p:spPr bwMode="auto">
          <a:xfrm>
            <a:off x="1835696" y="764704"/>
            <a:ext cx="6408712" cy="6093296"/>
          </a:xfrm>
          <a:prstGeom prst="rect">
            <a:avLst/>
          </a:prstGeom>
          <a:noFill/>
        </p:spPr>
      </p:pic>
      <p:sp>
        <p:nvSpPr>
          <p:cNvPr id="5" name="Flèche droite 4"/>
          <p:cNvSpPr/>
          <p:nvPr/>
        </p:nvSpPr>
        <p:spPr>
          <a:xfrm rot="5400000">
            <a:off x="4499862" y="2060978"/>
            <a:ext cx="645009" cy="21270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 rot="1575133">
            <a:off x="4911331" y="3993427"/>
            <a:ext cx="1953052" cy="22354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9336903">
            <a:off x="2563617" y="3971232"/>
            <a:ext cx="1953052" cy="1111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9336903">
            <a:off x="2779640" y="4043239"/>
            <a:ext cx="1953052" cy="1111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5400000">
            <a:off x="6156046" y="6093426"/>
            <a:ext cx="645009" cy="21270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xplosion 1 10"/>
          <p:cNvSpPr/>
          <p:nvPr/>
        </p:nvSpPr>
        <p:spPr>
          <a:xfrm>
            <a:off x="5724128" y="1340768"/>
            <a:ext cx="2664296" cy="864096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914400"/>
          </a:xfrm>
        </p:spPr>
        <p:txBody>
          <a:bodyPr/>
          <a:lstStyle/>
          <a:p>
            <a:r>
              <a:rPr lang="fr-FR" sz="3200" b="1" dirty="0" smtClean="0"/>
              <a:t>Métabolisme des sphingolipides 3</a:t>
            </a:r>
            <a:endParaRPr lang="fr-FR" sz="3200" dirty="0"/>
          </a:p>
        </p:txBody>
      </p:sp>
      <p:sp>
        <p:nvSpPr>
          <p:cNvPr id="3" name="Rectangle 2"/>
          <p:cNvSpPr/>
          <p:nvPr/>
        </p:nvSpPr>
        <p:spPr>
          <a:xfrm>
            <a:off x="2339752" y="692696"/>
            <a:ext cx="439575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Catabolisme des sphingolipides</a:t>
            </a:r>
            <a: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3501008"/>
            <a:ext cx="265970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/>
              <a:t>foie, poumon , rate </a:t>
            </a:r>
            <a:endParaRPr lang="fr-FR" sz="2400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427984" y="2699628"/>
            <a:ext cx="4320480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C00000"/>
                </a:solidFill>
                <a:latin typeface="Bodoni MT" pitchFamily="18" charset="0"/>
                <a:ea typeface="Times New Roman" pitchFamily="18" charset="0"/>
                <a:cs typeface="Gautami" pitchFamily="34" charset="0"/>
              </a:rPr>
              <a:t>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doni MT" pitchFamily="18" charset="0"/>
                <a:ea typeface="Times New Roman" pitchFamily="18" charset="0"/>
                <a:cs typeface="Gautami" pitchFamily="34" charset="0"/>
              </a:rPr>
              <a:t>nzymes lysosomiales spécifiques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Gautami" pitchFamily="34" charset="0"/>
              </a:rPr>
              <a:t>Galactosidases,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Gautami" pitchFamily="34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Gautami" pitchFamily="34" charset="0"/>
              </a:rPr>
              <a:t>sialidases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Gautami" pitchFamily="34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Gautami" pitchFamily="34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Gautami" pitchFamily="34" charset="0"/>
              </a:rPr>
              <a:t>glucosidases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Gautami" pitchFamily="34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Gautami" pitchFamily="34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Gautami" pitchFamily="34" charset="0"/>
              </a:rPr>
              <a:t>sphingomyeline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Gautami" pitchFamily="34" charset="0"/>
              </a:rPr>
              <a:t>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Gautami" pitchFamily="34" charset="0"/>
              </a:rPr>
              <a:t>phosphodiesterase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Gautami" pitchFamily="34" charset="0"/>
              </a:rPr>
              <a:t>,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Gautami" pitchFamily="34" charset="0"/>
              </a:rPr>
              <a:t>céramidase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Gautami" pitchFamily="34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Gautami" pitchFamily="34" charset="0"/>
              </a:rPr>
              <a:t>aryl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Gautami" pitchFamily="34" charset="0"/>
              </a:rPr>
              <a:t>-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Gautami" pitchFamily="34" charset="0"/>
              </a:rPr>
              <a:t>sulfatase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Gautami" pitchFamily="34" charset="0"/>
              </a:rPr>
              <a:t>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808" y="1484784"/>
            <a:ext cx="215155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dirty="0" smtClean="0"/>
              <a:t>Sphingolipides</a:t>
            </a:r>
            <a:endParaRPr lang="fr-FR" sz="2400" dirty="0"/>
          </a:p>
        </p:txBody>
      </p:sp>
      <p:sp>
        <p:nvSpPr>
          <p:cNvPr id="7" name="Flèche vers le haut 6"/>
          <p:cNvSpPr/>
          <p:nvPr/>
        </p:nvSpPr>
        <p:spPr>
          <a:xfrm rot="10800000">
            <a:off x="3707904" y="1988840"/>
            <a:ext cx="360040" cy="3960440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987824" y="6021288"/>
            <a:ext cx="1843774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Catabolisme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6012160" y="1556792"/>
            <a:ext cx="2291012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Sphingolipidoses</a:t>
            </a:r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Flèche vers le haut 9"/>
          <p:cNvSpPr/>
          <p:nvPr/>
        </p:nvSpPr>
        <p:spPr>
          <a:xfrm>
            <a:off x="6876256" y="1988840"/>
            <a:ext cx="288032" cy="720080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Moins 11"/>
          <p:cNvSpPr/>
          <p:nvPr/>
        </p:nvSpPr>
        <p:spPr>
          <a:xfrm>
            <a:off x="7164288" y="2204864"/>
            <a:ext cx="432048" cy="360040"/>
          </a:xfrm>
          <a:prstGeom prst="mathMin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292080" y="5373216"/>
            <a:ext cx="2957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La maladie de Niemann-</a:t>
            </a:r>
            <a:r>
              <a:rPr lang="fr-FR" dirty="0" err="1" smtClean="0"/>
              <a:t>Pick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5436096" y="5517232"/>
            <a:ext cx="218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La maladie de </a:t>
            </a:r>
            <a:r>
              <a:rPr lang="fr-FR" dirty="0" err="1" smtClean="0"/>
              <a:t>Farber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5436096" y="5157192"/>
            <a:ext cx="240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La maladie de Gaucher </a:t>
            </a:r>
            <a:endParaRPr lang="fr-FR" dirty="0"/>
          </a:p>
        </p:txBody>
      </p:sp>
      <p:sp>
        <p:nvSpPr>
          <p:cNvPr id="16" name="Flèche droite 15"/>
          <p:cNvSpPr/>
          <p:nvPr/>
        </p:nvSpPr>
        <p:spPr>
          <a:xfrm>
            <a:off x="5220072" y="3789040"/>
            <a:ext cx="576064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>
            <a:off x="4139952" y="4077072"/>
            <a:ext cx="576064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>
            <a:off x="5364088" y="4365104"/>
            <a:ext cx="576064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33793" grpId="0" animBg="1"/>
      <p:bldP spid="7" grpId="0" animBg="1"/>
      <p:bldP spid="8" grpId="0" animBg="1"/>
      <p:bldP spid="9" grpId="0"/>
      <p:bldP spid="10" grpId="0" animBg="1"/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914400"/>
          </a:xfrm>
        </p:spPr>
        <p:txBody>
          <a:bodyPr/>
          <a:lstStyle/>
          <a:p>
            <a:r>
              <a:rPr lang="fr-FR" b="1" dirty="0" smtClean="0"/>
              <a:t>INTRODUCTION 2</a:t>
            </a:r>
            <a:endParaRPr lang="fr-FR" b="1" dirty="0"/>
          </a:p>
        </p:txBody>
      </p:sp>
      <p:pic>
        <p:nvPicPr>
          <p:cNvPr id="15362" name="Picture 2" descr="Image28"/>
          <p:cNvPicPr>
            <a:picLocks noChangeAspect="1" noChangeArrowheads="1"/>
          </p:cNvPicPr>
          <p:nvPr/>
        </p:nvPicPr>
        <p:blipFill>
          <a:blip r:embed="rId2" cstate="print">
            <a:lum bright="-30000" contrast="66000"/>
          </a:blip>
          <a:srcRect l="48009" t="29896" b="15781"/>
          <a:stretch>
            <a:fillRect/>
          </a:stretch>
        </p:blipFill>
        <p:spPr bwMode="auto">
          <a:xfrm>
            <a:off x="3131840" y="1052736"/>
            <a:ext cx="601216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Image28"/>
          <p:cNvPicPr>
            <a:picLocks noChangeAspect="1" noChangeArrowheads="1"/>
          </p:cNvPicPr>
          <p:nvPr/>
        </p:nvPicPr>
        <p:blipFill>
          <a:blip r:embed="rId2" cstate="print">
            <a:lum bright="-30000" contrast="66000"/>
          </a:blip>
          <a:srcRect l="63405" t="9143" r="22761" b="78956"/>
          <a:stretch>
            <a:fillRect/>
          </a:stretch>
        </p:blipFill>
        <p:spPr bwMode="auto">
          <a:xfrm>
            <a:off x="395536" y="2492896"/>
            <a:ext cx="23042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droite 4"/>
          <p:cNvSpPr/>
          <p:nvPr/>
        </p:nvSpPr>
        <p:spPr>
          <a:xfrm>
            <a:off x="2555776" y="3501008"/>
            <a:ext cx="792088" cy="43204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835696" y="4509120"/>
            <a:ext cx="936104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Bodoni MT" pitchFamily="18" charset="0"/>
              </a:rPr>
              <a:t>O-R </a:t>
            </a:r>
            <a:endParaRPr lang="fr-FR" sz="2400" dirty="0"/>
          </a:p>
        </p:txBody>
      </p:sp>
      <p:sp>
        <p:nvSpPr>
          <p:cNvPr id="7" name="Flèche droite 6"/>
          <p:cNvSpPr/>
          <p:nvPr/>
        </p:nvSpPr>
        <p:spPr>
          <a:xfrm rot="10800000">
            <a:off x="7740352" y="1844824"/>
            <a:ext cx="792088" cy="43204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10800000">
            <a:off x="7740352" y="3573016"/>
            <a:ext cx="792088" cy="43204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10800000">
            <a:off x="7740352" y="4509120"/>
            <a:ext cx="792088" cy="43204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0800000">
            <a:off x="7740352" y="5589240"/>
            <a:ext cx="792088" cy="43204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10800000">
            <a:off x="7740352" y="1124744"/>
            <a:ext cx="792088" cy="43204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10800000">
            <a:off x="7740352" y="2564904"/>
            <a:ext cx="792088" cy="43204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95536" y="5661248"/>
            <a:ext cx="235930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Glycérophospholipides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914400"/>
          </a:xfrm>
        </p:spPr>
        <p:txBody>
          <a:bodyPr/>
          <a:lstStyle/>
          <a:p>
            <a:r>
              <a:rPr lang="fr-FR" b="1" dirty="0" smtClean="0"/>
              <a:t>INTRODUCTION </a:t>
            </a:r>
            <a:r>
              <a:rPr lang="fr-FR" b="1" dirty="0" smtClean="0"/>
              <a:t>3</a:t>
            </a:r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3491880" y="1916832"/>
            <a:ext cx="246574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800" dirty="0" smtClean="0">
                <a:latin typeface="Bodoni MT" pitchFamily="18" charset="0"/>
              </a:rPr>
              <a:t>Phospholipides</a:t>
            </a:r>
            <a:endParaRPr lang="fr-FR" sz="2800" dirty="0">
              <a:latin typeface="Bodoni M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5896" y="3284984"/>
            <a:ext cx="209865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dirty="0" smtClean="0">
                <a:latin typeface="Bodoni MT" pitchFamily="18" charset="0"/>
              </a:rPr>
              <a:t>Amphiphiles</a:t>
            </a:r>
            <a:endParaRPr lang="fr-FR" sz="2800" dirty="0">
              <a:latin typeface="Bodoni MT" pitchFamily="18" charset="0"/>
            </a:endParaRPr>
          </a:p>
        </p:txBody>
      </p:sp>
      <p:sp>
        <p:nvSpPr>
          <p:cNvPr id="7" name="Flèche droite 6"/>
          <p:cNvSpPr/>
          <p:nvPr/>
        </p:nvSpPr>
        <p:spPr>
          <a:xfrm rot="7578088">
            <a:off x="2391758" y="4326203"/>
            <a:ext cx="1515311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5400000">
            <a:off x="4299413" y="2693475"/>
            <a:ext cx="761197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5400000">
            <a:off x="3995935" y="4365105"/>
            <a:ext cx="1368153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 rot="3157859">
            <a:off x="5353374" y="4392432"/>
            <a:ext cx="1515311" cy="36004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475656" y="5301208"/>
            <a:ext cx="151227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i="1" dirty="0" smtClean="0"/>
              <a:t>Structural</a:t>
            </a:r>
            <a:endParaRPr lang="fr-FR" sz="2400" dirty="0"/>
          </a:p>
        </p:txBody>
      </p:sp>
      <p:sp>
        <p:nvSpPr>
          <p:cNvPr id="13" name="Rectangle 12"/>
          <p:cNvSpPr/>
          <p:nvPr/>
        </p:nvSpPr>
        <p:spPr>
          <a:xfrm>
            <a:off x="3707904" y="5301208"/>
            <a:ext cx="186461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i="1" dirty="0" smtClean="0"/>
              <a:t>Métabolique </a:t>
            </a:r>
            <a:endParaRPr lang="fr-FR" sz="2400" dirty="0"/>
          </a:p>
        </p:txBody>
      </p:sp>
      <p:sp>
        <p:nvSpPr>
          <p:cNvPr id="14" name="Rectangle 13"/>
          <p:cNvSpPr/>
          <p:nvPr/>
        </p:nvSpPr>
        <p:spPr>
          <a:xfrm>
            <a:off x="6372200" y="5301208"/>
            <a:ext cx="170591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b="1" i="1" dirty="0" smtClean="0"/>
              <a:t>Fonctionnel</a:t>
            </a:r>
            <a:endParaRPr lang="fr-FR" sz="2400" dirty="0"/>
          </a:p>
        </p:txBody>
      </p:sp>
      <p:sp>
        <p:nvSpPr>
          <p:cNvPr id="15" name="Rectangle 14"/>
          <p:cNvSpPr/>
          <p:nvPr/>
        </p:nvSpPr>
        <p:spPr>
          <a:xfrm>
            <a:off x="3419872" y="836712"/>
            <a:ext cx="2724207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Rôles biologiques 1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914400"/>
          </a:xfrm>
        </p:spPr>
        <p:txBody>
          <a:bodyPr/>
          <a:lstStyle/>
          <a:p>
            <a:r>
              <a:rPr lang="fr-FR" b="1" dirty="0" smtClean="0"/>
              <a:t>INTRODUCTION </a:t>
            </a:r>
            <a:r>
              <a:rPr lang="fr-FR" b="1" dirty="0" smtClean="0"/>
              <a:t>4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203848" y="980728"/>
            <a:ext cx="358143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Rôles biologiques </a:t>
            </a:r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fr-F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3928" y="1844824"/>
            <a:ext cx="210140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/>
              <a:t> </a:t>
            </a:r>
            <a:r>
              <a:rPr lang="fr-FR" sz="2800" b="1" i="1" dirty="0" smtClean="0"/>
              <a:t>Structural 1 </a:t>
            </a:r>
            <a:endParaRPr lang="fr-FR" sz="2800" b="1" dirty="0"/>
          </a:p>
        </p:txBody>
      </p:sp>
      <p:pic>
        <p:nvPicPr>
          <p:cNvPr id="16386" name="Picture 2" descr="Image29 MOD"/>
          <p:cNvPicPr>
            <a:picLocks noChangeAspect="1" noChangeArrowheads="1"/>
          </p:cNvPicPr>
          <p:nvPr/>
        </p:nvPicPr>
        <p:blipFill>
          <a:blip r:embed="rId2" cstate="print"/>
          <a:srcRect t="-2231" r="2097" b="-325"/>
          <a:stretch>
            <a:fillRect/>
          </a:stretch>
        </p:blipFill>
        <p:spPr bwMode="auto">
          <a:xfrm>
            <a:off x="971600" y="2447925"/>
            <a:ext cx="756084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55576" y="5733256"/>
            <a:ext cx="2119363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000" b="1" dirty="0" smtClean="0"/>
              <a:t>30% du poids sec</a:t>
            </a:r>
            <a:endParaRPr lang="fr-FR" sz="2000" b="1" dirty="0"/>
          </a:p>
        </p:txBody>
      </p:sp>
      <p:sp>
        <p:nvSpPr>
          <p:cNvPr id="7" name="Flèche droite 6"/>
          <p:cNvSpPr/>
          <p:nvPr/>
        </p:nvSpPr>
        <p:spPr>
          <a:xfrm rot="5400000">
            <a:off x="6984268" y="4761148"/>
            <a:ext cx="288032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1259632" y="3140968"/>
            <a:ext cx="648072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Larme 8"/>
          <p:cNvSpPr/>
          <p:nvPr/>
        </p:nvSpPr>
        <p:spPr>
          <a:xfrm>
            <a:off x="4860032" y="6093296"/>
            <a:ext cx="1368152" cy="21602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5400000">
            <a:off x="5472100" y="4761148"/>
            <a:ext cx="288032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779912" y="4437112"/>
            <a:ext cx="1944216" cy="720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156176" y="4437112"/>
            <a:ext cx="1944216" cy="720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914400"/>
          </a:xfrm>
        </p:spPr>
        <p:txBody>
          <a:bodyPr/>
          <a:lstStyle/>
          <a:p>
            <a:r>
              <a:rPr lang="fr-FR" b="1" dirty="0" smtClean="0"/>
              <a:t>INTRODUCTION 4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203848" y="980728"/>
            <a:ext cx="357662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Rôles biologiques </a:t>
            </a:r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fr-F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9912" y="1844824"/>
            <a:ext cx="203408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/>
              <a:t> </a:t>
            </a:r>
            <a:r>
              <a:rPr lang="fr-FR" sz="2800" b="1" i="1" dirty="0" smtClean="0"/>
              <a:t>Structural 2</a:t>
            </a:r>
            <a:endParaRPr lang="fr-FR" sz="2800" b="1" dirty="0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763688" y="2757711"/>
            <a:ext cx="5933454" cy="410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èche droite 6"/>
          <p:cNvSpPr/>
          <p:nvPr/>
        </p:nvSpPr>
        <p:spPr>
          <a:xfrm rot="1328879">
            <a:off x="3384637" y="2952074"/>
            <a:ext cx="586576" cy="309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1328879">
            <a:off x="3024597" y="4464241"/>
            <a:ext cx="586576" cy="309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xplosion 1 12"/>
          <p:cNvSpPr/>
          <p:nvPr/>
        </p:nvSpPr>
        <p:spPr>
          <a:xfrm>
            <a:off x="2555776" y="5877272"/>
            <a:ext cx="4968552" cy="98072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914400"/>
          </a:xfrm>
        </p:spPr>
        <p:txBody>
          <a:bodyPr/>
          <a:lstStyle/>
          <a:p>
            <a:r>
              <a:rPr lang="fr-FR" b="1" dirty="0" smtClean="0"/>
              <a:t>INTRODUCTION 5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203848" y="980728"/>
            <a:ext cx="359265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Rôles biologiques </a:t>
            </a:r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fr-F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1920" y="1700808"/>
            <a:ext cx="239200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b="1" i="1" dirty="0" smtClean="0"/>
              <a:t>Métabolique 1 </a:t>
            </a:r>
            <a:endParaRPr lang="fr-FR" sz="2800" b="1" dirty="0"/>
          </a:p>
        </p:txBody>
      </p:sp>
      <p:sp>
        <p:nvSpPr>
          <p:cNvPr id="7" name="Flèche droite 6"/>
          <p:cNvSpPr/>
          <p:nvPr/>
        </p:nvSpPr>
        <p:spPr>
          <a:xfrm rot="1328879">
            <a:off x="3384637" y="2952074"/>
            <a:ext cx="586576" cy="309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55576" y="2564904"/>
            <a:ext cx="80648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Gautami" pitchFamily="34" charset="0"/>
              </a:rPr>
              <a:t>Certains glycérophospholipides sont précurseurs de la synthèse de molécules d’intérêt biologique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9712" y="3861048"/>
            <a:ext cx="60651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err="1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Phosphatidylinositol</a:t>
            </a:r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 -4,5-</a:t>
            </a:r>
            <a:r>
              <a:rPr lang="fr-FR" sz="2400" dirty="0" err="1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biphosphate</a:t>
            </a:r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 (PIP2)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5796136" y="5013176"/>
            <a:ext cx="2736304" cy="677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dirty="0" err="1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Diacylglycérol</a:t>
            </a:r>
            <a:r>
              <a:rPr lang="fr-FR" sz="20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  DAG</a:t>
            </a:r>
          </a:p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043608" y="4941168"/>
            <a:ext cx="357517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Inositol-1,4,5-triphosphate                                                 IP3</a:t>
            </a:r>
            <a:endParaRPr lang="fr-FR" sz="2000" dirty="0"/>
          </a:p>
        </p:txBody>
      </p:sp>
      <p:sp>
        <p:nvSpPr>
          <p:cNvPr id="12" name="Rectangle 11"/>
          <p:cNvSpPr/>
          <p:nvPr/>
        </p:nvSpPr>
        <p:spPr>
          <a:xfrm>
            <a:off x="3131840" y="6093296"/>
            <a:ext cx="4070538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" pitchFamily="18" charset="0"/>
                <a:ea typeface="Times New Roman" pitchFamily="18" charset="0"/>
                <a:cs typeface="Gautami" pitchFamily="34" charset="0"/>
              </a:rPr>
              <a:t>Seconds messagers cellulaires</a:t>
            </a:r>
            <a:endParaRPr lang="fr-F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6948264" y="4293096"/>
            <a:ext cx="432048" cy="648072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>
            <a:off x="2555776" y="4293096"/>
            <a:ext cx="432048" cy="648072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3707904" y="4365104"/>
            <a:ext cx="2861681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Hydrolyse enzymatique </a:t>
            </a:r>
            <a:endParaRPr lang="fr-FR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 animBg="1"/>
      <p:bldP spid="11" grpId="0" animBg="1"/>
      <p:bldP spid="12" grpId="0"/>
      <p:bldP spid="14" grpId="0" animBg="1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xplosion 1 22"/>
          <p:cNvSpPr/>
          <p:nvPr/>
        </p:nvSpPr>
        <p:spPr>
          <a:xfrm>
            <a:off x="2267744" y="5733256"/>
            <a:ext cx="5832648" cy="936104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914400"/>
          </a:xfrm>
        </p:spPr>
        <p:txBody>
          <a:bodyPr/>
          <a:lstStyle/>
          <a:p>
            <a:r>
              <a:rPr lang="fr-FR" b="1" dirty="0" smtClean="0"/>
              <a:t>INTRODUCTION 6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203848" y="980728"/>
            <a:ext cx="357662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Rôles biologiques </a:t>
            </a:r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fr-F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1920" y="1700808"/>
            <a:ext cx="239841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b="1" i="1" dirty="0" smtClean="0"/>
              <a:t>Métabolique 2 </a:t>
            </a:r>
            <a:endParaRPr lang="fr-FR" sz="2800" b="1" dirty="0"/>
          </a:p>
        </p:txBody>
      </p:sp>
      <p:sp>
        <p:nvSpPr>
          <p:cNvPr id="7" name="Flèche droite 6"/>
          <p:cNvSpPr/>
          <p:nvPr/>
        </p:nvSpPr>
        <p:spPr>
          <a:xfrm rot="1328879">
            <a:off x="3384637" y="2952074"/>
            <a:ext cx="586576" cy="309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555776" y="2564904"/>
            <a:ext cx="506542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Glycérophospholipides membranaires </a:t>
            </a:r>
            <a:endParaRPr lang="fr-FR" sz="2400" dirty="0"/>
          </a:p>
        </p:txBody>
      </p:sp>
      <p:sp>
        <p:nvSpPr>
          <p:cNvPr id="19" name="Rectangle 18"/>
          <p:cNvSpPr/>
          <p:nvPr/>
        </p:nvSpPr>
        <p:spPr>
          <a:xfrm>
            <a:off x="5076056" y="3284984"/>
            <a:ext cx="322755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" pitchFamily="18" charset="0"/>
                <a:ea typeface="Times New Roman" pitchFamily="18" charset="0"/>
                <a:cs typeface="Gautami" pitchFamily="34" charset="0"/>
              </a:rPr>
              <a:t>Hydrolyse enzymatique 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31840" y="4005064"/>
            <a:ext cx="344100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Acides gras polyinsaturés</a:t>
            </a:r>
            <a:endParaRPr lang="fr-FR" sz="2400" dirty="0"/>
          </a:p>
        </p:txBody>
      </p:sp>
      <p:sp>
        <p:nvSpPr>
          <p:cNvPr id="21" name="Rectangle 20"/>
          <p:cNvSpPr/>
          <p:nvPr/>
        </p:nvSpPr>
        <p:spPr>
          <a:xfrm>
            <a:off x="755576" y="5085184"/>
            <a:ext cx="799288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Eicosanoïdes (prostaglandines, </a:t>
            </a:r>
            <a:r>
              <a:rPr lang="fr-FR" sz="2400" dirty="0" err="1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thromboxane</a:t>
            </a:r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 et </a:t>
            </a:r>
            <a:r>
              <a:rPr lang="fr-FR" sz="2400" dirty="0" smtClean="0">
                <a:latin typeface="Bodoni MT" pitchFamily="18" charset="0"/>
                <a:ea typeface="Times New Roman" pitchFamily="18" charset="0"/>
                <a:cs typeface="Gautami" pitchFamily="34" charset="0"/>
              </a:rPr>
              <a:t>leucotriènes)</a:t>
            </a:r>
            <a:endParaRPr lang="fr-FR" sz="2400" dirty="0"/>
          </a:p>
        </p:txBody>
      </p:sp>
      <p:sp>
        <p:nvSpPr>
          <p:cNvPr id="22" name="Rectangle 21"/>
          <p:cNvSpPr/>
          <p:nvPr/>
        </p:nvSpPr>
        <p:spPr>
          <a:xfrm>
            <a:off x="3347864" y="5949280"/>
            <a:ext cx="359746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doni MT" pitchFamily="18" charset="0"/>
                <a:ea typeface="Times New Roman" pitchFamily="18" charset="0"/>
                <a:cs typeface="Gautami" pitchFamily="34" charset="0"/>
              </a:rPr>
              <a:t>Messagers intracellulaires</a:t>
            </a:r>
            <a:endParaRPr lang="fr-F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Flèche vers le bas 23"/>
          <p:cNvSpPr/>
          <p:nvPr/>
        </p:nvSpPr>
        <p:spPr>
          <a:xfrm>
            <a:off x="4716016" y="3068960"/>
            <a:ext cx="432048" cy="936104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vers le bas 24"/>
          <p:cNvSpPr/>
          <p:nvPr/>
        </p:nvSpPr>
        <p:spPr>
          <a:xfrm>
            <a:off x="4716016" y="4509120"/>
            <a:ext cx="432048" cy="648072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1"/>
      <p:bldP spid="20" grpId="0" animBg="1"/>
      <p:bldP spid="21" grpId="0" animBg="1"/>
      <p:bldP spid="22" grpId="0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914400"/>
          </a:xfrm>
        </p:spPr>
        <p:txBody>
          <a:bodyPr/>
          <a:lstStyle/>
          <a:p>
            <a:r>
              <a:rPr lang="fr-FR" b="1" dirty="0" smtClean="0"/>
              <a:t>INTRODUCTION 7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203848" y="980728"/>
            <a:ext cx="360226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Rôles biologiques </a:t>
            </a:r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fr-F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1920" y="1700808"/>
            <a:ext cx="238398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b="1" i="1" dirty="0" smtClean="0"/>
              <a:t>Métabolique 3 </a:t>
            </a:r>
            <a:endParaRPr lang="fr-FR" sz="2800" b="1" dirty="0"/>
          </a:p>
        </p:txBody>
      </p:sp>
      <p:sp>
        <p:nvSpPr>
          <p:cNvPr id="7" name="Flèche droite 6"/>
          <p:cNvSpPr/>
          <p:nvPr/>
        </p:nvSpPr>
        <p:spPr>
          <a:xfrm rot="1328879">
            <a:off x="3384637" y="2952074"/>
            <a:ext cx="586576" cy="309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39552" y="3501008"/>
            <a:ext cx="83529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Gautami" pitchFamily="34" charset="0"/>
              </a:rPr>
              <a:t>- Les lécithines (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Gautami" pitchFamily="34" charset="0"/>
              </a:rPr>
              <a:t>phosphatidylcholines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" pitchFamily="18" charset="0"/>
                <a:ea typeface="Times New Roman" pitchFamily="18" charset="0"/>
                <a:cs typeface="Gautami" pitchFamily="34" charset="0"/>
              </a:rPr>
              <a:t>) des lipoprotéines sont donneuses de leur acide gras en position 2 lors de l’estérification du cholestérol plasmatique.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403</Words>
  <Application>Microsoft Office PowerPoint</Application>
  <PresentationFormat>Affichage à l'écran (4:3)</PresentationFormat>
  <Paragraphs>134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Métro</vt:lpstr>
      <vt:lpstr>Métabolisme des phospholipides </vt:lpstr>
      <vt:lpstr>INTRODUCTION 1</vt:lpstr>
      <vt:lpstr>INTRODUCTION 2</vt:lpstr>
      <vt:lpstr>INTRODUCTION 3</vt:lpstr>
      <vt:lpstr>INTRODUCTION 4</vt:lpstr>
      <vt:lpstr>INTRODUCTION 4</vt:lpstr>
      <vt:lpstr>INTRODUCTION 5</vt:lpstr>
      <vt:lpstr>INTRODUCTION 6</vt:lpstr>
      <vt:lpstr>INTRODUCTION 7</vt:lpstr>
      <vt:lpstr>INTRODUCTION 8</vt:lpstr>
      <vt:lpstr>INTRODUCTION 9</vt:lpstr>
      <vt:lpstr>MÉTABOLISME DES GLYCÉROPHOSPHOLIPIDES 1</vt:lpstr>
      <vt:lpstr>MÉTABOLISME DES GLYCÉROPHOSPHOLIPIDES 2</vt:lpstr>
      <vt:lpstr>MÉTABOLISME DES GLYCÉROPHOSPHOLIPIDES 3</vt:lpstr>
      <vt:lpstr>MÉTABOLISME DES GLYCÉROPHOSPHOLIPIDES 4</vt:lpstr>
      <vt:lpstr>MÉTABOLISME DES GLYCÉROPHOSPHOLIPIDES 5</vt:lpstr>
      <vt:lpstr>MÉTABOLISME DES GLYCÉROPHOSPHOLIPIDES 6</vt:lpstr>
      <vt:lpstr>MÉTABOLISME DES GLYCÉROPHOSPHOLIPIDES 7</vt:lpstr>
      <vt:lpstr>MÉTABOLISME DES GLYCÉROPHOSPHOLIPIDES 8</vt:lpstr>
      <vt:lpstr>Métabolisme des sphingolipides 1 </vt:lpstr>
      <vt:lpstr>Métabolisme des sphingolipides 2</vt:lpstr>
      <vt:lpstr>Métabolisme des sphingolipides 3</vt:lpstr>
      <vt:lpstr>Métabolisme des sphingolipides 2</vt:lpstr>
      <vt:lpstr>Métabolisme des sphingolipides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ency-education.com</dc:creator>
  <cp:lastModifiedBy>Sihem Amina</cp:lastModifiedBy>
  <cp:revision>57</cp:revision>
  <dcterms:created xsi:type="dcterms:W3CDTF">2011-11-13T09:48:34Z</dcterms:created>
  <dcterms:modified xsi:type="dcterms:W3CDTF">2013-02-04T15:59:26Z</dcterms:modified>
</cp:coreProperties>
</file>