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E2E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125" d="100"/>
          <a:sy n="125" d="100"/>
        </p:scale>
        <p:origin x="-384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07/01/2013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07/01/2013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07/01/2013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07/01/2013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07/01/2013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07/01/2013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07/01/2013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Métabolisme des lipides </a:t>
            </a:r>
            <a:b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introduction 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S.A HAMMA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METABOLISME DES LIPIDES 2</a:t>
            </a:r>
            <a:b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643438" y="1357298"/>
            <a:ext cx="203613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Phospholipides</a:t>
            </a:r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 rot="8479042">
            <a:off x="4175316" y="2253591"/>
            <a:ext cx="1825412" cy="28575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 rot="2414356">
            <a:off x="1843479" y="2290817"/>
            <a:ext cx="1931387" cy="28575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131840" y="3284984"/>
            <a:ext cx="193674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ACIDES GRAS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 rot="5400000">
            <a:off x="3505847" y="3991096"/>
            <a:ext cx="833881" cy="28575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203848" y="4581128"/>
            <a:ext cx="1659429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000" b="1" dirty="0" err="1" smtClean="0">
                <a:solidFill>
                  <a:srgbClr val="FF0000"/>
                </a:solidFill>
              </a:rPr>
              <a:t>Acétyl</a:t>
            </a:r>
            <a:r>
              <a:rPr lang="fr-FR" sz="2000" b="1" dirty="0" smtClean="0">
                <a:solidFill>
                  <a:srgbClr val="FF0000"/>
                </a:solidFill>
              </a:rPr>
              <a:t>-</a:t>
            </a:r>
            <a:r>
              <a:rPr lang="fr-FR" sz="2000" b="1" dirty="0" err="1" smtClean="0">
                <a:solidFill>
                  <a:srgbClr val="FF0000"/>
                </a:solidFill>
              </a:rPr>
              <a:t>CoA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 rot="8479042">
            <a:off x="2264534" y="5226895"/>
            <a:ext cx="1023368" cy="28575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 rot="2414356">
            <a:off x="4752897" y="5255183"/>
            <a:ext cx="1076893" cy="28575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796136" y="5589240"/>
            <a:ext cx="226055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Corps cétoniques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5576" y="5589240"/>
            <a:ext cx="156805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Cholestérol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71538" y="1357298"/>
            <a:ext cx="178927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Triglycérides</a:t>
            </a:r>
          </a:p>
        </p:txBody>
      </p:sp>
      <p:sp>
        <p:nvSpPr>
          <p:cNvPr id="20" name="Flèche droite 19"/>
          <p:cNvSpPr/>
          <p:nvPr/>
        </p:nvSpPr>
        <p:spPr>
          <a:xfrm rot="16200000">
            <a:off x="3937896" y="3991096"/>
            <a:ext cx="833881" cy="28575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 rot="19421399">
            <a:off x="4551387" y="2429552"/>
            <a:ext cx="1825412" cy="28575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 rot="13202827">
            <a:off x="1497586" y="2326565"/>
            <a:ext cx="1825412" cy="28575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21" grpId="0" animBg="1"/>
      <p:bldP spid="20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3">
                    <a:lumMod val="50000"/>
                  </a:schemeClr>
                </a:solidFill>
              </a:rPr>
              <a:t>DÈFINITION – RÔLES </a:t>
            </a:r>
            <a:endParaRPr lang="fr-F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buNone/>
            </a:pPr>
            <a:endParaRPr lang="fr-FR" b="1" dirty="0" smtClean="0">
              <a:solidFill>
                <a:srgbClr val="B42E2E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B42E2E"/>
                </a:solidFill>
              </a:rPr>
              <a:t>LIPIDES</a:t>
            </a:r>
            <a:r>
              <a:rPr lang="fr-F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fr-FR" b="1" dirty="0" smtClean="0"/>
              <a:t>Classe de molécules biologiques hydrophobes,</a:t>
            </a:r>
          </a:p>
          <a:p>
            <a:pPr>
              <a:buNone/>
            </a:pPr>
            <a:r>
              <a:rPr lang="fr-FR" b="1" dirty="0" smtClean="0"/>
              <a:t> comprenant les acides gras et leurs esters.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dirty="0" smtClean="0">
                <a:solidFill>
                  <a:srgbClr val="B42E2E"/>
                </a:solidFill>
              </a:rPr>
              <a:t> </a:t>
            </a:r>
            <a:r>
              <a:rPr lang="fr-FR" b="1" dirty="0" smtClean="0">
                <a:solidFill>
                  <a:srgbClr val="B42E2E"/>
                </a:solidFill>
              </a:rPr>
              <a:t>RÔLES BIOLOGIQUES</a:t>
            </a:r>
          </a:p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</a:rPr>
              <a:t>▪ </a:t>
            </a:r>
            <a:r>
              <a:rPr lang="fr-FR" b="1" dirty="0" smtClean="0"/>
              <a:t>Carburant</a:t>
            </a:r>
          </a:p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</a:rPr>
              <a:t>▪ </a:t>
            </a:r>
            <a:r>
              <a:rPr lang="fr-FR" b="1" dirty="0" smtClean="0"/>
              <a:t>Matériaux de construction</a:t>
            </a:r>
          </a:p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</a:rPr>
              <a:t>▪ </a:t>
            </a:r>
            <a:r>
              <a:rPr lang="fr-FR" b="1" dirty="0" smtClean="0"/>
              <a:t>Isolant</a:t>
            </a:r>
          </a:p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</a:rPr>
              <a:t>▪ </a:t>
            </a:r>
            <a:r>
              <a:rPr lang="fr-FR" b="1" dirty="0" smtClean="0"/>
              <a:t>Fonctions particulières: hormones, acides biliaires, vitamines. </a:t>
            </a:r>
          </a:p>
          <a:p>
            <a:pPr>
              <a:buNone/>
            </a:pPr>
            <a:endParaRPr lang="fr-FR" b="1" dirty="0" smtClean="0"/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B42E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CLASSIFICATION	1</a:t>
            </a:r>
            <a:b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B42E2E"/>
                </a:solidFill>
              </a:rPr>
              <a:t>ACIDES GRAS</a:t>
            </a:r>
          </a:p>
          <a:p>
            <a:pPr>
              <a:buNone/>
            </a:pPr>
            <a:r>
              <a:rPr lang="fr-FR" dirty="0" smtClean="0">
                <a:solidFill>
                  <a:srgbClr val="B42E2E"/>
                </a:solidFill>
              </a:rPr>
              <a:t>                             </a:t>
            </a:r>
            <a:r>
              <a:rPr lang="fr-FR" dirty="0" smtClean="0"/>
              <a:t>R-COOH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71810"/>
            <a:ext cx="75342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CLASSIFICATION 2</a:t>
            </a:r>
            <a:b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B42E2E"/>
                </a:solidFill>
              </a:rPr>
              <a:t>TRIGLYCÈRIDES</a:t>
            </a:r>
          </a:p>
          <a:p>
            <a:pPr>
              <a:buNone/>
            </a:pPr>
            <a:r>
              <a:rPr lang="fr-FR" dirty="0" smtClean="0"/>
              <a:t>Lipides de réserves</a:t>
            </a:r>
          </a:p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786058"/>
            <a:ext cx="5072098" cy="2566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CLASSIFICATION 3</a:t>
            </a:r>
            <a:b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B42E2E"/>
                </a:solidFill>
              </a:rPr>
              <a:t>GLYCÈROPHOSPHOLIPIDES</a:t>
            </a:r>
          </a:p>
          <a:p>
            <a:pPr>
              <a:buNone/>
            </a:pPr>
            <a:r>
              <a:rPr lang="fr-FR" dirty="0" smtClean="0"/>
              <a:t>Constituants de la membrane cellulaire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X</a:t>
            </a:r>
            <a:r>
              <a:rPr lang="fr-FR" dirty="0" smtClean="0">
                <a:solidFill>
                  <a:srgbClr val="00B0F0"/>
                </a:solidFill>
              </a:rPr>
              <a:t>= Alcool: Ethanolamine, choline, sérine , inositol, 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Glycérol, phosphatidylglycérol.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928934"/>
            <a:ext cx="350046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CLASSIFICATION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B42E2E"/>
                </a:solidFill>
              </a:rPr>
              <a:t>SPHINGOLIPIDES</a:t>
            </a:r>
          </a:p>
          <a:p>
            <a:pPr>
              <a:buNone/>
            </a:pPr>
            <a:r>
              <a:rPr lang="fr-FR" dirty="0" smtClean="0"/>
              <a:t>Constituants des membranes cellulaires</a:t>
            </a:r>
            <a:endParaRPr lang="fr-FR" sz="18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619672" y="29969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fr-FR" dirty="0" smtClean="0"/>
              <a:t>HO-CH-CH=CH-(CH</a:t>
            </a:r>
            <a:r>
              <a:rPr lang="fr-FR" baseline="-25000" dirty="0" smtClean="0"/>
              <a:t>2</a:t>
            </a:r>
            <a:r>
              <a:rPr lang="fr-FR" dirty="0" smtClean="0"/>
              <a:t>)-CH</a:t>
            </a:r>
            <a:r>
              <a:rPr lang="fr-FR" baseline="-25000" dirty="0" smtClean="0"/>
              <a:t>3</a:t>
            </a:r>
          </a:p>
          <a:p>
            <a:pPr>
              <a:buNone/>
            </a:pPr>
            <a:r>
              <a:rPr lang="fr-FR" dirty="0" smtClean="0"/>
              <a:t>       │</a:t>
            </a:r>
          </a:p>
          <a:p>
            <a:pPr>
              <a:buNone/>
            </a:pPr>
            <a:r>
              <a:rPr lang="fr-FR" dirty="0" smtClean="0"/>
              <a:t>       CH-NH-</a:t>
            </a:r>
            <a:endParaRPr lang="fr-FR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9900"/>
                </a:solidFill>
              </a:rPr>
              <a:t>      </a:t>
            </a:r>
            <a:r>
              <a:rPr lang="fr-FR" dirty="0" smtClean="0"/>
              <a:t> │</a:t>
            </a:r>
          </a:p>
          <a:p>
            <a:pPr>
              <a:buNone/>
            </a:pPr>
            <a:r>
              <a:rPr lang="fr-FR" dirty="0" smtClean="0">
                <a:solidFill>
                  <a:srgbClr val="009900"/>
                </a:solidFill>
              </a:rPr>
              <a:t>       </a:t>
            </a:r>
            <a:r>
              <a:rPr lang="fr-FR" dirty="0" smtClean="0"/>
              <a:t>CH</a:t>
            </a:r>
            <a:r>
              <a:rPr lang="fr-FR" baseline="-25000" dirty="0" smtClean="0"/>
              <a:t>2</a:t>
            </a:r>
            <a:r>
              <a:rPr lang="fr-FR" dirty="0" smtClean="0"/>
              <a:t>-O-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3059832" y="4869160"/>
            <a:ext cx="151035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9900"/>
                </a:solidFill>
              </a:rPr>
              <a:t>CERAMIDE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843808" y="4077072"/>
            <a:ext cx="191590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Phosphocholine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699792" y="4869160"/>
            <a:ext cx="2008883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Sphingomyélines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43808" y="4077072"/>
            <a:ext cx="197201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 Monosaccharide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2843808" y="4077072"/>
            <a:ext cx="353654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Oligosaccharide+ acide sialique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843808" y="4077072"/>
            <a:ext cx="292259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Oligosaccharide+ sulfates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2915816" y="357301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9900"/>
                </a:solidFill>
              </a:rPr>
              <a:t>OCVVVVVVVVV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2771800" y="4077072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H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2843808" y="364502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aseline="-25000" dirty="0" smtClean="0"/>
              <a:t>2</a:t>
            </a:r>
            <a:endParaRPr lang="fr-FR" baseline="-25000" dirty="0"/>
          </a:p>
        </p:txBody>
      </p:sp>
      <p:sp>
        <p:nvSpPr>
          <p:cNvPr id="16" name="Rectangle 15"/>
          <p:cNvSpPr/>
          <p:nvPr/>
        </p:nvSpPr>
        <p:spPr>
          <a:xfrm>
            <a:off x="3275856" y="5373216"/>
            <a:ext cx="15664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Cérébrosides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275856" y="5373216"/>
            <a:ext cx="155202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Gangliosides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3491880" y="5373216"/>
            <a:ext cx="126669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Sulfatides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2843808" y="4077072"/>
            <a:ext cx="110799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Glucides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776" y="4869160"/>
            <a:ext cx="231666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Glycosphingolipides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15816" y="4869160"/>
            <a:ext cx="149271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dirty="0" err="1" smtClean="0">
                <a:solidFill>
                  <a:srgbClr val="00B0F0"/>
                </a:solidFill>
              </a:rPr>
              <a:t>Sphingosine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/>
      <p:bldP spid="14" grpId="0"/>
      <p:bldP spid="14" grpId="1"/>
      <p:bldP spid="15" grpId="0"/>
      <p:bldP spid="15" grpId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CLASSIFICATION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7467600" cy="4873752"/>
          </a:xfrm>
        </p:spPr>
        <p:txBody>
          <a:bodyPr/>
          <a:lstStyle/>
          <a:p>
            <a:r>
              <a:rPr lang="fr-FR" dirty="0" smtClean="0">
                <a:solidFill>
                  <a:srgbClr val="B42E2E"/>
                </a:solidFill>
              </a:rPr>
              <a:t>ISOPRÉNOIDES </a:t>
            </a:r>
          </a:p>
          <a:p>
            <a:pPr>
              <a:buNone/>
            </a:pPr>
            <a:r>
              <a:rPr lang="fr-FR" dirty="0" smtClean="0"/>
              <a:t>Groupe hétérogène ( rôle dans l’organisme).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Isoprène 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928934"/>
            <a:ext cx="3071834" cy="229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CLASSIFICATION 6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071802" y="1857364"/>
            <a:ext cx="217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B42E2E"/>
                </a:solidFill>
              </a:rPr>
              <a:t>ISOPRÉNOIDES</a:t>
            </a:r>
            <a:endParaRPr lang="fr-FR" b="1" dirty="0"/>
          </a:p>
        </p:txBody>
      </p:sp>
      <p:cxnSp>
        <p:nvCxnSpPr>
          <p:cNvPr id="5" name="Connecteur droit avec flèche 4"/>
          <p:cNvCxnSpPr/>
          <p:nvPr/>
        </p:nvCxnSpPr>
        <p:spPr>
          <a:xfrm rot="10800000" flipV="1">
            <a:off x="1643042" y="2357430"/>
            <a:ext cx="200026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572000" y="2357430"/>
            <a:ext cx="185738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28662" y="3429000"/>
            <a:ext cx="298511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TERP</a:t>
            </a:r>
            <a:r>
              <a:rPr lang="fr-FR" dirty="0" smtClean="0"/>
              <a:t>É</a:t>
            </a:r>
            <a:r>
              <a:rPr lang="fr-FR" b="1" dirty="0" smtClean="0"/>
              <a:t>NES</a:t>
            </a:r>
          </a:p>
          <a:p>
            <a:endParaRPr lang="fr-FR" b="1" dirty="0" smtClean="0"/>
          </a:p>
          <a:p>
            <a:r>
              <a:rPr lang="fr-FR" b="1" dirty="0" smtClean="0"/>
              <a:t>  </a:t>
            </a:r>
            <a:r>
              <a:rPr lang="fr-FR" b="1" dirty="0" smtClean="0">
                <a:solidFill>
                  <a:srgbClr val="00B0F0"/>
                </a:solidFill>
              </a:rPr>
              <a:t>- VIT </a:t>
            </a:r>
            <a:r>
              <a:rPr lang="fr-FR" b="1" dirty="0" smtClean="0">
                <a:solidFill>
                  <a:srgbClr val="00B0F0"/>
                </a:solidFill>
              </a:rPr>
              <a:t>LIPOSOLUBLES</a:t>
            </a:r>
            <a:endParaRPr lang="fr-FR" b="1" dirty="0" smtClean="0">
              <a:solidFill>
                <a:srgbClr val="00B0F0"/>
              </a:solidFill>
            </a:endParaRPr>
          </a:p>
          <a:p>
            <a:r>
              <a:rPr lang="fr-FR" b="1" dirty="0" smtClean="0">
                <a:solidFill>
                  <a:srgbClr val="00B0F0"/>
                </a:solidFill>
              </a:rPr>
              <a:t>        A,D,E, K</a:t>
            </a:r>
          </a:p>
          <a:p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8" y="3357562"/>
            <a:ext cx="22829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ST</a:t>
            </a:r>
            <a:r>
              <a:rPr lang="fr-FR" dirty="0" smtClean="0"/>
              <a:t>É</a:t>
            </a:r>
            <a:r>
              <a:rPr lang="fr-FR" b="1" dirty="0" smtClean="0"/>
              <a:t>ROÏDES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   (</a:t>
            </a:r>
            <a:r>
              <a:rPr lang="fr-FR" b="1" dirty="0" err="1" smtClean="0">
                <a:solidFill>
                  <a:srgbClr val="FF0000"/>
                </a:solidFill>
              </a:rPr>
              <a:t>sterane</a:t>
            </a:r>
            <a:r>
              <a:rPr lang="fr-FR" b="1" dirty="0" smtClean="0">
                <a:solidFill>
                  <a:srgbClr val="FF0000"/>
                </a:solidFill>
              </a:rPr>
              <a:t>)</a:t>
            </a:r>
          </a:p>
          <a:p>
            <a:endParaRPr lang="fr-FR" b="1" dirty="0" smtClean="0"/>
          </a:p>
          <a:p>
            <a:r>
              <a:rPr lang="fr-FR" b="1" dirty="0" smtClean="0">
                <a:solidFill>
                  <a:srgbClr val="00B0F0"/>
                </a:solidFill>
              </a:rPr>
              <a:t>- CHOLESTEROL</a:t>
            </a:r>
            <a:endParaRPr lang="fr-FR" dirty="0">
              <a:solidFill>
                <a:srgbClr val="00B0F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643446"/>
            <a:ext cx="3429024" cy="205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METABOLISME DES LIPIDES 1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7422" y="2071678"/>
            <a:ext cx="3842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METABOLISME DES LIPIDES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 rot="2414356">
            <a:off x="4225572" y="3488391"/>
            <a:ext cx="250033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 rot="8479042">
            <a:off x="1815269" y="3464637"/>
            <a:ext cx="250033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1538" y="4500570"/>
            <a:ext cx="2042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BIOSYNTHÈSE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715008" y="4500570"/>
            <a:ext cx="2127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DEGRADATION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353</TotalTime>
  <Words>174</Words>
  <Application>Microsoft Office PowerPoint</Application>
  <PresentationFormat>Affichage à l'écran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Oriel</vt:lpstr>
      <vt:lpstr>Métabolisme des lipides  introduction </vt:lpstr>
      <vt:lpstr>DÈFINITION – RÔLES </vt:lpstr>
      <vt:lpstr>CLASSIFICATION 1 </vt:lpstr>
      <vt:lpstr>CLASSIFICATION 2 </vt:lpstr>
      <vt:lpstr>CLASSIFICATION 3 </vt:lpstr>
      <vt:lpstr>CLASSIFICATION 4</vt:lpstr>
      <vt:lpstr>CLASSIFICATION 5</vt:lpstr>
      <vt:lpstr>CLASSIFICATION 6</vt:lpstr>
      <vt:lpstr>METABOLISME DES LIPIDES 1</vt:lpstr>
      <vt:lpstr>METABOLISME DES LIPIDES 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ency-education.com</dc:creator>
  <cp:lastModifiedBy>Sihem Amina</cp:lastModifiedBy>
  <cp:revision>39</cp:revision>
  <dcterms:created xsi:type="dcterms:W3CDTF">2011-09-25T11:23:13Z</dcterms:created>
  <dcterms:modified xsi:type="dcterms:W3CDTF">2013-01-07T22:05:16Z</dcterms:modified>
</cp:coreProperties>
</file>