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8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21/01/2013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images.tutorvista.com/content/excretion-and-osmoregulation/labeled-structure-of-kidney.jp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futura-sciences.com/uploads/tx_oxcsfutura/anatomie-coeur_www.afblum.b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METABOLISME DES CORPS CÉTONIQUES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S.A HAMMA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 2</a:t>
            </a:r>
            <a:endParaRPr lang="fr-FR" sz="2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408"/>
          <a:stretch>
            <a:fillRect/>
          </a:stretch>
        </p:blipFill>
        <p:spPr bwMode="auto">
          <a:xfrm>
            <a:off x="899592" y="1484784"/>
            <a:ext cx="7419975" cy="50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courbée vers la droite 4"/>
          <p:cNvSpPr/>
          <p:nvPr/>
        </p:nvSpPr>
        <p:spPr>
          <a:xfrm>
            <a:off x="3995936" y="3068960"/>
            <a:ext cx="576064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2943378">
            <a:off x="4449640" y="3119312"/>
            <a:ext cx="604759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29249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148064" y="3717032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ATP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72000" y="436510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AMP+ 2Pi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796136" y="3140968"/>
            <a:ext cx="33478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b="1" dirty="0" smtClean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Thiokinase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acétoacétique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Acétoacétyl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synthase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3356992"/>
            <a:ext cx="33265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ß-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Cétoacyl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transférase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 3</a:t>
            </a:r>
            <a:endParaRPr lang="fr-FR" sz="2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343"/>
          <a:stretch>
            <a:fillRect/>
          </a:stretch>
        </p:blipFill>
        <p:spPr bwMode="auto">
          <a:xfrm>
            <a:off x="755576" y="1412776"/>
            <a:ext cx="7848872" cy="529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uble flèche verticale 11"/>
          <p:cNvSpPr/>
          <p:nvPr/>
        </p:nvSpPr>
        <p:spPr>
          <a:xfrm>
            <a:off x="4283968" y="1988840"/>
            <a:ext cx="216024" cy="72008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84168" y="4293096"/>
            <a:ext cx="27815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ß-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Cétothiolase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8316416" y="54868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3568" y="332656"/>
            <a:ext cx="756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RÉGULATION DE LA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CÉTOGENÈSE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4" name="Image 13" descr="cétogénése régulation.jpg"/>
          <p:cNvPicPr>
            <a:picLocks noChangeAspect="1"/>
          </p:cNvPicPr>
          <p:nvPr/>
        </p:nvPicPr>
        <p:blipFill>
          <a:blip r:embed="rId2" cstate="print"/>
          <a:srcRect l="9450" t="3799" r="13730" b="12758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1200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vers le bas 15"/>
          <p:cNvSpPr/>
          <p:nvPr/>
        </p:nvSpPr>
        <p:spPr>
          <a:xfrm>
            <a:off x="7452320" y="2852936"/>
            <a:ext cx="216024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>
            <a:off x="5148064" y="4941168"/>
            <a:ext cx="720080" cy="50405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courbée vers la gauche 18"/>
          <p:cNvSpPr/>
          <p:nvPr/>
        </p:nvSpPr>
        <p:spPr>
          <a:xfrm>
            <a:off x="8172400" y="4941168"/>
            <a:ext cx="576064" cy="1368152"/>
          </a:xfrm>
          <a:prstGeom prst="curvedLeftArrow">
            <a:avLst>
              <a:gd name="adj1" fmla="val 25000"/>
              <a:gd name="adj2" fmla="val 60282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a gauche 20"/>
          <p:cNvSpPr/>
          <p:nvPr/>
        </p:nvSpPr>
        <p:spPr>
          <a:xfrm rot="10231973">
            <a:off x="7392986" y="4989943"/>
            <a:ext cx="683014" cy="1086243"/>
          </a:xfrm>
          <a:prstGeom prst="curvedLeftArrow">
            <a:avLst>
              <a:gd name="adj1" fmla="val 25000"/>
              <a:gd name="adj2" fmla="val 60282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>
            <a:off x="6300192" y="5373216"/>
            <a:ext cx="1008112" cy="28803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gauche 25"/>
          <p:cNvSpPr/>
          <p:nvPr/>
        </p:nvSpPr>
        <p:spPr>
          <a:xfrm>
            <a:off x="3635896" y="5373216"/>
            <a:ext cx="1152128" cy="2880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courbée vers la gauche 26"/>
          <p:cNvSpPr/>
          <p:nvPr/>
        </p:nvSpPr>
        <p:spPr>
          <a:xfrm rot="11312273">
            <a:off x="1155274" y="3767734"/>
            <a:ext cx="799779" cy="1564000"/>
          </a:xfrm>
          <a:prstGeom prst="curvedLeftArrow">
            <a:avLst>
              <a:gd name="adj1" fmla="val 25000"/>
              <a:gd name="adj2" fmla="val 60282"/>
              <a:gd name="adj3" fmla="val 227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courbée vers la droite 29"/>
          <p:cNvSpPr/>
          <p:nvPr/>
        </p:nvSpPr>
        <p:spPr>
          <a:xfrm>
            <a:off x="2339752" y="4725144"/>
            <a:ext cx="504056" cy="64807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3808" y="5157192"/>
            <a:ext cx="6815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OAA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5445224"/>
            <a:ext cx="145905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Acétyl-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9" name="Croix 28"/>
          <p:cNvSpPr/>
          <p:nvPr/>
        </p:nvSpPr>
        <p:spPr>
          <a:xfrm rot="2412543">
            <a:off x="3134246" y="5235087"/>
            <a:ext cx="727977" cy="720080"/>
          </a:xfrm>
          <a:prstGeom prst="plus">
            <a:avLst>
              <a:gd name="adj" fmla="val 438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flipV="1">
            <a:off x="7092280" y="364502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flipV="1">
            <a:off x="7524328" y="39330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020272" y="3501008"/>
            <a:ext cx="53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endParaRPr lang="fr-FR" sz="2800" dirty="0"/>
          </a:p>
        </p:txBody>
      </p:sp>
      <p:sp>
        <p:nvSpPr>
          <p:cNvPr id="23" name="Rectangle 22"/>
          <p:cNvSpPr/>
          <p:nvPr/>
        </p:nvSpPr>
        <p:spPr>
          <a:xfrm>
            <a:off x="7452320" y="3789040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endParaRPr lang="fr-FR" sz="2800" dirty="0"/>
          </a:p>
        </p:txBody>
      </p:sp>
      <p:sp>
        <p:nvSpPr>
          <p:cNvPr id="33" name="Flèche vers le bas 32"/>
          <p:cNvSpPr/>
          <p:nvPr/>
        </p:nvSpPr>
        <p:spPr>
          <a:xfrm>
            <a:off x="8172400" y="4365104"/>
            <a:ext cx="288032" cy="43204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935015" y="908720"/>
            <a:ext cx="105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Insuline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44408" y="476672"/>
            <a:ext cx="39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DA1F28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endParaRPr lang="fr-FR" sz="2800" dirty="0"/>
          </a:p>
        </p:txBody>
      </p:sp>
      <p:sp>
        <p:nvSpPr>
          <p:cNvPr id="36" name="Flèche vers le bas 35"/>
          <p:cNvSpPr/>
          <p:nvPr/>
        </p:nvSpPr>
        <p:spPr>
          <a:xfrm>
            <a:off x="7380312" y="1196752"/>
            <a:ext cx="288032" cy="43204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17" grpId="0" animBg="1"/>
      <p:bldP spid="19" grpId="0" animBg="1"/>
      <p:bldP spid="21" grpId="0" animBg="1"/>
      <p:bldP spid="25" grpId="0" animBg="1"/>
      <p:bldP spid="26" grpId="0" animBg="1"/>
      <p:bldP spid="27" grpId="0" animBg="1"/>
      <p:bldP spid="30" grpId="0" animBg="1"/>
      <p:bldP spid="20" grpId="0" animBg="1"/>
      <p:bldP spid="20" grpId="1" animBg="1"/>
      <p:bldP spid="22" grpId="0" animBg="1"/>
      <p:bldP spid="22" grpId="1" animBg="1"/>
      <p:bldP spid="29" grpId="0" animBg="1"/>
      <p:bldP spid="32" grpId="0" animBg="1"/>
      <p:bldP spid="28" grpId="0" animBg="1"/>
      <p:bldP spid="24" grpId="0"/>
      <p:bldP spid="23" grpId="0"/>
      <p:bldP spid="33" grpId="0" animBg="1"/>
      <p:bldP spid="31" grpId="0" animBg="1"/>
      <p:bldP spid="34" grpId="0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1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2060848"/>
            <a:ext cx="8820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—CO—CH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—COOH  	              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Acétoacétate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CH</a:t>
            </a:r>
            <a:r>
              <a:rPr kumimoji="0" lang="en-GB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—CHOH—CH</a:t>
            </a:r>
            <a:r>
              <a:rPr kumimoji="0" lang="en-GB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—COOH                     </a:t>
            </a:r>
            <a:r>
              <a:rPr lang="en-GB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β</a:t>
            </a:r>
            <a:r>
              <a:rPr lang="en-GB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GB" sz="2400" b="1" dirty="0" err="1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Hyroxybutyrate</a:t>
            </a:r>
            <a:endParaRPr lang="en-GB" sz="2400" b="1" dirty="0" smtClean="0"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—CO—CH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	                                                 Acétone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avec flèche vers le haut 13"/>
          <p:cNvSpPr/>
          <p:nvPr/>
        </p:nvSpPr>
        <p:spPr>
          <a:xfrm>
            <a:off x="2627784" y="4437112"/>
            <a:ext cx="3384376" cy="2420888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xplosion 1 12"/>
          <p:cNvSpPr/>
          <p:nvPr/>
        </p:nvSpPr>
        <p:spPr>
          <a:xfrm rot="204397">
            <a:off x="3045501" y="1557882"/>
            <a:ext cx="2520280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84168" y="1124744"/>
            <a:ext cx="187220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187624" y="1052736"/>
            <a:ext cx="1224136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2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2132856"/>
            <a:ext cx="1837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Besoins </a:t>
            </a:r>
          </a:p>
          <a:p>
            <a:pPr algn="ctr"/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énergétiques 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31640" y="1268760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Glucose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1268760"/>
            <a:ext cx="1384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Acides gras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933056"/>
            <a:ext cx="243124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Corps cétoniques 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347864" y="5301208"/>
            <a:ext cx="189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Arial" pitchFamily="34" charset="0"/>
              </a:rPr>
              <a:t>Origine lipidique </a:t>
            </a:r>
            <a:endParaRPr lang="fr-F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5805264"/>
            <a:ext cx="314752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Arial" pitchFamily="34" charset="0"/>
              </a:rPr>
              <a:t>Facilité d’emploi énergétique </a:t>
            </a:r>
          </a:p>
          <a:p>
            <a:pPr algn="ctr"/>
            <a:r>
              <a:rPr lang="fr-F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Arial" pitchFamily="34" charset="0"/>
              </a:rPr>
              <a:t>du glucose </a:t>
            </a:r>
          </a:p>
          <a:p>
            <a:r>
              <a:rPr lang="fr-FR" sz="1400" b="1" dirty="0" smtClean="0">
                <a:solidFill>
                  <a:srgbClr val="FF00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        Petites molécules hydrosolubles</a:t>
            </a:r>
          </a:p>
          <a:p>
            <a:r>
              <a:rPr lang="fr-FR" sz="1400" b="1" dirty="0" smtClean="0">
                <a:solidFill>
                  <a:srgbClr val="FF00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              Diffusion facile</a:t>
            </a:r>
          </a:p>
          <a:p>
            <a:pPr algn="ctr"/>
            <a:endParaRPr lang="fr-F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0800000" flipV="1">
            <a:off x="5220072" y="177281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051720" y="184482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3851920" y="350100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>
            <a:off x="971600" y="1268760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683568" y="1268760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5" grpId="0"/>
      <p:bldP spid="6" grpId="0"/>
      <p:bldP spid="7" grpId="0" animBg="1"/>
      <p:bldP spid="8" grpId="0"/>
      <p:bldP spid="9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xplosion 2 15"/>
          <p:cNvSpPr/>
          <p:nvPr/>
        </p:nvSpPr>
        <p:spPr>
          <a:xfrm>
            <a:off x="3275856" y="1196752"/>
            <a:ext cx="2664296" cy="1008112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11560" y="476672"/>
            <a:ext cx="8133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MÈTABOLISME DES CORPS CÈTONIQUES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484784"/>
            <a:ext cx="22140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012160" y="1484784"/>
            <a:ext cx="168828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</a:t>
            </a:r>
            <a:endParaRPr lang="fr-F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1200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2132856"/>
            <a:ext cx="1368152" cy="1080120"/>
          </a:xfrm>
          <a:prstGeom prst="rect">
            <a:avLst/>
          </a:prstGeom>
          <a:noFill/>
        </p:spPr>
      </p:pic>
      <p:pic>
        <p:nvPicPr>
          <p:cNvPr id="8196" name="Picture 4" descr="Le cœur assure la circulation du sang dans l'organisme pour alimenter le corps en oxygènes et en nutriments. © www.afblum.be">
            <a:hlinkClick r:id="rId4" tooltip="Le cœur assure la circulation du sang dans l'organisme pour alimenter le corps en oxygènes et en nutriments. © www.afblum.be"/>
          </p:cNvPr>
          <p:cNvPicPr>
            <a:picLocks noChangeAspect="1" noChangeArrowheads="1"/>
          </p:cNvPicPr>
          <p:nvPr/>
        </p:nvPicPr>
        <p:blipFill>
          <a:blip r:embed="rId5" cstate="print"/>
          <a:srcRect l="24741" t="7000" r="25776"/>
          <a:stretch>
            <a:fillRect/>
          </a:stretch>
        </p:blipFill>
        <p:spPr bwMode="auto">
          <a:xfrm>
            <a:off x="7740352" y="3212976"/>
            <a:ext cx="1296144" cy="1913384"/>
          </a:xfrm>
          <a:prstGeom prst="rect">
            <a:avLst/>
          </a:prstGeom>
          <a:noFill/>
        </p:spPr>
      </p:pic>
      <p:pic>
        <p:nvPicPr>
          <p:cNvPr id="8198" name="Picture 6" descr="http://www.futura-sciences.com/img/CerveauHumain_CortexMote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1792" y="5201816"/>
            <a:ext cx="1872208" cy="1656184"/>
          </a:xfrm>
          <a:prstGeom prst="rect">
            <a:avLst/>
          </a:prstGeom>
          <a:noFill/>
        </p:spPr>
      </p:pic>
      <p:pic>
        <p:nvPicPr>
          <p:cNvPr id="8200" name="Picture 8" descr="&lt;b&gt;Renal Cortex&lt;/b&gt;. &lt;b&gt;Renal&lt;/b&gt; Medulla">
            <a:hlinkClick r:id="rId7" tooltip="http://images.tutorvista.com/content/excretion-and-osmoregulation/labeled-structure-of-kidney.jpeg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561856"/>
            <a:ext cx="1425699" cy="12961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75656" y="3789040"/>
            <a:ext cx="1459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Acétyl-</a:t>
            </a:r>
            <a:r>
              <a:rPr lang="fr-FR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dirty="0"/>
          </a:p>
        </p:txBody>
      </p:sp>
      <p:sp>
        <p:nvSpPr>
          <p:cNvPr id="11" name="Flèche vers le haut 10"/>
          <p:cNvSpPr/>
          <p:nvPr/>
        </p:nvSpPr>
        <p:spPr>
          <a:xfrm>
            <a:off x="2267744" y="2780928"/>
            <a:ext cx="45719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373216"/>
            <a:ext cx="4659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518A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Acides gras</a:t>
            </a:r>
          </a:p>
          <a:p>
            <a:pPr algn="ctr"/>
            <a:r>
              <a:rPr lang="fr-FR" sz="1600" b="1" dirty="0" smtClean="0">
                <a:solidFill>
                  <a:srgbClr val="1518A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Acides aminés cétoformateurs</a:t>
            </a:r>
          </a:p>
        </p:txBody>
      </p:sp>
      <p:sp>
        <p:nvSpPr>
          <p:cNvPr id="14" name="Flèche vers le haut 13"/>
          <p:cNvSpPr/>
          <p:nvPr/>
        </p:nvSpPr>
        <p:spPr>
          <a:xfrm>
            <a:off x="2267744" y="4221088"/>
            <a:ext cx="45719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563888" y="155679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Mitochondrie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5616" y="2204864"/>
            <a:ext cx="2355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Corps cétoniques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2" y="2204864"/>
            <a:ext cx="2355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Corps cétoniques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6588224" y="2708920"/>
            <a:ext cx="7200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940152" y="3717032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Acétyl-</a:t>
            </a:r>
            <a:r>
              <a:rPr lang="fr-FR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10" grpId="0"/>
      <p:bldP spid="11" grpId="0" animBg="1"/>
      <p:bldP spid="12" grpId="0"/>
      <p:bldP spid="14" grpId="0" animBg="1"/>
      <p:bldP spid="15" grpId="0"/>
      <p:bldP spid="17" grpId="0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69" r="2421"/>
          <a:stretch>
            <a:fillRect/>
          </a:stretch>
        </p:blipFill>
        <p:spPr bwMode="auto">
          <a:xfrm>
            <a:off x="827584" y="1268760"/>
            <a:ext cx="71287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1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3501008"/>
            <a:ext cx="24609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ß-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cétoacétylthiolase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2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92" t="1378"/>
          <a:stretch>
            <a:fillRect/>
          </a:stretch>
        </p:blipFill>
        <p:spPr bwMode="auto">
          <a:xfrm>
            <a:off x="971600" y="1484784"/>
            <a:ext cx="746645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uble flèche verticale 4"/>
          <p:cNvSpPr/>
          <p:nvPr/>
        </p:nvSpPr>
        <p:spPr>
          <a:xfrm>
            <a:off x="5004048" y="4797152"/>
            <a:ext cx="216024" cy="72008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3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26"/>
          <a:stretch>
            <a:fillRect/>
          </a:stretch>
        </p:blipFill>
        <p:spPr bwMode="auto">
          <a:xfrm>
            <a:off x="971600" y="1412776"/>
            <a:ext cx="733310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4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748" b="2430"/>
          <a:stretch>
            <a:fillRect/>
          </a:stretch>
        </p:blipFill>
        <p:spPr bwMode="auto">
          <a:xfrm>
            <a:off x="683568" y="1340768"/>
            <a:ext cx="80581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 1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048"/>
          <a:stretch>
            <a:fillRect/>
          </a:stretch>
        </p:blipFill>
        <p:spPr bwMode="auto">
          <a:xfrm>
            <a:off x="971600" y="1124744"/>
            <a:ext cx="73152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81</Words>
  <Application>Microsoft Office PowerPoint</Application>
  <PresentationFormat>Affichage à l'écran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Rotonde</vt:lpstr>
      <vt:lpstr>METABOLISME DES CORPS CÉTONIQUES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Sihem Amina</cp:lastModifiedBy>
  <cp:revision>41</cp:revision>
  <dcterms:created xsi:type="dcterms:W3CDTF">2011-01-24T11:31:29Z</dcterms:created>
  <dcterms:modified xsi:type="dcterms:W3CDTF">2013-01-21T22:34:43Z</dcterms:modified>
</cp:coreProperties>
</file>