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10" r:id="rId2"/>
    <p:sldId id="31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17B9-44DA-4891-AC82-9E3FFF20297D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E489-1E04-4F73-A7CA-022E6EF733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6E489-1E04-4F73-A7CA-022E6EF7334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6E489-1E04-4F73-A7CA-022E6EF7334A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EA9D-B902-4F7B-90D0-CFF768A73C6C}" type="datetimeFigureOut">
              <a:rPr lang="fr-FR" smtClean="0"/>
              <a:pPr/>
              <a:t>16/02/2012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6700" dirty="0" smtClean="0">
                <a:solidFill>
                  <a:srgbClr val="FFFF00"/>
                </a:solidFill>
              </a:rPr>
              <a:t/>
            </a:r>
            <a:br>
              <a:rPr lang="fr-FR" sz="6700" dirty="0" smtClean="0">
                <a:solidFill>
                  <a:srgbClr val="FFFF00"/>
                </a:solidFill>
              </a:rPr>
            </a:br>
            <a:r>
              <a:rPr lang="fr-FR" sz="6700" b="1" dirty="0" smtClean="0">
                <a:solidFill>
                  <a:srgbClr val="FFFF00"/>
                </a:solidFill>
              </a:rPr>
              <a:t>LA GLYCOLYSE</a:t>
            </a:r>
            <a:endParaRPr lang="fr-FR" sz="6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phosphorylation du glucose par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Réaction irréversible</a:t>
            </a:r>
          </a:p>
          <a:p>
            <a:r>
              <a:rPr lang="fr-FR" dirty="0" smtClean="0"/>
              <a:t>Nécessite de l’ATP (consomme de l’énergie) et du Mg++</a:t>
            </a:r>
          </a:p>
          <a:p>
            <a:r>
              <a:rPr lang="fr-FR" dirty="0" smtClean="0"/>
              <a:t>Catalysée par:</a:t>
            </a:r>
          </a:p>
          <a:p>
            <a:pPr>
              <a:buNone/>
            </a:pPr>
            <a:r>
              <a:rPr lang="fr-FR" dirty="0" smtClean="0"/>
              <a:t>           -  L’</a:t>
            </a:r>
            <a:r>
              <a:rPr lang="fr-FR" dirty="0" err="1" smtClean="0"/>
              <a:t>hexokinase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-  Ou la </a:t>
            </a:r>
            <a:r>
              <a:rPr lang="fr-FR" dirty="0" err="1" smtClean="0"/>
              <a:t>glucokinase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glucose par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hexokinase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                       - Présente dans toutes les cellule</a:t>
            </a:r>
          </a:p>
          <a:p>
            <a:pPr>
              <a:buNone/>
            </a:pPr>
            <a:r>
              <a:rPr lang="fr-FR" dirty="0" smtClean="0"/>
              <a:t>                       - Phosphoryle le glucose et les autres hexoses</a:t>
            </a:r>
          </a:p>
          <a:p>
            <a:pPr>
              <a:buNone/>
            </a:pPr>
            <a:r>
              <a:rPr lang="fr-FR" dirty="0" smtClean="0"/>
              <a:t>                       - Affinité élevée pour le glucose (faible Km)</a:t>
            </a:r>
          </a:p>
          <a:p>
            <a:pPr>
              <a:buNone/>
            </a:pPr>
            <a:r>
              <a:rPr lang="fr-FR" dirty="0" smtClean="0"/>
              <a:t>                       - Inhibée par le G6P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glucose par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glucokinase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        - Retrouvée au niveau du foie et du pancréas</a:t>
            </a:r>
          </a:p>
          <a:p>
            <a:pPr>
              <a:buNone/>
            </a:pPr>
            <a:r>
              <a:rPr lang="fr-FR" dirty="0" smtClean="0"/>
              <a:t>         - Spécifique au glucose</a:t>
            </a:r>
          </a:p>
          <a:p>
            <a:pPr>
              <a:buNone/>
            </a:pPr>
            <a:r>
              <a:rPr lang="fr-FR" dirty="0" smtClean="0"/>
              <a:t>         - Faible affinité pour le glucose (Km élevée): intervient surtout en </a:t>
            </a:r>
            <a:r>
              <a:rPr lang="fr-FR" dirty="0" err="1" smtClean="0"/>
              <a:t>post-prandial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- Non inhibée par le G6P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G6P en F6P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516" b="28064"/>
          <a:stretch>
            <a:fillRect/>
          </a:stretch>
        </p:blipFill>
        <p:spPr bwMode="auto">
          <a:xfrm>
            <a:off x="785786" y="2143116"/>
            <a:ext cx="7439378" cy="34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G6P en F6P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Isomérisation réversible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phosphoglucose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isomérase)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réarrangement d’atomes pour former des isomères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Conversion d’un aldose en cétose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F6P en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65915" y="1600200"/>
            <a:ext cx="7249423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F6P en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Transfert du phosphoryle par une phosphotransférase: la PFK1</a:t>
            </a:r>
          </a:p>
          <a:p>
            <a:r>
              <a:rPr lang="fr-FR" dirty="0" smtClean="0"/>
              <a:t>Réaction irréversible</a:t>
            </a:r>
          </a:p>
          <a:p>
            <a:r>
              <a:rPr lang="fr-FR" dirty="0" smtClean="0"/>
              <a:t>Consomme de l’énergie (ATP) et nécessite du Mg++</a:t>
            </a:r>
          </a:p>
          <a:p>
            <a:r>
              <a:rPr lang="fr-FR" dirty="0" smtClean="0"/>
              <a:t>Rôle important dans la régulation de la glycolyse</a:t>
            </a:r>
          </a:p>
          <a:p>
            <a:r>
              <a:rPr lang="fr-FR" dirty="0" smtClean="0"/>
              <a:t>Engage définitivement le glucose vers le catabolisme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Scission du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24248" y="1600200"/>
            <a:ext cx="7391090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Scission du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Réaction réversible</a:t>
            </a:r>
          </a:p>
          <a:p>
            <a:r>
              <a:rPr lang="fr-FR" dirty="0" smtClean="0"/>
              <a:t>Catalysée par la fructose 1,6 </a:t>
            </a:r>
            <a:r>
              <a:rPr lang="fr-FR" dirty="0" err="1" smtClean="0"/>
              <a:t>biphosphate</a:t>
            </a:r>
            <a:r>
              <a:rPr lang="fr-FR" dirty="0" smtClean="0"/>
              <a:t> </a:t>
            </a:r>
            <a:r>
              <a:rPr lang="fr-FR" dirty="0" err="1" smtClean="0"/>
              <a:t>aldolase</a:t>
            </a:r>
            <a:r>
              <a:rPr lang="fr-FR" dirty="0" smtClean="0"/>
              <a:t> (</a:t>
            </a:r>
            <a:r>
              <a:rPr lang="fr-FR" dirty="0" err="1" smtClean="0"/>
              <a:t>aldolase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              - </a:t>
            </a:r>
            <a:r>
              <a:rPr lang="fr-FR" dirty="0" err="1" smtClean="0"/>
              <a:t>Aldolase</a:t>
            </a:r>
            <a:r>
              <a:rPr lang="fr-FR" dirty="0" smtClean="0"/>
              <a:t> A: la plupart des tissus</a:t>
            </a:r>
          </a:p>
          <a:p>
            <a:pPr>
              <a:buNone/>
            </a:pPr>
            <a:r>
              <a:rPr lang="fr-FR" dirty="0" smtClean="0"/>
              <a:t>              - </a:t>
            </a:r>
            <a:r>
              <a:rPr lang="fr-FR" dirty="0" err="1" smtClean="0"/>
              <a:t>Aldolase</a:t>
            </a:r>
            <a:r>
              <a:rPr lang="fr-FR" dirty="0" smtClean="0"/>
              <a:t> B: foie et rein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Interconversion</a:t>
            </a:r>
            <a:r>
              <a:rPr lang="fr-FR" b="1" dirty="0" smtClean="0">
                <a:solidFill>
                  <a:srgbClr val="FF0000"/>
                </a:solidFill>
              </a:rPr>
              <a:t> des </a:t>
            </a:r>
            <a:r>
              <a:rPr lang="fr-FR" b="1" dirty="0" err="1" smtClean="0">
                <a:solidFill>
                  <a:srgbClr val="FF0000"/>
                </a:solidFill>
              </a:rPr>
              <a:t>trioses</a:t>
            </a:r>
            <a:r>
              <a:rPr lang="fr-FR" b="1" dirty="0" smtClean="0">
                <a:solidFill>
                  <a:srgbClr val="FF0000"/>
                </a:solidFill>
              </a:rPr>
              <a:t> phosphates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</a:t>
            </a:r>
            <a:r>
              <a:rPr lang="fr-FR" dirty="0" err="1" smtClean="0"/>
              <a:t>aldolase</a:t>
            </a:r>
            <a:r>
              <a:rPr lang="fr-FR" dirty="0" smtClean="0"/>
              <a:t> </a:t>
            </a:r>
            <a:r>
              <a:rPr lang="fr-FR" dirty="0" smtClean="0"/>
              <a:t>produit le GAP et le DHAP </a:t>
            </a:r>
          </a:p>
          <a:p>
            <a:r>
              <a:rPr lang="fr-FR" dirty="0" smtClean="0"/>
              <a:t>Seul le GAP est utilisé par les réactions suivantes                   le DHAP doit être transformé en GAP</a:t>
            </a:r>
          </a:p>
          <a:p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2714612" y="3500438"/>
            <a:ext cx="128588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P</a:t>
            </a:r>
            <a:r>
              <a:rPr lang="fr-FR" b="1" dirty="0" smtClean="0">
                <a:solidFill>
                  <a:srgbClr val="FFFF00"/>
                </a:solidFill>
              </a:rPr>
              <a:t>lan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I/ Introduction</a:t>
            </a:r>
          </a:p>
          <a:p>
            <a:pPr>
              <a:buNone/>
            </a:pPr>
            <a:r>
              <a:rPr lang="fr-FR" dirty="0" smtClean="0"/>
              <a:t>II/ Intérêt clinique</a:t>
            </a:r>
          </a:p>
          <a:p>
            <a:pPr>
              <a:buNone/>
            </a:pPr>
            <a:r>
              <a:rPr lang="fr-FR" dirty="0" smtClean="0"/>
              <a:t>III/ Entrée du glucose dans la cellule</a:t>
            </a:r>
          </a:p>
          <a:p>
            <a:pPr>
              <a:buNone/>
            </a:pPr>
            <a:r>
              <a:rPr lang="fr-FR" dirty="0" smtClean="0"/>
              <a:t>IV/ Etapes de la glycolyse</a:t>
            </a:r>
          </a:p>
          <a:p>
            <a:pPr>
              <a:buNone/>
            </a:pPr>
            <a:r>
              <a:rPr lang="fr-FR" dirty="0" smtClean="0"/>
              <a:t>V/ Bilan énergétique</a:t>
            </a:r>
          </a:p>
          <a:p>
            <a:pPr>
              <a:buNone/>
            </a:pPr>
            <a:r>
              <a:rPr lang="fr-FR" dirty="0" smtClean="0"/>
              <a:t>VI/ Régulation de la glycolyse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Interconversion</a:t>
            </a:r>
            <a:r>
              <a:rPr lang="fr-FR" b="1" dirty="0" smtClean="0">
                <a:solidFill>
                  <a:srgbClr val="FF0000"/>
                </a:solidFill>
              </a:rPr>
              <a:t> des </a:t>
            </a:r>
            <a:r>
              <a:rPr lang="fr-FR" b="1" dirty="0" err="1" smtClean="0">
                <a:solidFill>
                  <a:srgbClr val="FF0000"/>
                </a:solidFill>
              </a:rPr>
              <a:t>trioses</a:t>
            </a:r>
            <a:r>
              <a:rPr lang="fr-FR" b="1" dirty="0" smtClean="0">
                <a:solidFill>
                  <a:srgbClr val="FF0000"/>
                </a:solidFill>
              </a:rPr>
              <a:t> phosphates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82" t="22968" r="15486" b="31583"/>
          <a:stretch>
            <a:fillRect/>
          </a:stretch>
        </p:blipFill>
        <p:spPr bwMode="auto">
          <a:xfrm>
            <a:off x="928662" y="2143116"/>
            <a:ext cx="7786742" cy="367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Intinconversion</a:t>
            </a:r>
            <a:r>
              <a:rPr lang="fr-FR" b="1" dirty="0" smtClean="0">
                <a:solidFill>
                  <a:srgbClr val="FF0000"/>
                </a:solidFill>
              </a:rPr>
              <a:t> des </a:t>
            </a:r>
            <a:r>
              <a:rPr lang="fr-FR" b="1" dirty="0" err="1" smtClean="0">
                <a:solidFill>
                  <a:srgbClr val="FF0000"/>
                </a:solidFill>
              </a:rPr>
              <a:t>trioses</a:t>
            </a:r>
            <a:r>
              <a:rPr lang="fr-FR" b="1" dirty="0" smtClean="0">
                <a:solidFill>
                  <a:srgbClr val="FF0000"/>
                </a:solidFill>
              </a:rPr>
              <a:t> phosphates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Réaction d’isomérisation</a:t>
            </a:r>
          </a:p>
          <a:p>
            <a:r>
              <a:rPr lang="fr-FR" dirty="0" smtClean="0"/>
              <a:t>Conversion d’un cétose (DHAP) en aldose (GAP) </a:t>
            </a:r>
          </a:p>
          <a:p>
            <a:r>
              <a:rPr lang="fr-FR" dirty="0" smtClean="0"/>
              <a:t>Catalysée par la </a:t>
            </a:r>
            <a:r>
              <a:rPr lang="fr-FR" dirty="0" err="1" smtClean="0"/>
              <a:t>triose</a:t>
            </a:r>
            <a:r>
              <a:rPr lang="fr-FR" dirty="0" smtClean="0"/>
              <a:t> phosphate isomérase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9401" y="1285860"/>
            <a:ext cx="606519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Formation d’ATP et oxydation du GAP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571612"/>
            <a:ext cx="81439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Formation d’ATP et oxydation du GAP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Oxydation couplée à la phosphorylation</a:t>
            </a:r>
          </a:p>
          <a:p>
            <a:r>
              <a:rPr lang="fr-FR" dirty="0" smtClean="0"/>
              <a:t>Formation d’une liaison riche en énergie</a:t>
            </a:r>
          </a:p>
          <a:p>
            <a:r>
              <a:rPr lang="fr-FR" dirty="0" smtClean="0"/>
              <a:t>Production de NADH,H+ coenzyme d’</a:t>
            </a:r>
            <a:r>
              <a:rPr lang="fr-FR" dirty="0" err="1" smtClean="0"/>
              <a:t>oxydo-réduction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sur l’ADP et synthèse de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21492" b="35759"/>
          <a:stretch>
            <a:fillRect/>
          </a:stretch>
        </p:blipFill>
        <p:spPr bwMode="auto">
          <a:xfrm>
            <a:off x="192780" y="2524259"/>
            <a:ext cx="8628063" cy="369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</a:t>
            </a:r>
            <a:r>
              <a:rPr lang="fr-FR" b="1" dirty="0" smtClean="0">
                <a:solidFill>
                  <a:srgbClr val="FFFF00"/>
                </a:solidFill>
              </a:rPr>
              <a:t>GLYOLYSE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sur l’ADP et synthèse de l’ATP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Transfert du phosphoryle par une phosphotransférase: </a:t>
            </a:r>
            <a:r>
              <a:rPr lang="fr-FR" dirty="0" err="1" smtClean="0"/>
              <a:t>phosphoglycérate</a:t>
            </a:r>
            <a:r>
              <a:rPr lang="fr-FR" dirty="0" smtClean="0"/>
              <a:t> kinase</a:t>
            </a:r>
          </a:p>
          <a:p>
            <a:r>
              <a:rPr lang="fr-FR" dirty="0" smtClean="0"/>
              <a:t>Réaction réversible</a:t>
            </a:r>
          </a:p>
          <a:p>
            <a:r>
              <a:rPr lang="fr-FR" dirty="0" smtClean="0"/>
              <a:t>Fournit de l’énergie (ATP)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3phosphoglycérate en 2phosphoglycérate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21735" b="25560"/>
          <a:stretch>
            <a:fillRect/>
          </a:stretch>
        </p:blipFill>
        <p:spPr bwMode="auto">
          <a:xfrm>
            <a:off x="565507" y="2124254"/>
            <a:ext cx="7369175" cy="466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</a:t>
            </a:r>
            <a:r>
              <a:rPr lang="fr-FR" b="1" dirty="0" smtClean="0">
                <a:solidFill>
                  <a:srgbClr val="FFFF00"/>
                </a:solidFill>
              </a:rPr>
              <a:t>DE LA GLYCOLYSE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3phosphoglycérate en 2phosphoglycérate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Réaction d’isomérisation avec transfert intramoléculaire de radical</a:t>
            </a:r>
          </a:p>
          <a:p>
            <a:r>
              <a:rPr lang="fr-FR" dirty="0" smtClean="0"/>
              <a:t>Le phosphate est déplacé de la position 3 à la position 2</a:t>
            </a:r>
          </a:p>
          <a:p>
            <a:r>
              <a:rPr lang="fr-FR" dirty="0" err="1" smtClean="0"/>
              <a:t>Phosphoglycérate</a:t>
            </a:r>
            <a:r>
              <a:rPr lang="fr-FR" dirty="0" smtClean="0"/>
              <a:t> </a:t>
            </a:r>
            <a:r>
              <a:rPr lang="fr-FR" dirty="0" err="1" smtClean="0"/>
              <a:t>mutase</a:t>
            </a:r>
            <a:r>
              <a:rPr lang="fr-FR" dirty="0" smtClean="0"/>
              <a:t>: forme </a:t>
            </a:r>
            <a:r>
              <a:rPr lang="fr-FR" dirty="0" err="1" smtClean="0"/>
              <a:t>phosphorylée</a:t>
            </a:r>
            <a:r>
              <a:rPr lang="fr-FR" dirty="0" smtClean="0"/>
              <a:t> de l’enzyme qui dans une première réaction phosphoryle la position 2 avec formation d’un intermédiaire </a:t>
            </a:r>
            <a:r>
              <a:rPr lang="fr-FR" dirty="0" err="1" smtClean="0"/>
              <a:t>biphosphorylé</a:t>
            </a:r>
            <a:r>
              <a:rPr lang="fr-FR" dirty="0" smtClean="0"/>
              <a:t>  et puis récupère le groupement phosphate de la position 3</a:t>
            </a:r>
          </a:p>
          <a:p>
            <a:r>
              <a:rPr lang="fr-FR" dirty="0" smtClean="0"/>
              <a:t>Réaction réversible où le Mg++ est indispensable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/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FF00"/>
                </a:solidFill>
              </a:rPr>
              <a:t>ETAPES </a:t>
            </a:r>
            <a:r>
              <a:rPr lang="fr-FR" b="1" dirty="0" smtClean="0">
                <a:solidFill>
                  <a:srgbClr val="FFFF00"/>
                </a:solidFill>
              </a:rPr>
              <a:t>DE LA GLYCOLYSE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Déshydratation du 2phosphoglycérate en </a:t>
            </a:r>
            <a:r>
              <a:rPr lang="fr-FR" b="1" dirty="0" err="1" smtClean="0">
                <a:solidFill>
                  <a:srgbClr val="FF0000"/>
                </a:solidFill>
              </a:rPr>
              <a:t>phosphoénolpyruvate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7620" y="642918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16388" b="37524"/>
          <a:stretch>
            <a:fillRect/>
          </a:stretch>
        </p:blipFill>
        <p:spPr bwMode="auto">
          <a:xfrm>
            <a:off x="717012" y="2361284"/>
            <a:ext cx="8212705" cy="356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INTRODUCTION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Différents rôles des glucides:</a:t>
            </a:r>
          </a:p>
          <a:p>
            <a:pPr>
              <a:buNone/>
            </a:pPr>
            <a:r>
              <a:rPr lang="fr-FR" dirty="0" smtClean="0"/>
              <a:t>- Production d’énergie ou mise en réserve</a:t>
            </a:r>
          </a:p>
          <a:p>
            <a:pPr>
              <a:buNone/>
            </a:pPr>
            <a:r>
              <a:rPr lang="fr-FR" dirty="0" smtClean="0"/>
              <a:t>- Synthèse des glycoprotéines </a:t>
            </a:r>
          </a:p>
          <a:p>
            <a:pPr>
              <a:buNone/>
            </a:pPr>
            <a:r>
              <a:rPr lang="fr-FR" dirty="0" smtClean="0"/>
              <a:t>- Synthèse des nucléotides</a:t>
            </a:r>
          </a:p>
          <a:p>
            <a:pPr>
              <a:buNone/>
            </a:pPr>
            <a:r>
              <a:rPr lang="fr-FR" dirty="0" smtClean="0"/>
              <a:t>- Interrelations métaboliques</a:t>
            </a:r>
          </a:p>
          <a:p>
            <a:r>
              <a:rPr lang="fr-FR" dirty="0"/>
              <a:t>B</a:t>
            </a:r>
            <a:r>
              <a:rPr lang="fr-FR" dirty="0" smtClean="0"/>
              <a:t>esoin minimum en glucides: pour la plupart des tissus</a:t>
            </a:r>
          </a:p>
          <a:p>
            <a:r>
              <a:rPr lang="fr-FR" dirty="0" smtClean="0"/>
              <a:t>Besoin primordial: pour le cerveau et les érythrocytes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Déshydratation du 2phosphoglycérate en PEP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Réaction de déshydratation</a:t>
            </a:r>
          </a:p>
          <a:p>
            <a:r>
              <a:rPr lang="fr-FR" dirty="0" err="1" smtClean="0"/>
              <a:t>Enolase</a:t>
            </a:r>
            <a:r>
              <a:rPr lang="fr-FR" dirty="0" smtClean="0"/>
              <a:t>: inhibée par le fluorure</a:t>
            </a:r>
          </a:p>
          <a:p>
            <a:r>
              <a:rPr lang="fr-FR" dirty="0" smtClean="0"/>
              <a:t>Formation d’une liaison riche en énergie (PEP) avec redistribution de l’énergie à l’intérieur de la molécule</a:t>
            </a:r>
          </a:p>
          <a:p>
            <a:r>
              <a:rPr lang="fr-FR" dirty="0" smtClean="0"/>
              <a:t>Réaction réversible</a:t>
            </a:r>
          </a:p>
          <a:p>
            <a:r>
              <a:rPr lang="fr-FR" dirty="0" smtClean="0"/>
              <a:t> Mg++ou Mn++: indispensable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du PEP sur l’ADP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454" b="35690"/>
          <a:stretch>
            <a:fillRect/>
          </a:stretch>
        </p:blipFill>
        <p:spPr bwMode="auto">
          <a:xfrm>
            <a:off x="142843" y="1751527"/>
            <a:ext cx="8833731" cy="32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du PEP sur l’ADP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dirty="0" smtClean="0"/>
              <a:t>Transfert de phosphoryle par une phosphotransférase: la pyruvate kinase</a:t>
            </a:r>
          </a:p>
          <a:p>
            <a:r>
              <a:rPr lang="fr-FR" dirty="0" smtClean="0"/>
              <a:t>Réaction irréversible </a:t>
            </a:r>
          </a:p>
          <a:p>
            <a:r>
              <a:rPr lang="fr-FR" dirty="0" smtClean="0"/>
              <a:t>Passe par un intermédiaire </a:t>
            </a:r>
            <a:r>
              <a:rPr lang="fr-FR" dirty="0" err="1" smtClean="0"/>
              <a:t>énolique</a:t>
            </a:r>
            <a:endParaRPr lang="fr-FR" dirty="0" smtClean="0"/>
          </a:p>
          <a:p>
            <a:r>
              <a:rPr lang="fr-FR" dirty="0" smtClean="0"/>
              <a:t>Réarrangement spontané en la forme cétonique</a:t>
            </a:r>
          </a:p>
          <a:p>
            <a:r>
              <a:rPr lang="fr-FR" dirty="0" smtClean="0"/>
              <a:t>Produit de l’énergie (ATP)</a:t>
            </a:r>
          </a:p>
          <a:p>
            <a:r>
              <a:rPr lang="fr-FR" dirty="0" smtClean="0"/>
              <a:t>Mg++ou Mn++ : indispensable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9503" y="1600200"/>
            <a:ext cx="60649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BILAN ENERGETIQUE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50" t="1318" r="500" b="15923"/>
          <a:stretch>
            <a:fillRect/>
          </a:stretch>
        </p:blipFill>
        <p:spPr>
          <a:xfrm>
            <a:off x="392806" y="1428736"/>
            <a:ext cx="8229600" cy="4062584"/>
          </a:xfr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t="58130" b="14256"/>
          <a:stretch>
            <a:fillRect/>
          </a:stretch>
        </p:blipFill>
        <p:spPr bwMode="auto">
          <a:xfrm>
            <a:off x="214282" y="5634038"/>
            <a:ext cx="87645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Régulation métabolique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les voies métaboliques, les enzymes qui catalysent les réactions irréversibles sont des sites potentiels de régulation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Régulation métabolique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668" y="1600200"/>
            <a:ext cx="8545132" cy="50710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</a:t>
            </a:r>
            <a:r>
              <a:rPr lang="fr-FR" dirty="0" smtClean="0">
                <a:latin typeface="Arial" charset="0"/>
              </a:rPr>
              <a:t>     glucose</a:t>
            </a:r>
            <a:endParaRPr lang="fr-FR" dirty="0" smtClean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        </a:t>
            </a:r>
            <a:r>
              <a:rPr lang="fr-FR" dirty="0" smtClean="0">
                <a:latin typeface="Arial" charset="0"/>
              </a:rPr>
              <a:t>       </a:t>
            </a: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HK</a:t>
            </a:r>
            <a:endParaRPr lang="fr-FR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</a:t>
            </a:r>
            <a:endParaRPr lang="fr-FR" dirty="0" smtClean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Pentoses P                   G6P                     Glycogène                                 </a:t>
            </a:r>
            <a:endParaRPr lang="fr-FR" dirty="0" smtClean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                                            PFK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                                           </a:t>
            </a:r>
            <a:endParaRPr lang="fr-FR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</a:t>
            </a:r>
            <a:r>
              <a:rPr lang="fr-FR" dirty="0" smtClean="0">
                <a:latin typeface="Arial" charset="0"/>
              </a:rPr>
              <a:t>       </a:t>
            </a:r>
            <a:r>
              <a:rPr lang="fr-FR" dirty="0" err="1" smtClean="0">
                <a:latin typeface="Arial" charset="0"/>
              </a:rPr>
              <a:t>Trioses</a:t>
            </a:r>
            <a:r>
              <a:rPr lang="fr-FR" dirty="0" smtClean="0">
                <a:latin typeface="Arial" charset="0"/>
              </a:rPr>
              <a:t> phosphate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smtClean="0">
                <a:latin typeface="Arial" charset="0"/>
              </a:rPr>
              <a:t>                                            </a:t>
            </a: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PK</a:t>
            </a:r>
            <a:endParaRPr lang="fr-FR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        </a:t>
            </a:r>
            <a:r>
              <a:rPr lang="fr-FR" dirty="0" smtClean="0">
                <a:latin typeface="Arial" charset="0"/>
              </a:rPr>
              <a:t>        </a:t>
            </a:r>
            <a:endParaRPr lang="fr-FR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</a:t>
            </a:r>
            <a:r>
              <a:rPr lang="fr-FR" dirty="0" smtClean="0">
                <a:latin typeface="Arial" charset="0"/>
              </a:rPr>
              <a:t>           </a:t>
            </a:r>
            <a:r>
              <a:rPr lang="fr-FR" dirty="0" smtClean="0">
                <a:latin typeface="Arial" charset="0"/>
              </a:rPr>
              <a:t>Pyruvate</a:t>
            </a:r>
            <a:r>
              <a:rPr lang="fr-FR" dirty="0" smtClean="0">
                <a:latin typeface="Arial" charset="0"/>
              </a:rPr>
              <a:t>     </a:t>
            </a:r>
            <a:endParaRPr lang="en-US" dirty="0">
              <a:latin typeface="Arial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3714744" y="2000240"/>
            <a:ext cx="484632" cy="104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2143108" y="3071810"/>
            <a:ext cx="121827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4500562" y="3071810"/>
            <a:ext cx="1335598" cy="487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3714744" y="3571876"/>
            <a:ext cx="500066" cy="112128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696030" y="49819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Hexokinase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Glucokinase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034" y="1382245"/>
            <a:ext cx="8229600" cy="548863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Hexokinase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>
                <a:solidFill>
                  <a:srgbClr val="FF0000"/>
                </a:solidFill>
              </a:rPr>
              <a:t>G</a:t>
            </a:r>
            <a:r>
              <a:rPr lang="fr-FR" b="1" dirty="0" err="1" smtClean="0">
                <a:solidFill>
                  <a:srgbClr val="FF0000"/>
                </a:solidFill>
              </a:rPr>
              <a:t>lucokinase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hexokinase</a:t>
            </a:r>
            <a:r>
              <a:rPr lang="fr-FR" dirty="0" smtClean="0"/>
              <a:t>: a une activité limitée; une accumulation de G6P l’inhibe (rétrocontrôle  allostérique exercé par le G6P)</a:t>
            </a:r>
          </a:p>
          <a:p>
            <a:r>
              <a:rPr lang="fr-FR" dirty="0" smtClean="0"/>
              <a:t>Lorsque la PFK est inactive, la concentration en F6P augmente et le taux de G6P augmente car il est en équilibre avec le F6P.</a:t>
            </a:r>
          </a:p>
          <a:p>
            <a:r>
              <a:rPr lang="fr-FR" dirty="0" smtClean="0"/>
              <a:t>L’inhibition de la PFK induit l’inhibition de l’HK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Hexokinase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Glucokinase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L’activité de la </a:t>
            </a:r>
            <a:r>
              <a:rPr lang="fr-FR" dirty="0" err="1" smtClean="0"/>
              <a:t>glucokinase</a:t>
            </a:r>
            <a:r>
              <a:rPr lang="fr-FR" dirty="0" smtClean="0"/>
              <a:t> dans le foie est proportionnelle à la concentration intracellulaire du glucose  (reflet de la concentration plasmatique)</a:t>
            </a:r>
          </a:p>
          <a:p>
            <a:r>
              <a:rPr lang="fr-FR" dirty="0" smtClean="0"/>
              <a:t>Elle phosphoryle le glucose uniquement quand il est abondant (Km élevée)</a:t>
            </a:r>
          </a:p>
          <a:p>
            <a:r>
              <a:rPr lang="fr-FR" dirty="0" smtClean="0"/>
              <a:t>La Km élevée de la </a:t>
            </a:r>
            <a:r>
              <a:rPr lang="fr-FR" dirty="0" err="1" smtClean="0"/>
              <a:t>glucokinase</a:t>
            </a:r>
            <a:r>
              <a:rPr lang="fr-FR" dirty="0" smtClean="0"/>
              <a:t> du foie permet au cerveau et aux muscles d’être les premiers à être servis lorsque l’apport du glucose est limité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Définition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Glycolyse : voie d’</a:t>
            </a:r>
            <a:r>
              <a:rPr lang="fr-FR" dirty="0" err="1" smtClean="0"/>
              <a:t>Embden</a:t>
            </a:r>
            <a:r>
              <a:rPr lang="fr-FR" dirty="0" smtClean="0"/>
              <a:t> </a:t>
            </a:r>
            <a:r>
              <a:rPr lang="fr-FR" dirty="0" err="1" smtClean="0"/>
              <a:t>Meyerhoff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Catalyse l’oxydation du G6P en pyruvate et la phosphorylation couplée de l’ADP en ATP</a:t>
            </a:r>
          </a:p>
          <a:p>
            <a:pPr>
              <a:buFontTx/>
              <a:buChar char="-"/>
            </a:pPr>
            <a:r>
              <a:rPr lang="fr-FR" dirty="0" smtClean="0"/>
              <a:t>Présente dans le cytosol de toutes les cellule</a:t>
            </a:r>
          </a:p>
          <a:p>
            <a:pPr>
              <a:buFontTx/>
              <a:buChar char="-"/>
            </a:pPr>
            <a:r>
              <a:rPr lang="fr-FR" dirty="0" smtClean="0"/>
              <a:t>C’est également la voie du fructose et du galactose</a:t>
            </a:r>
          </a:p>
          <a:p>
            <a:pPr>
              <a:buNone/>
            </a:pPr>
            <a:r>
              <a:rPr lang="fr-FR" dirty="0" smtClean="0"/>
              <a:t>-  Peut fonctionner en aérobiose et en anaérobiose avec production finale soit d’acide lactique soit d’éthanol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Enzyme clé dans le contrôle de la glycolyse</a:t>
            </a:r>
          </a:p>
          <a:p>
            <a:r>
              <a:rPr lang="fr-FR" dirty="0" smtClean="0"/>
              <a:t>Trois mécanismes permettent de moduler l’activité de la PFK:</a:t>
            </a:r>
          </a:p>
          <a:p>
            <a:pPr>
              <a:buNone/>
            </a:pPr>
            <a:r>
              <a:rPr lang="fr-FR" dirty="0" smtClean="0"/>
              <a:t>      - Induction de la synthèse de cette enzyme</a:t>
            </a:r>
          </a:p>
          <a:p>
            <a:pPr>
              <a:buNone/>
            </a:pPr>
            <a:r>
              <a:rPr lang="fr-FR" dirty="0" smtClean="0"/>
              <a:t>      - Modification covalente des enzymes par phosphorylation ou déphosphorylation</a:t>
            </a:r>
          </a:p>
          <a:p>
            <a:pPr>
              <a:buNone/>
            </a:pPr>
            <a:r>
              <a:rPr lang="fr-FR" dirty="0" smtClean="0"/>
              <a:t>      - Régulation allostérique par des effecteurs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PFK1 est inhibée par: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   L’ATP: elle se fixe sur un site régulateur différent du site catalytique ce qui abaisse son affinité pour le substrat </a:t>
            </a:r>
          </a:p>
          <a:p>
            <a:pPr>
              <a:buNone/>
            </a:pPr>
            <a:r>
              <a:rPr lang="fr-FR" dirty="0" smtClean="0"/>
              <a:t> Une concentration élevée en ATP transforme une courbe hyperbolique de liaison pour le F6P en courbe sigmoïde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6444" t="25932" r="6267" b="24940"/>
          <a:stretch>
            <a:fillRect/>
          </a:stretch>
        </p:blipFill>
        <p:spPr bwMode="auto">
          <a:xfrm>
            <a:off x="1428728" y="1643050"/>
            <a:ext cx="6223357" cy="486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L’action inhibitrice de l’ATP est bloquée par l’AMP ou l’ADP</a:t>
            </a:r>
          </a:p>
          <a:p>
            <a:r>
              <a:rPr lang="fr-FR" dirty="0" smtClean="0"/>
              <a:t>L’activité de l’enzyme augmente lorsque le rapport ATP/AMP s’abaisse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Le citrate:</a:t>
            </a:r>
          </a:p>
          <a:p>
            <a:pPr>
              <a:buNone/>
            </a:pPr>
            <a:r>
              <a:rPr lang="fr-FR" dirty="0" smtClean="0"/>
              <a:t>  - Intermédiaire du cycle de l’acide citrique</a:t>
            </a:r>
          </a:p>
          <a:p>
            <a:pPr>
              <a:buNone/>
            </a:pPr>
            <a:r>
              <a:rPr lang="fr-FR" dirty="0" smtClean="0"/>
              <a:t>  - Une concentration élevée en citrate signifie que les précurseurs biosynthétiques sont abondants et ainsi une quantité supplémentaire de glucose ne doit pas être dégradée dans ce but.</a:t>
            </a:r>
          </a:p>
          <a:p>
            <a:pPr>
              <a:buNone/>
            </a:pPr>
            <a:r>
              <a:rPr lang="fr-FR" dirty="0" smtClean="0"/>
              <a:t>  - Le citrate inhibe la PFK1 en augmentant l’effet inhibiteur de l’ATP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Le NADH,H+:</a:t>
            </a:r>
          </a:p>
          <a:p>
            <a:pPr>
              <a:buNone/>
            </a:pPr>
            <a:r>
              <a:rPr lang="fr-FR" dirty="0" smtClean="0"/>
              <a:t>      - Potentialise l’effet inhibiteur de l’ATP</a:t>
            </a:r>
          </a:p>
          <a:p>
            <a:pPr>
              <a:buNone/>
            </a:pPr>
            <a:r>
              <a:rPr lang="fr-FR" dirty="0" smtClean="0"/>
              <a:t>      - Inhibition levée dès que le NADH,H+ est </a:t>
            </a:r>
            <a:r>
              <a:rPr lang="fr-FR" dirty="0" err="1" smtClean="0"/>
              <a:t>réoxydé</a:t>
            </a:r>
            <a:r>
              <a:rPr lang="fr-FR" dirty="0" smtClean="0"/>
              <a:t> en NAD+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PFK1 est activée par le fructose 2,6 </a:t>
            </a:r>
            <a:r>
              <a:rPr lang="fr-FR" dirty="0" err="1" smtClean="0"/>
              <a:t>biphosphate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  - Activateur très puissant de la PFK1 en augmentant son affinité pour le F6P et en diminuant l’effet inhibiteur de l’ATP </a:t>
            </a:r>
          </a:p>
          <a:p>
            <a:pPr>
              <a:buNone/>
            </a:pPr>
            <a:r>
              <a:rPr lang="fr-FR" dirty="0" smtClean="0"/>
              <a:t>   - Formé par phosphorylation du F6P grâce à la PFK2 </a:t>
            </a:r>
          </a:p>
          <a:p>
            <a:pPr>
              <a:buNone/>
            </a:pPr>
            <a:r>
              <a:rPr lang="fr-FR" dirty="0" smtClean="0"/>
              <a:t>   - Hydrolysé en F6P par la fructose biphosphatase2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PFK2 et la fructose </a:t>
            </a:r>
            <a:r>
              <a:rPr lang="fr-FR" dirty="0" err="1" smtClean="0"/>
              <a:t>biphosphatase</a:t>
            </a:r>
            <a:r>
              <a:rPr lang="fr-FR" dirty="0" smtClean="0"/>
              <a:t> 2: enzyme </a:t>
            </a:r>
            <a:r>
              <a:rPr lang="fr-FR" dirty="0" err="1" smtClean="0"/>
              <a:t>bifonctionnelle</a:t>
            </a:r>
            <a:r>
              <a:rPr lang="fr-FR" dirty="0" smtClean="0"/>
              <a:t>  avec une activité kinase et une activité phosphatase présentent dans une seule et unique chaine polypeptidique appelée enzyme en tandem</a:t>
            </a:r>
          </a:p>
          <a:p>
            <a:r>
              <a:rPr lang="fr-FR" dirty="0" smtClean="0"/>
              <a:t>Ces fonctions opposées sont réciproquement contrôlées: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De façon allostérique: par le F6P qui accélère la synthèse de F2,6 </a:t>
            </a:r>
            <a:r>
              <a:rPr lang="fr-FR" dirty="0" err="1" smtClean="0"/>
              <a:t>BiP</a:t>
            </a:r>
            <a:r>
              <a:rPr lang="fr-FR" dirty="0" smtClean="0"/>
              <a:t> et inhibe son hydrolyse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Par phosphorylation d’un résidu sérine glucose dépendant</a:t>
            </a:r>
          </a:p>
          <a:p>
            <a:pPr>
              <a:buNone/>
            </a:pPr>
            <a:r>
              <a:rPr lang="fr-FR" dirty="0" smtClean="0"/>
              <a:t>       -  </a:t>
            </a:r>
            <a:r>
              <a:rPr lang="fr-FR" dirty="0" err="1" smtClean="0"/>
              <a:t>Phosphorylée</a:t>
            </a:r>
            <a:r>
              <a:rPr lang="fr-FR" dirty="0" smtClean="0"/>
              <a:t> = kinase = PFK2</a:t>
            </a:r>
          </a:p>
          <a:p>
            <a:pPr>
              <a:buNone/>
            </a:pPr>
            <a:r>
              <a:rPr lang="fr-FR" dirty="0" smtClean="0"/>
              <a:t>       -  </a:t>
            </a:r>
            <a:r>
              <a:rPr lang="fr-FR" dirty="0" err="1" smtClean="0"/>
              <a:t>Déphosphorylée</a:t>
            </a:r>
            <a:r>
              <a:rPr lang="fr-FR" dirty="0" smtClean="0"/>
              <a:t>  = phosphatase = FBPase2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dirty="0" err="1" smtClean="0"/>
              <a:t>Phosphofructokinase</a:t>
            </a:r>
            <a:r>
              <a:rPr lang="fr-FR" dirty="0" smtClean="0"/>
              <a:t> (PFK1)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glucagon contrôle l’activité de l’enzyme en tandem  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1413" t="14612" r="6564" b="20232"/>
          <a:stretch>
            <a:fillRect/>
          </a:stretch>
        </p:blipFill>
        <p:spPr bwMode="auto">
          <a:xfrm>
            <a:off x="474276" y="428604"/>
            <a:ext cx="8351837" cy="69025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INTERET BIOMEDICAL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glycolyse permet:</a:t>
            </a:r>
          </a:p>
          <a:p>
            <a:pPr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u muscle squelettique de fonctionner à des niveaux élevés quand l’oxydation aérobie devient insuffisante.</a:t>
            </a:r>
          </a:p>
          <a:p>
            <a:pPr>
              <a:buFontTx/>
              <a:buChar char="-"/>
            </a:pPr>
            <a:r>
              <a:rPr lang="fr-FR" dirty="0" smtClean="0"/>
              <a:t>Au tissus capables d’une glycolyse importante de survivre à des épisodes d’anoxie.</a:t>
            </a:r>
          </a:p>
          <a:p>
            <a:r>
              <a:rPr lang="fr-FR" dirty="0" smtClean="0"/>
              <a:t>Déficit en pyruvate kinase : anémie hémolytique</a:t>
            </a:r>
          </a:p>
          <a:p>
            <a:pPr>
              <a:buNone/>
            </a:pPr>
            <a:r>
              <a:rPr lang="fr-FR" dirty="0" smtClean="0"/>
              <a:t>-  Déficit en PFK (muscle squelettique): fatigue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118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Pyruvate 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38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isoenzymes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dirty="0" smtClean="0"/>
              <a:t>       - Type L: foie</a:t>
            </a:r>
          </a:p>
          <a:p>
            <a:pPr>
              <a:buNone/>
            </a:pPr>
            <a:r>
              <a:rPr lang="fr-FR" dirty="0" smtClean="0"/>
              <a:t>       - Type M: muscle et cerveau</a:t>
            </a:r>
          </a:p>
          <a:p>
            <a:pPr>
              <a:buNone/>
            </a:pPr>
            <a:r>
              <a:rPr lang="fr-FR" dirty="0" smtClean="0"/>
              <a:t>       - Type A: autres tissus</a:t>
            </a:r>
          </a:p>
          <a:p>
            <a:pPr>
              <a:buNone/>
            </a:pPr>
            <a:r>
              <a:rPr lang="fr-FR" dirty="0" smtClean="0"/>
              <a:t>L’</a:t>
            </a:r>
            <a:r>
              <a:rPr lang="fr-FR" dirty="0" err="1" smtClean="0"/>
              <a:t>isoenzyme</a:t>
            </a:r>
            <a:r>
              <a:rPr lang="fr-FR" dirty="0" smtClean="0"/>
              <a:t> L :contrôlée par phosphorylation réversible. Quand le taux de glucose est bas, le glucagon déclenche une cascade de réactions qui augmente la proportion de pyruvate kinase </a:t>
            </a:r>
            <a:r>
              <a:rPr lang="fr-FR" dirty="0" err="1" smtClean="0"/>
              <a:t>phosphorylée</a:t>
            </a:r>
            <a:r>
              <a:rPr lang="fr-FR" dirty="0" smtClean="0"/>
              <a:t> (forme moins active). Ceci va empêcher le foie de consommer du glucose quand il est plus urgent d’en fournir au muscles et au cerveau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Pyruvate 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isoenzyme</a:t>
            </a:r>
            <a:r>
              <a:rPr lang="fr-FR" dirty="0" smtClean="0"/>
              <a:t> M : n’est pas </a:t>
            </a:r>
            <a:r>
              <a:rPr lang="fr-FR" dirty="0" err="1" smtClean="0"/>
              <a:t>phosphorylée</a:t>
            </a:r>
            <a:r>
              <a:rPr lang="fr-FR" dirty="0" smtClean="0"/>
              <a:t> de façon réversible</a:t>
            </a:r>
          </a:p>
          <a:p>
            <a:pPr>
              <a:buNone/>
            </a:pPr>
            <a:r>
              <a:rPr lang="fr-FR" dirty="0" smtClean="0"/>
              <a:t>La pyruvate kinase, enzyme allostérique, est activée par:</a:t>
            </a:r>
          </a:p>
          <a:p>
            <a:pPr>
              <a:buNone/>
            </a:pPr>
            <a:r>
              <a:rPr lang="fr-FR" dirty="0" smtClean="0"/>
              <a:t>             - Le F1,6BiP et le PEP</a:t>
            </a:r>
          </a:p>
          <a:p>
            <a:pPr>
              <a:buNone/>
            </a:pPr>
            <a:r>
              <a:rPr lang="fr-FR" dirty="0" smtClean="0"/>
              <a:t>Elle est inhibée par:</a:t>
            </a:r>
          </a:p>
          <a:p>
            <a:pPr>
              <a:buNone/>
            </a:pPr>
            <a:r>
              <a:rPr lang="fr-FR" dirty="0" smtClean="0"/>
              <a:t>             - L’ATP, le citrate et les acides gras à longues chaines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HORMONALE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5" descr="image0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841"/>
          <a:stretch>
            <a:fillRect/>
          </a:stretch>
        </p:blipFill>
        <p:spPr bwMode="auto">
          <a:xfrm>
            <a:off x="1416676" y="1142984"/>
            <a:ext cx="6130344" cy="55282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Entrée du glucose dans la cellule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Assurée par deux mécanismes: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Transport facilité: les GLUT</a:t>
            </a:r>
          </a:p>
          <a:p>
            <a:pPr>
              <a:buNone/>
            </a:pPr>
            <a:r>
              <a:rPr lang="fr-FR" dirty="0" smtClean="0"/>
              <a:t>GLUT 4: adipocytes et cellules musculaires</a:t>
            </a:r>
          </a:p>
          <a:p>
            <a:pPr>
              <a:buNone/>
            </a:pPr>
            <a:r>
              <a:rPr lang="fr-FR" dirty="0" smtClean="0"/>
              <a:t>GLUT1 et GLUT3: érythrocytes et cellules cérébrales</a:t>
            </a:r>
          </a:p>
          <a:p>
            <a:pPr>
              <a:buNone/>
            </a:pPr>
            <a:r>
              <a:rPr lang="fr-FR" dirty="0" smtClean="0"/>
              <a:t>GLUT2: cellules hépatiques, pancréatiques et intestinales.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Entrée du glucose dans la cellule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 Transport actif: consomme de l’énergie</a:t>
            </a:r>
          </a:p>
          <a:p>
            <a:pPr>
              <a:buNone/>
            </a:pPr>
            <a:r>
              <a:rPr lang="fr-FR" dirty="0" smtClean="0"/>
              <a:t>Le glucose est transporté contre un gradient de concentration.</a:t>
            </a:r>
          </a:p>
          <a:p>
            <a:pPr>
              <a:buNone/>
            </a:pPr>
            <a:r>
              <a:rPr lang="fr-FR" dirty="0" smtClean="0"/>
              <a:t>Le glucose et le sodium sont transportés dans le même sens et en même temps à travers la membrane (cellule épithéliale, intestinales, rénales </a:t>
            </a:r>
            <a:r>
              <a:rPr lang="fr-FR" dirty="0" err="1" smtClean="0"/>
              <a:t>etc</a:t>
            </a:r>
            <a:r>
              <a:rPr lang="fr-FR" dirty="0" smtClean="0"/>
              <a:t>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Série de dix réactions catalysée par dix enzymes dans le cytosol</a:t>
            </a:r>
          </a:p>
          <a:p>
            <a:r>
              <a:rPr lang="fr-FR" dirty="0" smtClean="0"/>
              <a:t>Intermédiaires de la glycolyse: tous </a:t>
            </a:r>
            <a:r>
              <a:rPr lang="fr-FR" dirty="0" err="1" smtClean="0"/>
              <a:t>phosphorylés</a:t>
            </a:r>
            <a:r>
              <a:rPr lang="fr-FR" dirty="0" smtClean="0"/>
              <a:t> (ne peuvent pas traverser la membrane plasmique)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 Phosphorylation du glucose par l’ATP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5763" y="1785926"/>
            <a:ext cx="7839641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723</TotalTime>
  <Words>1411</Words>
  <Application>Microsoft Office PowerPoint</Application>
  <PresentationFormat>Affichage à l'écran (4:3)</PresentationFormat>
  <Paragraphs>214</Paragraphs>
  <Slides>53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      LA GLYCOLYSE</vt:lpstr>
      <vt:lpstr>Plan</vt:lpstr>
      <vt:lpstr>INTRODUCTION</vt:lpstr>
      <vt:lpstr>Définition</vt:lpstr>
      <vt:lpstr>INTERET BIOMEDICAL </vt:lpstr>
      <vt:lpstr>Entrée du glucose dans la cellule</vt:lpstr>
      <vt:lpstr>Entrée du glucose dans la cellule</vt:lpstr>
      <vt:lpstr>ETAPES DE LA GLYCOLYSE</vt:lpstr>
      <vt:lpstr>  ETAPES DE LA GLYCOLYSE  Phosphorylation du glucose par l’ATP </vt:lpstr>
      <vt:lpstr>Etapes de la glycolyse phosphorylation du glucose par l’ATP</vt:lpstr>
      <vt:lpstr>Etapes de la glycolyse Phosphorylation du glucose par l’ATP</vt:lpstr>
      <vt:lpstr>ETAPES DE LA GLYCOLYSE Phosphorylation du glucose par l’ATP</vt:lpstr>
      <vt:lpstr>Etapes de la glycolyse Isomérisation du G6P en F6P</vt:lpstr>
      <vt:lpstr>ETAPES DE LA GLYCOLYSE Isomérisation du G6P en F6P</vt:lpstr>
      <vt:lpstr>ETAPES DE LA GLYCOLYSE Phosphorylation du F6P en F1,6 biP</vt:lpstr>
      <vt:lpstr>ETAPES DE LA GLYCOLYSE Phosphorylation du F6P en F1,6 biP</vt:lpstr>
      <vt:lpstr> ETAPES DE LA GLYCOLYSE Scission du F1,6 biP </vt:lpstr>
      <vt:lpstr>ETAPES DE LA GLYCOLYSE Scission du F1,6 biP</vt:lpstr>
      <vt:lpstr>ETAPES DE LA GLYCOLYSE Interconversion des trioses phosphates</vt:lpstr>
      <vt:lpstr> ETAPES DE LA GLYCOLYSE Interconversion des trioses phosphates </vt:lpstr>
      <vt:lpstr>ETAPES DE LA GLYCOLYSE Intinconversion des trioses phosphates</vt:lpstr>
      <vt:lpstr>ETAPES DE LA GLYCOLYSE</vt:lpstr>
      <vt:lpstr>ETAPES DE LA GLYCOLYSE Formation d’ATP et oxydation du GAP</vt:lpstr>
      <vt:lpstr>ETAPES DE LA GLYCOLYSE Formation d’ATP et oxydation du GAP</vt:lpstr>
      <vt:lpstr> ETAPES DE LA GLYCOLYSE Transfert du phosphate sur l’ADP et synthèse de l’ATP</vt:lpstr>
      <vt:lpstr>  ETAPES DE LA GLYOLYSE Transfert du phosphate sur l’ADP et synthèse de l’ATP </vt:lpstr>
      <vt:lpstr>ETAPES DE LA GLYCOLYSE Isomérisation du 3phosphoglycérate en 2phosphoglycérate</vt:lpstr>
      <vt:lpstr> ETAPES DE LA GLYCOLYSE  Isomérisation du 3phosphoglycérate en 2phosphoglycérate</vt:lpstr>
      <vt:lpstr> ETAPES DE LA GLYCOLYSE Déshydratation du 2phosphoglycérate en phosphoénolpyruvate</vt:lpstr>
      <vt:lpstr>  ETAPES DE LA GLYCOLYSE Déshydratation du 2phosphoglycérate en PEP </vt:lpstr>
      <vt:lpstr>ETAPES DE LA GLYCOLYSE Transfert du phosphate du PEP sur l’ADP</vt:lpstr>
      <vt:lpstr>  ETAPES DE LA GLYCOLYSE Transfert du phosphate du PEP sur l’ADP </vt:lpstr>
      <vt:lpstr>ETAPES DE LA GLYCOLYSE</vt:lpstr>
      <vt:lpstr>BILAN ENERGETIQUE DE LA GLYCOLYSE</vt:lpstr>
      <vt:lpstr>REGULATION DE LA GLYCOLYSE Régulation métabolique</vt:lpstr>
      <vt:lpstr>REGULATION DE LA GLYCOLYSE Régulation métabolique</vt:lpstr>
      <vt:lpstr>REGULATION METABOLIQUE Hexokinase/Glucokinase</vt:lpstr>
      <vt:lpstr>REGULATION METABOLIQUE Hexokinase/Glucokinase</vt:lpstr>
      <vt:lpstr>REGULATION METABOLIQUE Hexokinase/Glucokinase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Diapositive 50</vt:lpstr>
      <vt:lpstr>REGULATION METABOLIQUE Pyruvate kinase</vt:lpstr>
      <vt:lpstr>REGULATION METABOLIQUE Pyruvate kinase</vt:lpstr>
      <vt:lpstr>REGULATION HORMONALE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ms</cp:lastModifiedBy>
  <cp:revision>104</cp:revision>
  <dcterms:created xsi:type="dcterms:W3CDTF">2012-02-14T09:51:27Z</dcterms:created>
  <dcterms:modified xsi:type="dcterms:W3CDTF">2012-02-16T10:13:44Z</dcterms:modified>
</cp:coreProperties>
</file>