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54" r:id="rId2"/>
    <p:sldId id="257" r:id="rId3"/>
    <p:sldId id="376" r:id="rId4"/>
    <p:sldId id="258" r:id="rId5"/>
    <p:sldId id="259" r:id="rId6"/>
    <p:sldId id="377" r:id="rId7"/>
    <p:sldId id="378" r:id="rId8"/>
    <p:sldId id="379" r:id="rId9"/>
    <p:sldId id="260" r:id="rId10"/>
    <p:sldId id="358" r:id="rId11"/>
    <p:sldId id="364" r:id="rId12"/>
    <p:sldId id="263" r:id="rId13"/>
    <p:sldId id="390" r:id="rId14"/>
    <p:sldId id="266" r:id="rId15"/>
    <p:sldId id="382" r:id="rId16"/>
    <p:sldId id="397" r:id="rId17"/>
    <p:sldId id="398" r:id="rId18"/>
    <p:sldId id="400" r:id="rId19"/>
    <p:sldId id="267" r:id="rId20"/>
    <p:sldId id="269" r:id="rId21"/>
    <p:sldId id="272" r:id="rId22"/>
    <p:sldId id="273" r:id="rId23"/>
    <p:sldId id="384" r:id="rId24"/>
    <p:sldId id="392" r:id="rId25"/>
    <p:sldId id="385" r:id="rId26"/>
    <p:sldId id="391" r:id="rId27"/>
    <p:sldId id="386" r:id="rId28"/>
    <p:sldId id="387" r:id="rId29"/>
    <p:sldId id="403" r:id="rId30"/>
    <p:sldId id="395" r:id="rId31"/>
    <p:sldId id="388" r:id="rId32"/>
    <p:sldId id="340" r:id="rId33"/>
    <p:sldId id="342" r:id="rId34"/>
    <p:sldId id="396" r:id="rId35"/>
    <p:sldId id="363" r:id="rId3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Style moyen 4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Style moyen 4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2838BEF-8BB2-4498-84A7-C5851F593DF1}" styleName="Style moyen 4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228" autoAdjust="0"/>
    <p:restoredTop sz="97243" autoAdjust="0"/>
  </p:normalViewPr>
  <p:slideViewPr>
    <p:cSldViewPr>
      <p:cViewPr varScale="1">
        <p:scale>
          <a:sx n="47" d="100"/>
          <a:sy n="47" d="100"/>
        </p:scale>
        <p:origin x="-360" y="-102"/>
      </p:cViewPr>
      <p:guideLst>
        <p:guide orient="horz" pos="2160"/>
        <p:guide pos="2880"/>
      </p:guideLst>
    </p:cSldViewPr>
  </p:slideViewPr>
  <p:outlineViewPr>
    <p:cViewPr>
      <p:scale>
        <a:sx n="33" d="100"/>
        <a:sy n="33" d="100"/>
      </p:scale>
      <p:origin x="0" y="2529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44E5B101-CD41-4529-9016-1AC1512B5324}" type="datetimeFigureOut">
              <a:rPr lang="fr-FR" smtClean="0"/>
              <a:pPr/>
              <a:t>20/02/2013</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A95B827-363A-491A-89DF-23EC6CAC77A3}" type="slidenum">
              <a:rPr lang="fr-FR" smtClean="0"/>
              <a:pPr/>
              <a:t>‹N°›</a:t>
            </a:fld>
            <a:endParaRPr lang="fr-F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4E5B101-CD41-4529-9016-1AC1512B5324}" type="datetimeFigureOut">
              <a:rPr lang="fr-FR" smtClean="0"/>
              <a:pPr/>
              <a:t>20/02/2013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95B827-363A-491A-89DF-23EC6CAC77A3}"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7A95B827-363A-491A-89DF-23EC6CAC77A3}" type="slidenum">
              <a:rPr lang="fr-FR" smtClean="0"/>
              <a:pPr/>
              <a:t>‹N°›</a:t>
            </a:fld>
            <a:endParaRPr lang="fr-FR"/>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4E5B101-CD41-4529-9016-1AC1512B5324}" type="datetimeFigureOut">
              <a:rPr lang="fr-FR" smtClean="0"/>
              <a:pPr/>
              <a:t>20/02/2013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2" name="Titre vertical 1"/>
          <p:cNvSpPr>
            <a:spLocks noGrp="1"/>
          </p:cNvSpPr>
          <p:nvPr>
            <p:ph type="title" orient="vert"/>
          </p:nvPr>
        </p:nvSpPr>
        <p:spPr>
          <a:xfrm>
            <a:off x="7391400" y="304801"/>
            <a:ext cx="1447800" cy="5851525"/>
          </a:xfrm>
        </p:spPr>
        <p:txBody>
          <a:bodyPr vert="eaVert"/>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44E5B101-CD41-4529-9016-1AC1512B5324}" type="datetimeFigureOut">
              <a:rPr lang="fr-FR" smtClean="0"/>
              <a:pPr/>
              <a:t>20/02/2013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7A95B827-363A-491A-89DF-23EC6CAC77A3}" type="slidenum">
              <a:rPr lang="fr-FR" smtClean="0"/>
              <a:pPr/>
              <a:t>‹N°›</a:t>
            </a:fld>
            <a:endParaRPr lang="fr-FR"/>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FR"/>
          </a:p>
        </p:txBody>
      </p:sp>
      <p:sp>
        <p:nvSpPr>
          <p:cNvPr id="4" name="Espace réservé de la date 3"/>
          <p:cNvSpPr>
            <a:spLocks noGrp="1"/>
          </p:cNvSpPr>
          <p:nvPr>
            <p:ph type="dt" sz="half" idx="10"/>
          </p:nvPr>
        </p:nvSpPr>
        <p:spPr/>
        <p:txBody>
          <a:bodyPr/>
          <a:lstStyle/>
          <a:p>
            <a:fld id="{44E5B101-CD41-4529-9016-1AC1512B5324}" type="datetimeFigureOut">
              <a:rPr lang="fr-FR" smtClean="0"/>
              <a:pPr/>
              <a:t>20/02/2013</a:t>
            </a:fld>
            <a:endParaRPr lang="fr-FR"/>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A95B827-363A-491A-89DF-23EC6CAC77A3}" type="slidenum">
              <a:rPr lang="fr-FR" smtClean="0"/>
              <a:pPr/>
              <a:t>‹N°›</a:t>
            </a:fld>
            <a:endParaRPr lang="fr-F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44E5B101-CD41-4529-9016-1AC1512B5324}" type="datetimeFigureOut">
              <a:rPr lang="fr-FR" smtClean="0"/>
              <a:pPr/>
              <a:t>20/02/2013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A95B827-363A-491A-89DF-23EC6CAC77A3}" type="slidenum">
              <a:rPr lang="fr-FR" smtClean="0"/>
              <a:pPr/>
              <a:t>‹N°›</a:t>
            </a:fld>
            <a:endParaRPr lang="fr-FR"/>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44E5B101-CD41-4529-9016-1AC1512B5324}" type="datetimeFigureOut">
              <a:rPr lang="fr-FR" smtClean="0"/>
              <a:pPr/>
              <a:t>20/02/2013</a:t>
            </a:fld>
            <a:endParaRPr lang="fr-FR"/>
          </a:p>
        </p:txBody>
      </p:sp>
      <p:sp>
        <p:nvSpPr>
          <p:cNvPr id="8" name="Espace réservé du pied de page 7"/>
          <p:cNvSpPr>
            <a:spLocks noGrp="1"/>
          </p:cNvSpPr>
          <p:nvPr>
            <p:ph type="ftr" sz="quarter" idx="11"/>
          </p:nvPr>
        </p:nvSpPr>
        <p:spPr>
          <a:xfrm>
            <a:off x="304800" y="6409944"/>
            <a:ext cx="3581400" cy="365760"/>
          </a:xfrm>
        </p:spPr>
        <p:txBody>
          <a:bodyPr/>
          <a:lstStyle/>
          <a:p>
            <a:endParaRPr lang="fr-F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7A95B827-363A-491A-89DF-23EC6CAC77A3}" type="slidenum">
              <a:rPr lang="fr-FR" smtClean="0"/>
              <a:pPr/>
              <a:t>‹N°›</a:t>
            </a:fld>
            <a:endParaRPr lang="fr-FR"/>
          </a:p>
        </p:txBody>
      </p:sp>
      <p:sp>
        <p:nvSpPr>
          <p:cNvPr id="23" name="Titre 22"/>
          <p:cNvSpPr>
            <a:spLocks noGrp="1"/>
          </p:cNvSpPr>
          <p:nvPr>
            <p:ph type="title"/>
          </p:nvPr>
        </p:nvSpPr>
        <p:spPr/>
        <p:txBody>
          <a:bodyPr rtlCol="0" anchor="b" anchorCtr="0"/>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44E5B101-CD41-4529-9016-1AC1512B5324}" type="datetimeFigureOut">
              <a:rPr lang="fr-FR" smtClean="0"/>
              <a:pPr/>
              <a:t>20/02/2013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7A95B827-363A-491A-89DF-23EC6CAC77A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44E5B101-CD41-4529-9016-1AC1512B5324}" type="datetimeFigureOut">
              <a:rPr lang="fr-FR" smtClean="0"/>
              <a:pPr/>
              <a:t>20/02/2013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A95B827-363A-491A-89DF-23EC6CAC77A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A95B827-363A-491A-89DF-23EC6CAC77A3}" type="slidenum">
              <a:rPr lang="fr-FR" smtClean="0"/>
              <a:pPr/>
              <a:t>‹N°›</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44E5B101-CD41-4529-9016-1AC1512B5324}" type="datetimeFigureOut">
              <a:rPr lang="fr-FR" smtClean="0"/>
              <a:pPr/>
              <a:t>20/02/2013</a:t>
            </a:fld>
            <a:endParaRPr lang="fr-FR"/>
          </a:p>
        </p:txBody>
      </p:sp>
      <p:sp>
        <p:nvSpPr>
          <p:cNvPr id="6" name="Espace réservé du pied de page 5"/>
          <p:cNvSpPr>
            <a:spLocks noGrp="1"/>
          </p:cNvSpPr>
          <p:nvPr>
            <p:ph type="ftr" sz="quarter" idx="11"/>
          </p:nvPr>
        </p:nvSpPr>
        <p:spPr>
          <a:xfrm>
            <a:off x="301752" y="6410848"/>
            <a:ext cx="3383280" cy="365760"/>
          </a:xfrm>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7A95B827-363A-491A-89DF-23EC6CAC77A3}" type="slidenum">
              <a:rPr lang="fr-FR" smtClean="0"/>
              <a:pPr/>
              <a:t>‹N°›</a:t>
            </a:fld>
            <a:endParaRPr lang="fr-F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44E5B101-CD41-4529-9016-1AC1512B5324}" type="datetimeFigureOut">
              <a:rPr lang="fr-FR" smtClean="0"/>
              <a:pPr/>
              <a:t>20/02/2013</a:t>
            </a:fld>
            <a:endParaRPr lang="fr-FR"/>
          </a:p>
        </p:txBody>
      </p:sp>
      <p:sp>
        <p:nvSpPr>
          <p:cNvPr id="6" name="Espace réservé du pied de page 5"/>
          <p:cNvSpPr>
            <a:spLocks noGrp="1"/>
          </p:cNvSpPr>
          <p:nvPr>
            <p:ph type="ftr" sz="quarter" idx="11"/>
          </p:nvPr>
        </p:nvSpPr>
        <p:spPr>
          <a:xfrm>
            <a:off x="301752" y="6410848"/>
            <a:ext cx="3584448" cy="365760"/>
          </a:xfrm>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4E5B101-CD41-4529-9016-1AC1512B5324}" type="datetimeFigureOut">
              <a:rPr lang="fr-FR" smtClean="0"/>
              <a:pPr/>
              <a:t>20/02/2013</a:t>
            </a:fld>
            <a:endParaRPr lang="fr-FR"/>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F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A95B827-363A-491A-89DF-23EC6CAC77A3}" type="slidenum">
              <a:rPr lang="fr-FR" smtClean="0"/>
              <a:pPr/>
              <a:t>‹N°›</a:t>
            </a:fld>
            <a:endParaRPr lang="fr-FR"/>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fr.wikipedia.org/wiki/Structure_secondaire" TargetMode="External"/><Relationship Id="rId2" Type="http://schemas.openxmlformats.org/officeDocument/2006/relationships/hyperlink" Target="http://fr.wikipedia.org/wiki/Structure_primaire"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fr.wikipedia.org/wiki/Structure_des_prot%C3%A9ines"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fr.wikipedia.org/wiki/Orosomuco%C3%AFde" TargetMode="External"/><Relationship Id="rId2" Type="http://schemas.openxmlformats.org/officeDocument/2006/relationships/hyperlink" Target="http://fr.wikipedia.org/wiki/Alpha_1-antitrypsine"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fr.wikipedia.org/w/index.php?title=Alpha_2-macroglobuline&amp;action=edit&amp;redlink=1" TargetMode="External"/><Relationship Id="rId2" Type="http://schemas.openxmlformats.org/officeDocument/2006/relationships/hyperlink" Target="http://fr.wikipedia.org/wiki/Haptoglobine" TargetMode="External"/><Relationship Id="rId1" Type="http://schemas.openxmlformats.org/officeDocument/2006/relationships/slideLayout" Target="../slideLayouts/slideLayout2.xml"/><Relationship Id="rId4" Type="http://schemas.openxmlformats.org/officeDocument/2006/relationships/hyperlink" Target="http://fr.wikipedia.org/wiki/C%C3%A9rul%C3%A9oplasmine"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fr.wikipedia.org/wiki/Prot%C3%A9ine_C_r%C3%A9active" TargetMode="External"/><Relationship Id="rId2" Type="http://schemas.openxmlformats.org/officeDocument/2006/relationships/hyperlink" Target="http://fr.wikipedia.org/wiki/Transferrine"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hyperlink" Target="http://fr.wikipedia.org/wiki/Immunoglobulines"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a:xfrm>
            <a:off x="1371600" y="620688"/>
            <a:ext cx="6224736" cy="2376264"/>
          </a:xfrm>
        </p:spPr>
        <p:txBody>
          <a:bodyPr>
            <a:normAutofit/>
          </a:bodyPr>
          <a:lstStyle/>
          <a:p>
            <a:r>
              <a:rPr lang="fr-FR" sz="6000" dirty="0" smtClean="0">
                <a:solidFill>
                  <a:srgbClr val="FF0000"/>
                </a:solidFill>
              </a:rPr>
              <a:t>TD N° 6</a:t>
            </a:r>
            <a:endParaRPr lang="fr-FR" sz="6000" dirty="0">
              <a:solidFill>
                <a:srgbClr val="FF0000"/>
              </a:solidFill>
            </a:endParaRPr>
          </a:p>
        </p:txBody>
      </p:sp>
      <p:sp>
        <p:nvSpPr>
          <p:cNvPr id="3" name="Titre 2"/>
          <p:cNvSpPr>
            <a:spLocks noGrp="1"/>
          </p:cNvSpPr>
          <p:nvPr>
            <p:ph type="ctrTitle"/>
          </p:nvPr>
        </p:nvSpPr>
        <p:spPr>
          <a:xfrm>
            <a:off x="323528" y="3573016"/>
            <a:ext cx="8501122" cy="1008112"/>
          </a:xfrm>
        </p:spPr>
        <p:txBody>
          <a:bodyPr>
            <a:noAutofit/>
          </a:bodyPr>
          <a:lstStyle/>
          <a:p>
            <a:r>
              <a:rPr lang="fr-FR" sz="5400" dirty="0" smtClean="0"/>
              <a:t>Exploration biochimique  des protéines sériques </a:t>
            </a:r>
            <a:endParaRPr lang="fr-FR" sz="5400"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a-Evaluation des protéines sériques totales :</a:t>
            </a:r>
            <a:endParaRPr lang="fr-FR" dirty="0"/>
          </a:p>
        </p:txBody>
      </p:sp>
      <p:sp>
        <p:nvSpPr>
          <p:cNvPr id="3" name="Espace réservé du contenu 2"/>
          <p:cNvSpPr>
            <a:spLocks noGrp="1"/>
          </p:cNvSpPr>
          <p:nvPr>
            <p:ph sz="quarter" idx="1"/>
          </p:nvPr>
        </p:nvSpPr>
        <p:spPr>
          <a:xfrm>
            <a:off x="323528" y="1556792"/>
            <a:ext cx="8503920" cy="4499992"/>
          </a:xfrm>
          <a:ln>
            <a:solidFill>
              <a:schemeClr val="bg1"/>
            </a:solidFill>
          </a:ln>
        </p:spPr>
        <p:txBody>
          <a:bodyPr>
            <a:normAutofit fontScale="85000" lnSpcReduction="10000"/>
          </a:bodyPr>
          <a:lstStyle/>
          <a:p>
            <a:r>
              <a:rPr lang="fr-FR" sz="2800" b="1" u="sng" dirty="0" smtClean="0">
                <a:solidFill>
                  <a:schemeClr val="tx2">
                    <a:lumMod val="60000"/>
                    <a:lumOff val="40000"/>
                  </a:schemeClr>
                </a:solidFill>
              </a:rPr>
              <a:t>c-Valeurs de référence </a:t>
            </a:r>
            <a:r>
              <a:rPr lang="fr-FR" sz="2800" dirty="0" smtClean="0"/>
              <a:t>: </a:t>
            </a:r>
          </a:p>
          <a:p>
            <a:r>
              <a:rPr lang="fr-FR" sz="2800" dirty="0" smtClean="0"/>
              <a:t>L’intervalle des valeurs de référence pour les protéines sériques =</a:t>
            </a:r>
            <a:r>
              <a:rPr lang="fr-FR" sz="2800" b="1" dirty="0" smtClean="0">
                <a:solidFill>
                  <a:schemeClr val="accent1">
                    <a:lumMod val="75000"/>
                  </a:schemeClr>
                </a:solidFill>
              </a:rPr>
              <a:t>60-80g/l </a:t>
            </a:r>
            <a:r>
              <a:rPr lang="fr-FR" sz="2800" dirty="0" smtClean="0"/>
              <a:t>.</a:t>
            </a:r>
          </a:p>
          <a:p>
            <a:r>
              <a:rPr lang="fr-FR" sz="2800" dirty="0" smtClean="0"/>
              <a:t>Dans le plasma ,le taux augmente de 2 à 4 g/l (fibrinogène).</a:t>
            </a:r>
          </a:p>
          <a:p>
            <a:endParaRPr lang="fr-FR" sz="2800" dirty="0" smtClean="0"/>
          </a:p>
          <a:p>
            <a:r>
              <a:rPr lang="fr-FR" sz="2800" b="1" i="1" u="sng" dirty="0" smtClean="0">
                <a:solidFill>
                  <a:schemeClr val="accent5">
                    <a:lumMod val="75000"/>
                  </a:schemeClr>
                </a:solidFill>
              </a:rPr>
              <a:t>d-Variations physiologiques :</a:t>
            </a:r>
            <a:r>
              <a:rPr lang="fr-FR" sz="2800" dirty="0" smtClean="0"/>
              <a:t/>
            </a:r>
            <a:br>
              <a:rPr lang="fr-FR" sz="2800" dirty="0" smtClean="0"/>
            </a:br>
            <a:r>
              <a:rPr lang="fr-FR" sz="2800" dirty="0" smtClean="0"/>
              <a:t>- nouveau-né: 60g/l</a:t>
            </a:r>
            <a:br>
              <a:rPr lang="fr-FR" sz="2800" dirty="0" smtClean="0"/>
            </a:br>
            <a:r>
              <a:rPr lang="fr-FR" sz="2800" dirty="0" smtClean="0"/>
              <a:t>- nourrisson (2 ans): 60g/l</a:t>
            </a:r>
            <a:br>
              <a:rPr lang="fr-FR" sz="2800" dirty="0" smtClean="0"/>
            </a:br>
            <a:r>
              <a:rPr lang="fr-FR" sz="2800" dirty="0" smtClean="0"/>
              <a:t>- après 70 ans: 65g/1 par diminution de l'albumine et/ou des </a:t>
            </a:r>
            <a:r>
              <a:rPr lang="fr-FR" sz="2800" dirty="0" err="1" smtClean="0"/>
              <a:t>Ig</a:t>
            </a:r>
            <a:r>
              <a:rPr lang="fr-FR" sz="2800" dirty="0" smtClean="0"/>
              <a:t> .</a:t>
            </a:r>
            <a:br>
              <a:rPr lang="fr-FR" sz="2800" dirty="0" smtClean="0"/>
            </a:br>
            <a:r>
              <a:rPr lang="fr-FR" sz="2800" dirty="0" smtClean="0"/>
              <a:t>- grossesse: 60g/1 par hémodilution et diminution de l'albumine et/ou des </a:t>
            </a:r>
            <a:r>
              <a:rPr lang="fr-FR" sz="2800" dirty="0" err="1" smtClean="0"/>
              <a:t>Ig</a:t>
            </a:r>
            <a:r>
              <a:rPr lang="fr-FR" sz="2800" dirty="0" smtClean="0"/>
              <a:t>.</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0"/>
            <a:ext cx="8621870" cy="987552"/>
          </a:xfrm>
        </p:spPr>
        <p:txBody>
          <a:bodyPr>
            <a:normAutofit fontScale="90000"/>
          </a:bodyPr>
          <a:lstStyle/>
          <a:p>
            <a:r>
              <a:rPr lang="fr-FR" dirty="0" smtClean="0"/>
              <a:t>									</a:t>
            </a:r>
            <a:br>
              <a:rPr lang="fr-FR" dirty="0" smtClean="0"/>
            </a:br>
            <a:r>
              <a:rPr lang="fr-FR" sz="4000" b="1" dirty="0" err="1" smtClean="0"/>
              <a:t>dysprotéinémies</a:t>
            </a:r>
            <a:r>
              <a:rPr lang="fr-FR" sz="4000" b="1" dirty="0" smtClean="0"/>
              <a:t> :</a:t>
            </a:r>
            <a:endParaRPr lang="fr-FR" sz="4000" b="1" dirty="0"/>
          </a:p>
        </p:txBody>
      </p:sp>
      <p:sp>
        <p:nvSpPr>
          <p:cNvPr id="3" name="Espace réservé du contenu 2"/>
          <p:cNvSpPr>
            <a:spLocks noGrp="1"/>
          </p:cNvSpPr>
          <p:nvPr>
            <p:ph sz="quarter" idx="1"/>
          </p:nvPr>
        </p:nvSpPr>
        <p:spPr/>
        <p:txBody>
          <a:bodyPr/>
          <a:lstStyle/>
          <a:p>
            <a:r>
              <a:rPr lang="fr-FR" b="1" i="1" u="sng" dirty="0" smtClean="0"/>
              <a:t>Définition:</a:t>
            </a:r>
          </a:p>
          <a:p>
            <a:endParaRPr lang="fr-FR" b="1" dirty="0" smtClean="0"/>
          </a:p>
          <a:p>
            <a:r>
              <a:rPr lang="fr-FR" dirty="0" smtClean="0"/>
              <a:t>Affections accompagnées de perturbations quantitatives des protéines sériques.</a:t>
            </a:r>
          </a:p>
          <a:p>
            <a:endParaRPr lang="fr-FR" dirty="0" smtClean="0"/>
          </a:p>
          <a:p>
            <a:r>
              <a:rPr lang="fr-FR" dirty="0" smtClean="0"/>
              <a:t> Soit diminution soit augmentation des concentrations plasmatiques de protéines ou de groupes protéiques.</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err="1" smtClean="0"/>
              <a:t>dysprotéinémies</a:t>
            </a:r>
            <a:r>
              <a:rPr lang="fr-FR" sz="3600" b="1" dirty="0" smtClean="0"/>
              <a:t> :</a:t>
            </a:r>
            <a:endParaRPr lang="fr-FR" dirty="0"/>
          </a:p>
        </p:txBody>
      </p:sp>
      <p:sp>
        <p:nvSpPr>
          <p:cNvPr id="3" name="Espace réservé du contenu 2"/>
          <p:cNvSpPr>
            <a:spLocks noGrp="1"/>
          </p:cNvSpPr>
          <p:nvPr>
            <p:ph sz="quarter" idx="1"/>
          </p:nvPr>
        </p:nvSpPr>
        <p:spPr>
          <a:xfrm>
            <a:off x="301752" y="1340768"/>
            <a:ext cx="8503920" cy="4896544"/>
          </a:xfrm>
        </p:spPr>
        <p:txBody>
          <a:bodyPr>
            <a:normAutofit/>
          </a:bodyPr>
          <a:lstStyle/>
          <a:p>
            <a:r>
              <a:rPr lang="fr-FR" sz="2400" b="1" i="1" u="sng" dirty="0" smtClean="0"/>
              <a:t>Hypo-protéinémie </a:t>
            </a:r>
            <a:r>
              <a:rPr lang="fr-FR" sz="2400" i="1" u="sng" dirty="0" smtClean="0"/>
              <a:t>:  </a:t>
            </a:r>
          </a:p>
          <a:p>
            <a:endParaRPr lang="fr-FR" sz="2400" i="1" u="sng" dirty="0"/>
          </a:p>
          <a:p>
            <a:r>
              <a:rPr lang="fr-FR" sz="2400" dirty="0"/>
              <a:t>- </a:t>
            </a:r>
            <a:r>
              <a:rPr lang="fr-FR" sz="2400" dirty="0" smtClean="0"/>
              <a:t>Défaut d’apport par malnutrition ou </a:t>
            </a:r>
            <a:r>
              <a:rPr lang="fr-FR" sz="2400" dirty="0"/>
              <a:t>malabsorption intestinale (insuffisance pancréatique</a:t>
            </a:r>
            <a:r>
              <a:rPr lang="fr-FR" sz="2400" dirty="0" smtClean="0"/>
              <a:t>).</a:t>
            </a:r>
          </a:p>
          <a:p>
            <a:endParaRPr lang="fr-FR" sz="2400" dirty="0" smtClean="0"/>
          </a:p>
          <a:p>
            <a:r>
              <a:rPr lang="fr-FR" sz="2400" dirty="0" smtClean="0"/>
              <a:t>- Défaut de synthèse (insuffisance hépatique).</a:t>
            </a:r>
          </a:p>
          <a:p>
            <a:endParaRPr lang="fr-FR" sz="2400" dirty="0" smtClean="0"/>
          </a:p>
          <a:p>
            <a:r>
              <a:rPr lang="fr-FR" sz="2400" dirty="0" smtClean="0"/>
              <a:t>- </a:t>
            </a:r>
            <a:r>
              <a:rPr lang="fr-FR" sz="2400" dirty="0"/>
              <a:t>par augmentation des pertes</a:t>
            </a:r>
            <a:r>
              <a:rPr lang="fr-FR" sz="2400" dirty="0" smtClean="0"/>
              <a:t>:</a:t>
            </a:r>
          </a:p>
          <a:p>
            <a:pPr>
              <a:buNone/>
            </a:pPr>
            <a:r>
              <a:rPr lang="fr-FR" sz="2400" dirty="0" smtClean="0"/>
              <a:t>    . </a:t>
            </a:r>
            <a:r>
              <a:rPr lang="fr-FR" sz="2400" dirty="0"/>
              <a:t>d'origine rénale (syndrome néphrotique)</a:t>
            </a:r>
            <a:br>
              <a:rPr lang="fr-FR" sz="2400" dirty="0"/>
            </a:br>
            <a:r>
              <a:rPr lang="fr-FR" sz="2400" dirty="0"/>
              <a:t>. d'origine cutanée (brûlures)</a:t>
            </a:r>
            <a:br>
              <a:rPr lang="fr-FR" sz="2400" dirty="0"/>
            </a:br>
            <a:r>
              <a:rPr lang="fr-FR" sz="2400" dirty="0"/>
              <a:t>. d'origine digestive (entéropathie exsudative)</a:t>
            </a:r>
          </a:p>
          <a:p>
            <a:endParaRPr lang="fr-F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err="1" smtClean="0"/>
              <a:t>dysprotéinémies</a:t>
            </a:r>
            <a:r>
              <a:rPr lang="fr-FR" sz="3600" b="1" dirty="0" smtClean="0"/>
              <a:t> :</a:t>
            </a:r>
            <a:endParaRPr lang="fr-FR" dirty="0"/>
          </a:p>
        </p:txBody>
      </p:sp>
      <p:sp>
        <p:nvSpPr>
          <p:cNvPr id="3" name="Espace réservé du contenu 2"/>
          <p:cNvSpPr>
            <a:spLocks noGrp="1"/>
          </p:cNvSpPr>
          <p:nvPr>
            <p:ph sz="quarter" idx="1"/>
          </p:nvPr>
        </p:nvSpPr>
        <p:spPr>
          <a:xfrm>
            <a:off x="301752" y="1527048"/>
            <a:ext cx="8503920" cy="4494240"/>
          </a:xfrm>
        </p:spPr>
        <p:txBody>
          <a:bodyPr>
            <a:normAutofit/>
          </a:bodyPr>
          <a:lstStyle/>
          <a:p>
            <a:r>
              <a:rPr lang="fr-FR" sz="2800" b="1" i="1" u="sng" dirty="0" smtClean="0"/>
              <a:t>Hyper-protéinémie </a:t>
            </a:r>
            <a:r>
              <a:rPr lang="fr-FR" sz="2800" i="1" u="sng" dirty="0" smtClean="0"/>
              <a:t>:  </a:t>
            </a:r>
          </a:p>
          <a:p>
            <a:endParaRPr lang="fr-FR" sz="2800" i="1" u="sng" dirty="0" smtClean="0"/>
          </a:p>
          <a:p>
            <a:r>
              <a:rPr lang="fr-FR" sz="2800" dirty="0" smtClean="0"/>
              <a:t>Déshydratation extracellulaire.</a:t>
            </a:r>
          </a:p>
          <a:p>
            <a:endParaRPr lang="fr-FR" sz="2800" dirty="0" smtClean="0"/>
          </a:p>
          <a:p>
            <a:r>
              <a:rPr lang="fr-FR" sz="2800" dirty="0" smtClean="0"/>
              <a:t> Hyper</a:t>
            </a:r>
            <a:r>
              <a:rPr lang="el-GR" sz="2800" dirty="0" smtClean="0"/>
              <a:t>γ</a:t>
            </a:r>
            <a:r>
              <a:rPr lang="fr-FR" sz="2800" dirty="0" err="1" smtClean="0"/>
              <a:t>globulinémie</a:t>
            </a:r>
            <a:r>
              <a:rPr lang="fr-FR" sz="2800" dirty="0" smtClean="0"/>
              <a:t>: </a:t>
            </a:r>
          </a:p>
          <a:p>
            <a:pPr>
              <a:buNone/>
            </a:pPr>
            <a:r>
              <a:rPr lang="fr-FR" sz="2800" dirty="0" smtClean="0"/>
              <a:t>    - </a:t>
            </a:r>
            <a:r>
              <a:rPr lang="fr-FR" sz="2800" dirty="0" err="1" smtClean="0"/>
              <a:t>gammapathie</a:t>
            </a:r>
            <a:r>
              <a:rPr lang="fr-FR" sz="2800" dirty="0" smtClean="0"/>
              <a:t> monoclonale (maladie de Kahler: augmentation </a:t>
            </a:r>
            <a:r>
              <a:rPr lang="fr-FR" sz="2800" dirty="0" err="1" smtClean="0"/>
              <a:t>IgA</a:t>
            </a:r>
            <a:r>
              <a:rPr lang="fr-FR" sz="2800" dirty="0" smtClean="0"/>
              <a:t>, </a:t>
            </a:r>
            <a:r>
              <a:rPr lang="fr-FR" sz="2800" dirty="0" err="1" smtClean="0"/>
              <a:t>IgG</a:t>
            </a:r>
            <a:r>
              <a:rPr lang="fr-FR" sz="2800" dirty="0" smtClean="0"/>
              <a:t>, </a:t>
            </a:r>
            <a:r>
              <a:rPr lang="fr-FR" sz="2800" dirty="0" err="1" smtClean="0"/>
              <a:t>IgD</a:t>
            </a:r>
            <a:r>
              <a:rPr lang="fr-FR" sz="2800" dirty="0" smtClean="0"/>
              <a:t> ou </a:t>
            </a:r>
            <a:r>
              <a:rPr lang="fr-FR" sz="2800" dirty="0" err="1" smtClean="0"/>
              <a:t>IgE</a:t>
            </a:r>
            <a:r>
              <a:rPr lang="fr-FR" sz="2800" dirty="0" smtClean="0"/>
              <a:t>;</a:t>
            </a:r>
            <a:br>
              <a:rPr lang="fr-FR" sz="2800" dirty="0" smtClean="0"/>
            </a:br>
            <a:r>
              <a:rPr lang="fr-FR" sz="2800" dirty="0" smtClean="0"/>
              <a:t>maladie de </a:t>
            </a:r>
            <a:r>
              <a:rPr lang="fr-FR" sz="2800" dirty="0" err="1" smtClean="0"/>
              <a:t>Waldenstrom</a:t>
            </a:r>
            <a:r>
              <a:rPr lang="fr-FR" sz="2800" dirty="0" smtClean="0"/>
              <a:t>: augmentation </a:t>
            </a:r>
            <a:r>
              <a:rPr lang="fr-FR" sz="2800" dirty="0" err="1" smtClean="0"/>
              <a:t>IgM</a:t>
            </a:r>
            <a:r>
              <a:rPr lang="fr-FR" sz="2800" dirty="0" smtClean="0"/>
              <a:t>)</a:t>
            </a:r>
          </a:p>
          <a:p>
            <a:pPr>
              <a:buNone/>
            </a:pPr>
            <a:r>
              <a:rPr lang="fr-FR" sz="2800" dirty="0" smtClean="0"/>
              <a:t>    - maladies auto-immunes (sarcoïdose) </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 Électrophorèse des protéines sériques :</a:t>
            </a:r>
            <a:endParaRPr lang="fr-FR" dirty="0"/>
          </a:p>
        </p:txBody>
      </p:sp>
      <p:sp>
        <p:nvSpPr>
          <p:cNvPr id="3" name="Espace réservé du contenu 2"/>
          <p:cNvSpPr>
            <a:spLocks noGrp="1"/>
          </p:cNvSpPr>
          <p:nvPr>
            <p:ph sz="quarter" idx="1"/>
          </p:nvPr>
        </p:nvSpPr>
        <p:spPr/>
        <p:txBody>
          <a:bodyPr>
            <a:normAutofit/>
          </a:bodyPr>
          <a:lstStyle/>
          <a:p>
            <a:r>
              <a:rPr lang="fr-FR" sz="2400" b="1" dirty="0" smtClean="0"/>
              <a:t>1-Principe :</a:t>
            </a:r>
          </a:p>
          <a:p>
            <a:endParaRPr lang="fr-FR" sz="2400" b="1" dirty="0" smtClean="0"/>
          </a:p>
          <a:p>
            <a:r>
              <a:rPr lang="fr-FR" sz="2400" b="1" dirty="0" smtClean="0"/>
              <a:t> </a:t>
            </a:r>
            <a:r>
              <a:rPr lang="fr-FR" sz="2400" dirty="0" smtClean="0"/>
              <a:t>c’est une méthode utilisée de routine dans les laboratoires de biologie clinique son but est de séparer les protéines du sérum, d’identifier les fractions  protéiques et de déterminer le pourcentage relatif de chacune d’elles.</a:t>
            </a:r>
          </a:p>
          <a:p>
            <a:endParaRPr lang="fr-FR" sz="2400" dirty="0" smtClean="0"/>
          </a:p>
          <a:p>
            <a:r>
              <a:rPr lang="fr-FR" sz="2400" dirty="0" smtClean="0"/>
              <a:t>Elle repose sur la capacité des protéines chargées à migrer au travers des pores d'un gel lorsqu'on applique un courant électrique.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60648"/>
            <a:ext cx="8534400" cy="864096"/>
          </a:xfrm>
        </p:spPr>
        <p:txBody>
          <a:bodyPr>
            <a:noAutofit/>
          </a:bodyPr>
          <a:lstStyle/>
          <a:p>
            <a:r>
              <a:rPr lang="fr-FR" sz="2800" dirty="0" smtClean="0"/>
              <a:t>B- Électrophorèse des protéines sériques sur acétate de cellulose :</a:t>
            </a:r>
            <a:endParaRPr lang="fr-FR" sz="2800" dirty="0"/>
          </a:p>
        </p:txBody>
      </p:sp>
      <p:sp>
        <p:nvSpPr>
          <p:cNvPr id="3" name="Espace réservé du contenu 2"/>
          <p:cNvSpPr>
            <a:spLocks noGrp="1"/>
          </p:cNvSpPr>
          <p:nvPr>
            <p:ph sz="quarter" idx="1"/>
          </p:nvPr>
        </p:nvSpPr>
        <p:spPr/>
        <p:txBody>
          <a:bodyPr>
            <a:normAutofit/>
          </a:bodyPr>
          <a:lstStyle/>
          <a:p>
            <a:r>
              <a:rPr lang="fr-FR" b="1" dirty="0" smtClean="0"/>
              <a:t>2- Technique : </a:t>
            </a:r>
          </a:p>
          <a:p>
            <a:endParaRPr lang="fr-FR" b="1" dirty="0" smtClean="0"/>
          </a:p>
          <a:p>
            <a:r>
              <a:rPr lang="fr-FR" dirty="0" smtClean="0"/>
              <a:t>2µl  de sérum sont disposés dans un endroit convenable de la bande d’acétate de cellulose imbibée de tampon sodique de pH 8,6.</a:t>
            </a:r>
          </a:p>
          <a:p>
            <a:endParaRPr lang="fr-FR" dirty="0" smtClean="0"/>
          </a:p>
          <a:p>
            <a:r>
              <a:rPr lang="fr-FR" dirty="0" smtClean="0"/>
              <a:t>Les protéines chargés négativement à ce pH lorsqu’elles sont soumises à un champs électrique se déplacent vers l’anode (électrode positive) avec des vitesses dépendant de leur charge.</a:t>
            </a:r>
          </a:p>
        </p:txBody>
      </p:sp>
      <p:pic>
        <p:nvPicPr>
          <p:cNvPr id="4" name="Image 3" descr="electro2.gif"/>
          <p:cNvPicPr>
            <a:picLocks noChangeAspect="1"/>
          </p:cNvPicPr>
          <p:nvPr/>
        </p:nvPicPr>
        <p:blipFill>
          <a:blip r:embed="rId2" cstate="print"/>
          <a:stretch>
            <a:fillRect/>
          </a:stretch>
        </p:blipFill>
        <p:spPr>
          <a:xfrm>
            <a:off x="1691680" y="2132856"/>
            <a:ext cx="6336704" cy="43148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xit" presetSubtype="0" fill="hold" nodeType="clickEffect">
                                  <p:stCondLst>
                                    <p:cond delay="0"/>
                                  </p:stCondLst>
                                  <p:childTnLst>
                                    <p:anim calcmode="lin" valueType="num">
                                      <p:cBhvr>
                                        <p:cTn id="11" dur="500"/>
                                        <p:tgtEl>
                                          <p:spTgt spid="4"/>
                                        </p:tgtEl>
                                        <p:attrNameLst>
                                          <p:attrName>ppt_w</p:attrName>
                                        </p:attrNameLst>
                                      </p:cBhvr>
                                      <p:tavLst>
                                        <p:tav tm="0">
                                          <p:val>
                                            <p:strVal val="ppt_w"/>
                                          </p:val>
                                        </p:tav>
                                        <p:tav tm="100000">
                                          <p:val>
                                            <p:fltVal val="0"/>
                                          </p:val>
                                        </p:tav>
                                      </p:tavLst>
                                    </p:anim>
                                    <p:anim calcmode="lin" valueType="num">
                                      <p:cBhvr>
                                        <p:cTn id="12" dur="500"/>
                                        <p:tgtEl>
                                          <p:spTgt spid="4"/>
                                        </p:tgtEl>
                                        <p:attrNameLst>
                                          <p:attrName>ppt_h</p:attrName>
                                        </p:attrNameLst>
                                      </p:cBhvr>
                                      <p:tavLst>
                                        <p:tav tm="0">
                                          <p:val>
                                            <p:strVal val="ppt_h"/>
                                          </p:val>
                                        </p:tav>
                                        <p:tav tm="100000">
                                          <p:val>
                                            <p:fltVal val="0"/>
                                          </p:val>
                                        </p:tav>
                                      </p:tavLst>
                                    </p:anim>
                                    <p:animEffect transition="out" filter="fade">
                                      <p:cBhvr>
                                        <p:cTn id="13" dur="500"/>
                                        <p:tgtEl>
                                          <p:spTgt spid="4"/>
                                        </p:tgtEl>
                                      </p:cBhvr>
                                    </p:animEffect>
                                    <p:set>
                                      <p:cBhvr>
                                        <p:cTn id="14"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896144"/>
          </a:xfrm>
        </p:spPr>
        <p:txBody>
          <a:bodyPr>
            <a:normAutofit fontScale="90000"/>
          </a:bodyPr>
          <a:lstStyle/>
          <a:p>
            <a:r>
              <a:rPr lang="fr-FR" sz="3600" dirty="0" smtClean="0"/>
              <a:t>B- Électrophorèse des protéines sériques sur acétate de cellulose :</a:t>
            </a:r>
            <a:endParaRPr lang="fr-FR" dirty="0"/>
          </a:p>
        </p:txBody>
      </p:sp>
      <p:sp>
        <p:nvSpPr>
          <p:cNvPr id="3" name="Espace réservé du contenu 2"/>
          <p:cNvSpPr>
            <a:spLocks noGrp="1"/>
          </p:cNvSpPr>
          <p:nvPr>
            <p:ph sz="quarter" idx="1"/>
          </p:nvPr>
        </p:nvSpPr>
        <p:spPr>
          <a:xfrm>
            <a:off x="301752" y="1527048"/>
            <a:ext cx="8503920" cy="4998296"/>
          </a:xfrm>
        </p:spPr>
        <p:txBody>
          <a:bodyPr>
            <a:normAutofit/>
          </a:bodyPr>
          <a:lstStyle/>
          <a:p>
            <a:r>
              <a:rPr lang="fr-FR" dirty="0" smtClean="0"/>
              <a:t>A la fin de l’opération, les protéines de charges différentes occupent des zones différentes, et pour les faire apparaitre, on plonge la bande dans une solution d’un colorant convenable (noir </a:t>
            </a:r>
            <a:r>
              <a:rPr lang="fr-FR" dirty="0" err="1" smtClean="0"/>
              <a:t>amidé</a:t>
            </a:r>
            <a:r>
              <a:rPr lang="fr-FR" dirty="0" smtClean="0"/>
              <a:t>) qui se fixe seulement sur les zones contenant des protéines.</a:t>
            </a:r>
          </a:p>
          <a:p>
            <a:endParaRPr lang="fr-FR" dirty="0" smtClean="0"/>
          </a:p>
          <a:p>
            <a:r>
              <a:rPr lang="fr-FR" dirty="0" smtClean="0"/>
              <a:t>On utilise un appareil enregistreur qui permet de mesurer  les variations de la quantité de colorant fixée à la bande tout au long de celle-ci.</a:t>
            </a:r>
          </a:p>
          <a:p>
            <a:endParaRPr lang="fr-FR" dirty="0"/>
          </a:p>
        </p:txBody>
      </p:sp>
      <p:pic>
        <p:nvPicPr>
          <p:cNvPr id="4" name="Image 3" descr="electro1.gif"/>
          <p:cNvPicPr>
            <a:picLocks noChangeAspect="1"/>
          </p:cNvPicPr>
          <p:nvPr/>
        </p:nvPicPr>
        <p:blipFill>
          <a:blip r:embed="rId2" cstate="print"/>
          <a:stretch>
            <a:fillRect/>
          </a:stretch>
        </p:blipFill>
        <p:spPr>
          <a:xfrm>
            <a:off x="1619672" y="980728"/>
            <a:ext cx="5256583" cy="4176464"/>
          </a:xfrm>
          <a:prstGeom prst="rect">
            <a:avLst/>
          </a:prstGeom>
        </p:spPr>
      </p:pic>
      <p:pic>
        <p:nvPicPr>
          <p:cNvPr id="5" name="Image 4" descr="electro3.JPG"/>
          <p:cNvPicPr>
            <a:picLocks noChangeAspect="1"/>
          </p:cNvPicPr>
          <p:nvPr/>
        </p:nvPicPr>
        <p:blipFill>
          <a:blip r:embed="rId3" cstate="print"/>
          <a:stretch>
            <a:fillRect/>
          </a:stretch>
        </p:blipFill>
        <p:spPr>
          <a:xfrm>
            <a:off x="1475656" y="1124744"/>
            <a:ext cx="5832648" cy="434183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nodeType="clickEffect">
                                  <p:stCondLst>
                                    <p:cond delay="0"/>
                                  </p:stCondLst>
                                  <p:childTnLst>
                                    <p:animEffect transition="out" filter="blinds(horizontal)">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xit" presetSubtype="10" fill="hold" nodeType="clickEffect">
                                  <p:stCondLst>
                                    <p:cond delay="0"/>
                                  </p:stCondLst>
                                  <p:childTnLst>
                                    <p:animEffect transition="out" filter="blinds(horizontal)">
                                      <p:cBhvr>
                                        <p:cTn id="21" dur="500"/>
                                        <p:tgtEl>
                                          <p:spTgt spid="5"/>
                                        </p:tgtEl>
                                      </p:cBhvr>
                                    </p:animEffect>
                                    <p:set>
                                      <p:cBhvr>
                                        <p:cTn id="2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824136"/>
          </a:xfrm>
        </p:spPr>
        <p:txBody>
          <a:bodyPr>
            <a:normAutofit fontScale="90000"/>
          </a:bodyPr>
          <a:lstStyle/>
          <a:p>
            <a:r>
              <a:rPr lang="fr-FR" sz="3600" dirty="0" smtClean="0"/>
              <a:t>B- Électrophorèse des protéines sériques sur acétate de cellulose :</a:t>
            </a:r>
            <a:endParaRPr lang="fr-FR" dirty="0"/>
          </a:p>
        </p:txBody>
      </p:sp>
      <p:sp>
        <p:nvSpPr>
          <p:cNvPr id="3" name="Espace réservé du contenu 2"/>
          <p:cNvSpPr>
            <a:spLocks noGrp="1"/>
          </p:cNvSpPr>
          <p:nvPr>
            <p:ph sz="quarter" idx="1"/>
          </p:nvPr>
        </p:nvSpPr>
        <p:spPr>
          <a:xfrm>
            <a:off x="301752" y="1772816"/>
            <a:ext cx="8503920" cy="4608512"/>
          </a:xfrm>
        </p:spPr>
        <p:txBody>
          <a:bodyPr>
            <a:normAutofit/>
          </a:bodyPr>
          <a:lstStyle/>
          <a:p>
            <a:r>
              <a:rPr lang="fr-FR" dirty="0" smtClean="0"/>
              <a:t>La bande d’électrophorèse passe entre une source lumineuse et un cellule photoélectrique : </a:t>
            </a:r>
            <a:r>
              <a:rPr lang="fr-FR" sz="2800" dirty="0" smtClean="0"/>
              <a:t>la quantité de colorant est proportionnelle à la quantité de protéines présentes.</a:t>
            </a:r>
          </a:p>
          <a:p>
            <a:pPr>
              <a:buNone/>
            </a:pPr>
            <a:endParaRPr lang="fr-FR" dirty="0" smtClean="0"/>
          </a:p>
          <a:p>
            <a:r>
              <a:rPr lang="fr-FR" dirty="0" smtClean="0"/>
              <a:t>On obtient alors un graphique dans lequel chaque groupe de protéines de charge identique correspond à un pic, l’appareil mesure la surface de ce pic et en déduit le pourcentage.</a:t>
            </a:r>
          </a:p>
          <a:p>
            <a:endParaRPr lang="fr-FR" dirty="0" smtClean="0"/>
          </a:p>
          <a:p>
            <a:endParaRPr lang="fr-FR"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dirty="0" smtClean="0"/>
              <a:t>B- Électrophorèse des protéines sériques :</a:t>
            </a:r>
            <a:endParaRPr lang="fr-FR" dirty="0"/>
          </a:p>
        </p:txBody>
      </p:sp>
      <p:sp>
        <p:nvSpPr>
          <p:cNvPr id="3" name="Espace réservé du contenu 2"/>
          <p:cNvSpPr>
            <a:spLocks noGrp="1"/>
          </p:cNvSpPr>
          <p:nvPr>
            <p:ph sz="quarter" idx="1"/>
          </p:nvPr>
        </p:nvSpPr>
        <p:spPr/>
        <p:txBody>
          <a:bodyPr/>
          <a:lstStyle/>
          <a:p>
            <a:r>
              <a:rPr lang="fr-FR" b="1" i="1" u="sng" dirty="0" smtClean="0"/>
              <a:t>Autres gels utilisés : </a:t>
            </a:r>
          </a:p>
          <a:p>
            <a:endParaRPr lang="fr-FR" b="1" i="1" u="sng" dirty="0" smtClean="0"/>
          </a:p>
          <a:p>
            <a:r>
              <a:rPr lang="fr-FR" dirty="0" smtClean="0"/>
              <a:t>Gel d’agarose</a:t>
            </a:r>
          </a:p>
          <a:p>
            <a:r>
              <a:rPr lang="fr-FR" dirty="0" smtClean="0"/>
              <a:t>Gel de </a:t>
            </a:r>
            <a:r>
              <a:rPr lang="fr-FR" dirty="0" err="1" smtClean="0"/>
              <a:t>polyacrylamide</a:t>
            </a:r>
            <a:r>
              <a:rPr lang="fr-FR" dirty="0" smtClean="0"/>
              <a:t> </a:t>
            </a:r>
          </a:p>
          <a:p>
            <a:r>
              <a:rPr lang="fr-FR" dirty="0" smtClean="0"/>
              <a:t>Gel d’amidon</a:t>
            </a:r>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896144"/>
          </a:xfrm>
        </p:spPr>
        <p:txBody>
          <a:bodyPr>
            <a:noAutofit/>
          </a:bodyPr>
          <a:lstStyle/>
          <a:p>
            <a:r>
              <a:rPr lang="fr-FR" sz="3200" dirty="0" smtClean="0"/>
              <a:t>Tracé normal d’électrophorèse des protéines sériques </a:t>
            </a:r>
            <a:endParaRPr lang="fr-FR" sz="3200" dirty="0"/>
          </a:p>
        </p:txBody>
      </p:sp>
      <p:pic>
        <p:nvPicPr>
          <p:cNvPr id="4" name="Picture 4"/>
          <p:cNvPicPr>
            <a:picLocks noGrp="1" noChangeAspect="1" noChangeArrowheads="1"/>
          </p:cNvPicPr>
          <p:nvPr>
            <p:ph sz="quarter" idx="1"/>
          </p:nvPr>
        </p:nvPicPr>
        <p:blipFill>
          <a:blip r:embed="rId2" cstate="print"/>
          <a:stretch>
            <a:fillRect/>
          </a:stretch>
        </p:blipFill>
        <p:spPr bwMode="auto">
          <a:xfrm>
            <a:off x="2290186" y="1412775"/>
            <a:ext cx="6663346" cy="4896545"/>
          </a:xfrm>
          <a:prstGeom prst="rect">
            <a:avLst/>
          </a:prstGeom>
          <a:noFill/>
        </p:spPr>
      </p:pic>
      <p:sp>
        <p:nvSpPr>
          <p:cNvPr id="5" name="Rectangle 4"/>
          <p:cNvSpPr/>
          <p:nvPr/>
        </p:nvSpPr>
        <p:spPr>
          <a:xfrm>
            <a:off x="285720" y="1357298"/>
            <a:ext cx="2071702" cy="2031325"/>
          </a:xfrm>
          <a:prstGeom prst="rect">
            <a:avLst/>
          </a:prstGeom>
        </p:spPr>
        <p:txBody>
          <a:bodyPr wrap="square">
            <a:spAutoFit/>
          </a:bodyPr>
          <a:lstStyle/>
          <a:p>
            <a:r>
              <a:rPr lang="fr-FR" b="1" dirty="0" smtClean="0"/>
              <a:t>5 grandes fractions apparaissent sur le diagramme d'électrophorèse classique :</a:t>
            </a:r>
            <a:endParaRPr lang="fr-FR"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1-introduction :</a:t>
            </a:r>
            <a:endParaRPr lang="fr-FR" dirty="0"/>
          </a:p>
        </p:txBody>
      </p:sp>
      <p:sp>
        <p:nvSpPr>
          <p:cNvPr id="3" name="Espace réservé du contenu 2"/>
          <p:cNvSpPr>
            <a:spLocks noGrp="1"/>
          </p:cNvSpPr>
          <p:nvPr>
            <p:ph sz="quarter" idx="1"/>
          </p:nvPr>
        </p:nvSpPr>
        <p:spPr>
          <a:xfrm>
            <a:off x="301752" y="1527048"/>
            <a:ext cx="8503920" cy="4782272"/>
          </a:xfrm>
        </p:spPr>
        <p:txBody>
          <a:bodyPr>
            <a:normAutofit fontScale="92500"/>
          </a:bodyPr>
          <a:lstStyle/>
          <a:p>
            <a:r>
              <a:rPr lang="fr-FR" sz="2400" dirty="0" smtClean="0"/>
              <a:t>Une protéine est une macromolécule biologique composée d’enchainements d’acides aminés unis solidement par des liaisons peptidiques. L'ordre dans lequel les acides aminés s'enchaînent est codé par le génome et constitue la </a:t>
            </a:r>
            <a:r>
              <a:rPr lang="fr-FR" sz="2400" dirty="0" smtClean="0">
                <a:hlinkClick r:id="rId2" tooltip="Structure primaire"/>
              </a:rPr>
              <a:t>structure primaire</a:t>
            </a:r>
            <a:r>
              <a:rPr lang="fr-FR" sz="2400" dirty="0" smtClean="0"/>
              <a:t> de la protéine. La protéine se replie sur elle-même pour former des </a:t>
            </a:r>
            <a:r>
              <a:rPr lang="fr-FR" sz="2400" dirty="0" smtClean="0">
                <a:hlinkClick r:id="rId3" tooltip="Structure secondaire"/>
              </a:rPr>
              <a:t>structures secondaires</a:t>
            </a:r>
            <a:r>
              <a:rPr lang="fr-FR" sz="2400" dirty="0" smtClean="0"/>
              <a:t>. Puis, les différentes structures secondaires sont agencées les unes par rapport aux autres pour former la </a:t>
            </a:r>
            <a:r>
              <a:rPr lang="fr-FR" sz="2400" dirty="0" smtClean="0">
                <a:hlinkClick r:id="rId4" tooltip="Structure des protéines"/>
              </a:rPr>
              <a:t>structure tertiaire</a:t>
            </a:r>
            <a:r>
              <a:rPr lang="fr-FR" sz="2400" dirty="0" smtClean="0"/>
              <a:t>.</a:t>
            </a:r>
          </a:p>
          <a:p>
            <a:endParaRPr lang="fr-FR" sz="2400" dirty="0" smtClean="0"/>
          </a:p>
          <a:p>
            <a:r>
              <a:rPr lang="fr-FR" sz="2400" dirty="0" smtClean="0"/>
              <a:t>La fonction des protéines est conférée par leur structure tridimensionnelle, c'est-à-dire la manière dont les acides aminés sont agencés les uns par rapport aux autres dans l'espace.</a:t>
            </a:r>
          </a:p>
          <a:p>
            <a:pPr>
              <a:buNone/>
            </a:pPr>
            <a:endParaRPr lang="fr-FR" sz="2400" dirty="0"/>
          </a:p>
        </p:txBody>
      </p:sp>
      <p:pic>
        <p:nvPicPr>
          <p:cNvPr id="4" name="Picture 2" descr="C:\Documents and Settings\MiMi\Bureau\structure.bmp"/>
          <p:cNvPicPr>
            <a:picLocks noChangeAspect="1" noChangeArrowheads="1"/>
          </p:cNvPicPr>
          <p:nvPr/>
        </p:nvPicPr>
        <p:blipFill>
          <a:blip r:embed="rId5" cstate="print"/>
          <a:srcRect/>
          <a:stretch>
            <a:fillRect/>
          </a:stretch>
        </p:blipFill>
        <p:spPr bwMode="auto">
          <a:xfrm>
            <a:off x="2267744" y="1196752"/>
            <a:ext cx="4752529" cy="4464496"/>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xit" presetSubtype="0" fill="hold" nodeType="clickEffect">
                                  <p:stCondLst>
                                    <p:cond delay="0"/>
                                  </p:stCondLst>
                                  <p:childTnLst>
                                    <p:anim calcmode="lin" valueType="num">
                                      <p:cBhvr>
                                        <p:cTn id="19" dur="500"/>
                                        <p:tgtEl>
                                          <p:spTgt spid="4"/>
                                        </p:tgtEl>
                                        <p:attrNameLst>
                                          <p:attrName>ppt_w</p:attrName>
                                        </p:attrNameLst>
                                      </p:cBhvr>
                                      <p:tavLst>
                                        <p:tav tm="0">
                                          <p:val>
                                            <p:strVal val="ppt_w"/>
                                          </p:val>
                                        </p:tav>
                                        <p:tav tm="100000">
                                          <p:val>
                                            <p:fltVal val="0"/>
                                          </p:val>
                                        </p:tav>
                                      </p:tavLst>
                                    </p:anim>
                                    <p:anim calcmode="lin" valueType="num">
                                      <p:cBhvr>
                                        <p:cTn id="20" dur="500"/>
                                        <p:tgtEl>
                                          <p:spTgt spid="4"/>
                                        </p:tgtEl>
                                        <p:attrNameLst>
                                          <p:attrName>ppt_h</p:attrName>
                                        </p:attrNameLst>
                                      </p:cBhvr>
                                      <p:tavLst>
                                        <p:tav tm="0">
                                          <p:val>
                                            <p:strVal val="ppt_h"/>
                                          </p:val>
                                        </p:tav>
                                        <p:tav tm="100000">
                                          <p:val>
                                            <p:fltVal val="0"/>
                                          </p:val>
                                        </p:tav>
                                      </p:tavLst>
                                    </p:anim>
                                    <p:animEffect transition="out" filter="fade">
                                      <p:cBhvr>
                                        <p:cTn id="21" dur="500"/>
                                        <p:tgtEl>
                                          <p:spTgt spid="4"/>
                                        </p:tgtEl>
                                      </p:cBhvr>
                                    </p:animEffect>
                                    <p:set>
                                      <p:cBhvr>
                                        <p:cTn id="22" dur="1" fill="hold">
                                          <p:stCondLst>
                                            <p:cond delay="499"/>
                                          </p:stCondLst>
                                        </p:cTn>
                                        <p:tgtEl>
                                          <p:spTgt spid="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space réservé pour une image  4" descr="norm[1].jpg"/>
          <p:cNvPicPr>
            <a:picLocks noChangeAspect="1"/>
          </p:cNvPicPr>
          <p:nvPr/>
        </p:nvPicPr>
        <p:blipFill>
          <a:blip r:embed="rId2" cstate="print"/>
          <a:srcRect l="13994" r="13994"/>
          <a:stretch>
            <a:fillRect/>
          </a:stretch>
        </p:blipFill>
        <p:spPr>
          <a:xfrm>
            <a:off x="417808" y="709896"/>
            <a:ext cx="8011843" cy="5505185"/>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sz="quarter" idx="1"/>
          </p:nvPr>
        </p:nvGraphicFramePr>
        <p:xfrm>
          <a:off x="251521" y="1047248"/>
          <a:ext cx="8640960" cy="5412134"/>
        </p:xfrm>
        <a:graphic>
          <a:graphicData uri="http://schemas.openxmlformats.org/drawingml/2006/table">
            <a:tbl>
              <a:tblPr firstRow="1" bandRow="1">
                <a:tableStyleId>{5C22544A-7EE6-4342-B048-85BDC9FD1C3A}</a:tableStyleId>
              </a:tblPr>
              <a:tblGrid>
                <a:gridCol w="3101882"/>
                <a:gridCol w="2769539"/>
                <a:gridCol w="2769539"/>
              </a:tblGrid>
              <a:tr h="626351">
                <a:tc>
                  <a:txBody>
                    <a:bodyPr/>
                    <a:lstStyle/>
                    <a:p>
                      <a:r>
                        <a:rPr lang="fr-FR" dirty="0" smtClean="0"/>
                        <a:t>fraction</a:t>
                      </a:r>
                      <a:endParaRPr lang="fr-FR" dirty="0"/>
                    </a:p>
                  </a:txBody>
                  <a:tcPr/>
                </a:tc>
                <a:tc>
                  <a:txBody>
                    <a:bodyPr/>
                    <a:lstStyle/>
                    <a:p>
                      <a:r>
                        <a:rPr lang="fr-FR" dirty="0" smtClean="0"/>
                        <a:t>protéines</a:t>
                      </a:r>
                      <a:endParaRPr lang="fr-FR" dirty="0"/>
                    </a:p>
                  </a:txBody>
                  <a:tcPr/>
                </a:tc>
                <a:tc>
                  <a:txBody>
                    <a:bodyPr/>
                    <a:lstStyle/>
                    <a:p>
                      <a:r>
                        <a:rPr lang="fr-FR" dirty="0" smtClean="0"/>
                        <a:t>    % et concentrations</a:t>
                      </a:r>
                      <a:endParaRPr lang="fr-FR" dirty="0"/>
                    </a:p>
                  </a:txBody>
                  <a:tcPr/>
                </a:tc>
              </a:tr>
              <a:tr h="356153">
                <a:tc>
                  <a:txBody>
                    <a:bodyPr/>
                    <a:lstStyle/>
                    <a:p>
                      <a:endParaRPr lang="fr-FR" dirty="0"/>
                    </a:p>
                  </a:txBody>
                  <a:tcPr/>
                </a:tc>
                <a:tc>
                  <a:txBody>
                    <a:bodyPr/>
                    <a:lstStyle/>
                    <a:p>
                      <a:endParaRPr lang="fr-FR" dirty="0"/>
                    </a:p>
                  </a:txBody>
                  <a:tcPr/>
                </a:tc>
                <a:tc>
                  <a:txBody>
                    <a:bodyPr/>
                    <a:lstStyle/>
                    <a:p>
                      <a:endParaRPr lang="fr-FR" dirty="0"/>
                    </a:p>
                  </a:txBody>
                  <a:tcPr/>
                </a:tc>
              </a:tr>
              <a:tr h="416276">
                <a:tc>
                  <a:txBody>
                    <a:bodyPr/>
                    <a:lstStyle/>
                    <a:p>
                      <a:r>
                        <a:rPr lang="fr-FR" dirty="0" smtClean="0"/>
                        <a:t>Albumine </a:t>
                      </a:r>
                      <a:endParaRPr lang="fr-FR" dirty="0"/>
                    </a:p>
                  </a:txBody>
                  <a:tcPr/>
                </a:tc>
                <a:tc>
                  <a:txBody>
                    <a:bodyPr/>
                    <a:lstStyle/>
                    <a:p>
                      <a:r>
                        <a:rPr lang="fr-FR" dirty="0" smtClean="0"/>
                        <a:t>albumine</a:t>
                      </a:r>
                      <a:endParaRPr lang="fr-FR" dirty="0"/>
                    </a:p>
                  </a:txBody>
                  <a:tcPr/>
                </a:tc>
                <a:tc>
                  <a:txBody>
                    <a:bodyPr/>
                    <a:lstStyle/>
                    <a:p>
                      <a:r>
                        <a:rPr kumimoji="0" lang="fr-FR" sz="1800" kern="1200" baseline="0" dirty="0" smtClean="0">
                          <a:solidFill>
                            <a:schemeClr val="dk1"/>
                          </a:solidFill>
                          <a:latin typeface="+mn-lt"/>
                          <a:ea typeface="+mn-ea"/>
                          <a:cs typeface="+mn-cs"/>
                        </a:rPr>
                        <a:t>60–65 %  (37–54 g/l)</a:t>
                      </a:r>
                      <a:endParaRPr lang="fr-FR" dirty="0"/>
                    </a:p>
                  </a:txBody>
                  <a:tcPr/>
                </a:tc>
              </a:tr>
              <a:tr h="894787">
                <a:tc>
                  <a:txBody>
                    <a:bodyPr/>
                    <a:lstStyle/>
                    <a:p>
                      <a:r>
                        <a:rPr lang="el-GR" sz="1800" kern="1200" baseline="0" dirty="0" smtClean="0">
                          <a:solidFill>
                            <a:schemeClr val="dk1"/>
                          </a:solidFill>
                          <a:latin typeface="+mn-lt"/>
                          <a:ea typeface="+mn-ea"/>
                          <a:cs typeface="+mn-cs"/>
                        </a:rPr>
                        <a:t>α 1-</a:t>
                      </a:r>
                      <a:r>
                        <a:rPr lang="fr-FR" sz="1800" kern="1200" baseline="0" dirty="0" smtClean="0">
                          <a:solidFill>
                            <a:schemeClr val="dk1"/>
                          </a:solidFill>
                          <a:latin typeface="+mn-lt"/>
                          <a:ea typeface="+mn-ea"/>
                          <a:cs typeface="+mn-cs"/>
                        </a:rPr>
                        <a:t>globulines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kern="1200" baseline="0" dirty="0" smtClean="0">
                          <a:solidFill>
                            <a:schemeClr val="dk1"/>
                          </a:solidFill>
                          <a:latin typeface="+mn-lt"/>
                          <a:ea typeface="+mn-ea"/>
                          <a:cs typeface="+mn-cs"/>
                        </a:rPr>
                        <a:t>α 1-</a:t>
                      </a:r>
                      <a:r>
                        <a:rPr lang="fr-FR" sz="1800" kern="1200" baseline="0" dirty="0" smtClean="0">
                          <a:solidFill>
                            <a:schemeClr val="dk1"/>
                          </a:solidFill>
                          <a:latin typeface="+mn-lt"/>
                          <a:ea typeface="+mn-ea"/>
                          <a:cs typeface="+mn-cs"/>
                        </a:rPr>
                        <a:t>antitrypsine, </a:t>
                      </a:r>
                      <a:r>
                        <a:rPr lang="fr-FR" sz="1800" kern="1200" baseline="0" dirty="0" err="1" smtClean="0">
                          <a:solidFill>
                            <a:schemeClr val="dk1"/>
                          </a:solidFill>
                          <a:latin typeface="+mn-lt"/>
                          <a:ea typeface="+mn-ea"/>
                          <a:cs typeface="+mn-cs"/>
                        </a:rPr>
                        <a:t>orosomucoïde</a:t>
                      </a:r>
                      <a:endParaRPr lang="fr-FR" dirty="0" smtClean="0"/>
                    </a:p>
                    <a:p>
                      <a:endParaRPr lang="fr-FR" dirty="0"/>
                    </a:p>
                  </a:txBody>
                  <a:tcPr/>
                </a:tc>
                <a:tc>
                  <a:txBody>
                    <a:bodyPr/>
                    <a:lstStyle/>
                    <a:p>
                      <a:r>
                        <a:rPr kumimoji="0" lang="fr-FR" sz="1800" kern="1200" baseline="0" dirty="0" smtClean="0">
                          <a:solidFill>
                            <a:schemeClr val="dk1"/>
                          </a:solidFill>
                          <a:latin typeface="+mn-lt"/>
                          <a:ea typeface="+mn-ea"/>
                          <a:cs typeface="+mn-cs"/>
                        </a:rPr>
                        <a:t>3–5 % (2–4 g/l)</a:t>
                      </a:r>
                      <a:endParaRPr lang="fr-FR" dirty="0"/>
                    </a:p>
                  </a:txBody>
                  <a:tcPr/>
                </a:tc>
              </a:tr>
              <a:tr h="1163224">
                <a:tc>
                  <a:txBody>
                    <a:bodyPr/>
                    <a:lstStyle/>
                    <a:p>
                      <a:r>
                        <a:rPr lang="el-GR" sz="1800" kern="1200" baseline="0" dirty="0" smtClean="0">
                          <a:solidFill>
                            <a:schemeClr val="dk1"/>
                          </a:solidFill>
                          <a:latin typeface="+mn-lt"/>
                          <a:ea typeface="+mn-ea"/>
                          <a:cs typeface="+mn-cs"/>
                        </a:rPr>
                        <a:t>α 2-</a:t>
                      </a:r>
                      <a:r>
                        <a:rPr lang="fr-FR" sz="1800" kern="1200" baseline="0" dirty="0" smtClean="0">
                          <a:solidFill>
                            <a:schemeClr val="dk1"/>
                          </a:solidFill>
                          <a:latin typeface="+mn-lt"/>
                          <a:ea typeface="+mn-ea"/>
                          <a:cs typeface="+mn-cs"/>
                        </a:rPr>
                        <a:t>globulines</a:t>
                      </a:r>
                      <a:endParaRPr lang="fr-FR" dirty="0"/>
                    </a:p>
                  </a:txBody>
                  <a:tcPr/>
                </a:tc>
                <a:tc>
                  <a:txBody>
                    <a:bodyPr/>
                    <a:lstStyle/>
                    <a:p>
                      <a:r>
                        <a:rPr lang="fr-FR" sz="1800" kern="1200" baseline="0" dirty="0" err="1" smtClean="0">
                          <a:solidFill>
                            <a:schemeClr val="dk1"/>
                          </a:solidFill>
                          <a:latin typeface="+mn-lt"/>
                          <a:ea typeface="+mn-ea"/>
                          <a:cs typeface="+mn-cs"/>
                        </a:rPr>
                        <a:t>céruléoplasmine</a:t>
                      </a:r>
                      <a:r>
                        <a:rPr lang="fr-FR" sz="1800" kern="1200" baseline="0" dirty="0" smtClean="0">
                          <a:solidFill>
                            <a:schemeClr val="dk1"/>
                          </a:solidFill>
                          <a:latin typeface="+mn-lt"/>
                          <a:ea typeface="+mn-ea"/>
                          <a:cs typeface="+mn-cs"/>
                        </a:rPr>
                        <a:t>,                        </a:t>
                      </a:r>
                      <a:r>
                        <a:rPr lang="el-GR" sz="1800" kern="1200" baseline="0" dirty="0" smtClean="0">
                          <a:solidFill>
                            <a:schemeClr val="dk1"/>
                          </a:solidFill>
                          <a:latin typeface="+mn-lt"/>
                          <a:ea typeface="+mn-ea"/>
                          <a:cs typeface="+mn-cs"/>
                        </a:rPr>
                        <a:t>α 2-</a:t>
                      </a:r>
                      <a:r>
                        <a:rPr lang="fr-FR" sz="1800" kern="1200" baseline="0" dirty="0" smtClean="0">
                          <a:solidFill>
                            <a:schemeClr val="dk1"/>
                          </a:solidFill>
                          <a:latin typeface="+mn-lt"/>
                          <a:ea typeface="+mn-ea"/>
                          <a:cs typeface="+mn-cs"/>
                        </a:rPr>
                        <a:t>macroglobuline, </a:t>
                      </a:r>
                    </a:p>
                    <a:p>
                      <a:r>
                        <a:rPr lang="fr-FR" sz="1800" kern="1200" baseline="0" dirty="0" smtClean="0">
                          <a:solidFill>
                            <a:schemeClr val="dk1"/>
                          </a:solidFill>
                          <a:latin typeface="+mn-lt"/>
                          <a:ea typeface="+mn-ea"/>
                          <a:cs typeface="+mn-cs"/>
                        </a:rPr>
                        <a:t>haptoglobine,</a:t>
                      </a:r>
                    </a:p>
                    <a:p>
                      <a:r>
                        <a:rPr lang="el-GR" sz="1800" kern="1200" baseline="0" dirty="0" smtClean="0">
                          <a:solidFill>
                            <a:schemeClr val="dk1"/>
                          </a:solidFill>
                          <a:latin typeface="+mn-lt"/>
                          <a:ea typeface="+mn-ea"/>
                          <a:cs typeface="+mn-cs"/>
                        </a:rPr>
                        <a:t>α-</a:t>
                      </a:r>
                      <a:r>
                        <a:rPr lang="fr-FR" sz="1800" kern="1200" baseline="0" dirty="0" smtClean="0">
                          <a:solidFill>
                            <a:schemeClr val="dk1"/>
                          </a:solidFill>
                          <a:latin typeface="+mn-lt"/>
                          <a:ea typeface="+mn-ea"/>
                          <a:cs typeface="+mn-cs"/>
                        </a:rPr>
                        <a:t>lipoprotéines</a:t>
                      </a:r>
                      <a:endParaRPr lang="fr-FR" dirty="0"/>
                    </a:p>
                  </a:txBody>
                  <a:tcPr/>
                </a:tc>
                <a:tc>
                  <a:txBody>
                    <a:bodyPr/>
                    <a:lstStyle/>
                    <a:p>
                      <a:r>
                        <a:rPr kumimoji="0" lang="fr-FR" sz="1800" kern="1200" baseline="0" dirty="0" smtClean="0">
                          <a:solidFill>
                            <a:schemeClr val="dk1"/>
                          </a:solidFill>
                          <a:latin typeface="+mn-lt"/>
                          <a:ea typeface="+mn-ea"/>
                          <a:cs typeface="+mn-cs"/>
                        </a:rPr>
                        <a:t>6-10 %  (4–7 g/l)</a:t>
                      </a:r>
                      <a:endParaRPr lang="fr-FR" dirty="0"/>
                    </a:p>
                  </a:txBody>
                  <a:tcPr/>
                </a:tc>
              </a:tr>
              <a:tr h="894787">
                <a:tc>
                  <a:txBody>
                    <a:bodyPr/>
                    <a:lstStyle/>
                    <a:p>
                      <a:r>
                        <a:rPr lang="el-GR" sz="1800" kern="1200" baseline="0" dirty="0" smtClean="0">
                          <a:solidFill>
                            <a:schemeClr val="dk1"/>
                          </a:solidFill>
                          <a:latin typeface="+mn-lt"/>
                          <a:ea typeface="+mn-ea"/>
                          <a:cs typeface="+mn-cs"/>
                        </a:rPr>
                        <a:t>β -</a:t>
                      </a:r>
                      <a:r>
                        <a:rPr lang="fr-FR" sz="1800" kern="1200" baseline="0" dirty="0" smtClean="0">
                          <a:solidFill>
                            <a:schemeClr val="dk1"/>
                          </a:solidFill>
                          <a:latin typeface="+mn-lt"/>
                          <a:ea typeface="+mn-ea"/>
                          <a:cs typeface="+mn-cs"/>
                        </a:rPr>
                        <a:t>globulines</a:t>
                      </a:r>
                      <a:endParaRPr lang="fr-FR" dirty="0"/>
                    </a:p>
                  </a:txBody>
                  <a:tcPr/>
                </a:tc>
                <a:tc>
                  <a:txBody>
                    <a:bodyPr/>
                    <a:lstStyle/>
                    <a:p>
                      <a:r>
                        <a:rPr lang="fr-FR" sz="1800" kern="1200" baseline="0" dirty="0" err="1" smtClean="0">
                          <a:solidFill>
                            <a:schemeClr val="dk1"/>
                          </a:solidFill>
                          <a:latin typeface="+mn-lt"/>
                          <a:ea typeface="+mn-ea"/>
                          <a:cs typeface="+mn-cs"/>
                        </a:rPr>
                        <a:t>Hémopexine</a:t>
                      </a:r>
                      <a:r>
                        <a:rPr lang="fr-FR" sz="1800" kern="1200" baseline="0" dirty="0" smtClean="0">
                          <a:solidFill>
                            <a:schemeClr val="dk1"/>
                          </a:solidFill>
                          <a:latin typeface="+mn-lt"/>
                          <a:ea typeface="+mn-ea"/>
                          <a:cs typeface="+mn-cs"/>
                        </a:rPr>
                        <a:t>, transferrine, CRP</a:t>
                      </a:r>
                      <a:endParaRPr lang="fr-FR" dirty="0"/>
                    </a:p>
                  </a:txBody>
                  <a:tcPr/>
                </a:tc>
                <a:tc>
                  <a:txBody>
                    <a:bodyPr/>
                    <a:lstStyle/>
                    <a:p>
                      <a:r>
                        <a:rPr kumimoji="0" lang="fr-FR" sz="1800" kern="1200" baseline="0" dirty="0" smtClean="0">
                          <a:solidFill>
                            <a:schemeClr val="dk1"/>
                          </a:solidFill>
                          <a:latin typeface="+mn-lt"/>
                          <a:ea typeface="+mn-ea"/>
                          <a:cs typeface="+mn-cs"/>
                        </a:rPr>
                        <a:t>8–12 % (6–9 g/l)</a:t>
                      </a:r>
                    </a:p>
                  </a:txBody>
                  <a:tcPr/>
                </a:tc>
              </a:tr>
              <a:tr h="135698">
                <a:tc>
                  <a:txBody>
                    <a:bodyPr/>
                    <a:lstStyle/>
                    <a:p>
                      <a:endParaRPr lang="fr-FR" dirty="0"/>
                    </a:p>
                  </a:txBody>
                  <a:tcPr/>
                </a:tc>
                <a:tc>
                  <a:txBody>
                    <a:bodyPr/>
                    <a:lstStyle/>
                    <a:p>
                      <a:endParaRPr lang="fr-FR" dirty="0"/>
                    </a:p>
                  </a:txBody>
                  <a:tcPr/>
                </a:tc>
                <a:tc>
                  <a:txBody>
                    <a:bodyPr/>
                    <a:lstStyle/>
                    <a:p>
                      <a:endParaRPr lang="fr-FR" dirty="0"/>
                    </a:p>
                  </a:txBody>
                  <a:tcPr/>
                </a:tc>
              </a:tr>
              <a:tr h="6263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mn-lt"/>
                          <a:ea typeface="+mn-ea"/>
                          <a:cs typeface="+mn-cs"/>
                        </a:rPr>
                        <a:t>γ-globulines</a:t>
                      </a:r>
                    </a:p>
                    <a:p>
                      <a:endParaRPr lang="fr-FR" dirty="0"/>
                    </a:p>
                  </a:txBody>
                  <a:tcPr/>
                </a:tc>
                <a:tc>
                  <a:txBody>
                    <a:bodyPr/>
                    <a:lstStyle/>
                    <a:p>
                      <a:r>
                        <a:rPr lang="sv-SE" sz="1800" kern="1200" baseline="0" dirty="0" smtClean="0">
                          <a:solidFill>
                            <a:schemeClr val="dk1"/>
                          </a:solidFill>
                          <a:latin typeface="+mn-lt"/>
                          <a:ea typeface="+mn-ea"/>
                          <a:cs typeface="+mn-cs"/>
                        </a:rPr>
                        <a:t>IgG, IgA, IgM, IgD, IgE</a:t>
                      </a:r>
                      <a:endParaRPr lang="fr-FR" dirty="0"/>
                    </a:p>
                  </a:txBody>
                  <a:tcPr/>
                </a:tc>
                <a:tc>
                  <a:txBody>
                    <a:bodyPr/>
                    <a:lstStyle/>
                    <a:p>
                      <a:r>
                        <a:rPr kumimoji="0" lang="fr-FR" sz="1800" kern="1200" baseline="0" dirty="0" smtClean="0">
                          <a:solidFill>
                            <a:schemeClr val="dk1"/>
                          </a:solidFill>
                          <a:latin typeface="+mn-lt"/>
                          <a:ea typeface="+mn-ea"/>
                          <a:cs typeface="+mn-cs"/>
                        </a:rPr>
                        <a:t>11–19% (8–13,5g/l)</a:t>
                      </a:r>
                      <a:endParaRPr lang="fr-FR" dirty="0"/>
                    </a:p>
                  </a:txBody>
                  <a:tcPr/>
                </a:tc>
              </a:tr>
            </a:tbl>
          </a:graphicData>
        </a:graphic>
      </p:graphicFrame>
      <p:sp>
        <p:nvSpPr>
          <p:cNvPr id="5" name="Rectangle 4"/>
          <p:cNvSpPr/>
          <p:nvPr/>
        </p:nvSpPr>
        <p:spPr>
          <a:xfrm>
            <a:off x="214282" y="214291"/>
            <a:ext cx="8358246" cy="523220"/>
          </a:xfrm>
          <a:prstGeom prst="rect">
            <a:avLst/>
          </a:prstGeom>
        </p:spPr>
        <p:txBody>
          <a:bodyPr wrap="square">
            <a:spAutoFit/>
          </a:bodyPr>
          <a:lstStyle/>
          <a:p>
            <a:pPr>
              <a:buNone/>
            </a:pPr>
            <a:r>
              <a:rPr lang="fr-FR" sz="2800" i="1" u="sng" dirty="0" smtClean="0">
                <a:solidFill>
                  <a:srgbClr val="FF0000"/>
                </a:solidFill>
              </a:rPr>
              <a:t>Valeurs Normales  des  fractions  protéiques  :</a:t>
            </a:r>
            <a:endParaRPr lang="fr-FR" sz="2800" i="1" u="sng" dirty="0">
              <a:solidFill>
                <a:srgbClr val="FF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Interprétations :</a:t>
            </a:r>
            <a:endParaRPr lang="fr-FR" dirty="0"/>
          </a:p>
        </p:txBody>
      </p:sp>
      <p:sp>
        <p:nvSpPr>
          <p:cNvPr id="3" name="Espace réservé du contenu 2"/>
          <p:cNvSpPr>
            <a:spLocks noGrp="1"/>
          </p:cNvSpPr>
          <p:nvPr>
            <p:ph sz="quarter" idx="1"/>
          </p:nvPr>
        </p:nvSpPr>
        <p:spPr/>
        <p:txBody>
          <a:bodyPr>
            <a:normAutofit/>
          </a:bodyPr>
          <a:lstStyle/>
          <a:p>
            <a:r>
              <a:rPr lang="fr-FR" dirty="0" smtClean="0"/>
              <a:t> apporte de nombreux renseignements en particulier sur l’état inflammatoire, nutritionnel, et permet le dépistage et le suivi d’une </a:t>
            </a:r>
            <a:r>
              <a:rPr lang="fr-FR" dirty="0" err="1" smtClean="0"/>
              <a:t>immunoglobulinopathie</a:t>
            </a:r>
            <a:r>
              <a:rPr lang="fr-FR" dirty="0" smtClean="0"/>
              <a:t>.</a:t>
            </a:r>
          </a:p>
          <a:p>
            <a:endParaRPr lang="fr-FR" dirty="0" smtClean="0"/>
          </a:p>
          <a:p>
            <a:r>
              <a:rPr lang="fr-FR" dirty="0" smtClean="0"/>
              <a:t>oriente vers les examens complémentaires nécessaires (</a:t>
            </a:r>
            <a:r>
              <a:rPr lang="fr-FR" dirty="0" err="1" smtClean="0"/>
              <a:t>immunofixation</a:t>
            </a:r>
            <a:r>
              <a:rPr lang="fr-FR" dirty="0" smtClean="0"/>
              <a:t> et/ou dosages spécifiques des protéines, bilan hématologique, exploration rénale ou digestive).</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Albumine</a:t>
            </a:r>
            <a:endParaRPr lang="fr-FR" dirty="0"/>
          </a:p>
        </p:txBody>
      </p:sp>
      <p:sp>
        <p:nvSpPr>
          <p:cNvPr id="3" name="Espace réservé du contenu 2"/>
          <p:cNvSpPr>
            <a:spLocks noGrp="1"/>
          </p:cNvSpPr>
          <p:nvPr>
            <p:ph sz="quarter" idx="1"/>
          </p:nvPr>
        </p:nvSpPr>
        <p:spPr>
          <a:xfrm>
            <a:off x="301752" y="1527048"/>
            <a:ext cx="8518720" cy="4572000"/>
          </a:xfrm>
        </p:spPr>
        <p:txBody>
          <a:bodyPr>
            <a:normAutofit lnSpcReduction="10000"/>
          </a:bodyPr>
          <a:lstStyle/>
          <a:p>
            <a:r>
              <a:rPr lang="fr-FR" dirty="0" smtClean="0"/>
              <a:t>C'est la fraction la plus importante représente (environ 60 %) soit 37 – 54 g/l. Elle est homogène et pure (ne contient que l'albumine). </a:t>
            </a:r>
          </a:p>
          <a:p>
            <a:endParaRPr lang="fr-FR" dirty="0" smtClean="0"/>
          </a:p>
          <a:p>
            <a:r>
              <a:rPr lang="fr-FR" dirty="0" smtClean="0"/>
              <a:t>Une diminution de cette fraction traduisant une </a:t>
            </a:r>
            <a:r>
              <a:rPr lang="fr-FR" dirty="0" err="1" smtClean="0"/>
              <a:t>hypoalbuminémie</a:t>
            </a:r>
            <a:r>
              <a:rPr lang="fr-FR" dirty="0" smtClean="0"/>
              <a:t> s'observe lors d'une cirrhose hépatique, malabsorption intestinale ou de syndrome néphrotique. </a:t>
            </a:r>
          </a:p>
          <a:p>
            <a:endParaRPr lang="fr-FR" dirty="0" smtClean="0"/>
          </a:p>
          <a:p>
            <a:r>
              <a:rPr lang="fr-FR" dirty="0" smtClean="0"/>
              <a:t>Tandis qu’une augmentation s’observe dans l’hémoconcentration.  </a:t>
            </a:r>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dministrateur\Mes documents\Mes images\syndrom.bmp"/>
          <p:cNvPicPr>
            <a:picLocks noChangeAspect="1" noChangeArrowheads="1"/>
          </p:cNvPicPr>
          <p:nvPr/>
        </p:nvPicPr>
        <p:blipFill>
          <a:blip r:embed="rId2" cstate="print"/>
          <a:srcRect/>
          <a:stretch>
            <a:fillRect/>
          </a:stretch>
        </p:blipFill>
        <p:spPr bwMode="auto">
          <a:xfrm>
            <a:off x="1619672" y="1196752"/>
            <a:ext cx="8136903" cy="500066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692696"/>
            <a:ext cx="8534400" cy="548680"/>
          </a:xfrm>
        </p:spPr>
        <p:txBody>
          <a:bodyPr>
            <a:normAutofit fontScale="90000"/>
          </a:bodyPr>
          <a:lstStyle/>
          <a:p>
            <a:r>
              <a:rPr lang="el-GR" b="1" dirty="0" smtClean="0"/>
              <a:t>α</a:t>
            </a:r>
            <a:r>
              <a:rPr lang="el-GR" b="1" baseline="-25000" dirty="0" smtClean="0"/>
              <a:t>1</a:t>
            </a:r>
            <a:r>
              <a:rPr lang="el-GR" b="1" dirty="0" smtClean="0"/>
              <a:t>-</a:t>
            </a:r>
            <a:r>
              <a:rPr lang="fr-FR" b="1" dirty="0" smtClean="0"/>
              <a:t>globulines</a:t>
            </a:r>
            <a:br>
              <a:rPr lang="fr-FR" b="1" dirty="0" smtClean="0"/>
            </a:br>
            <a:endParaRPr lang="fr-FR" dirty="0"/>
          </a:p>
        </p:txBody>
      </p:sp>
      <p:sp>
        <p:nvSpPr>
          <p:cNvPr id="3" name="Espace réservé du contenu 2"/>
          <p:cNvSpPr>
            <a:spLocks noGrp="1"/>
          </p:cNvSpPr>
          <p:nvPr>
            <p:ph sz="quarter" idx="1"/>
          </p:nvPr>
        </p:nvSpPr>
        <p:spPr/>
        <p:txBody>
          <a:bodyPr>
            <a:normAutofit lnSpcReduction="10000"/>
          </a:bodyPr>
          <a:lstStyle/>
          <a:p>
            <a:r>
              <a:rPr lang="fr-FR" dirty="0" smtClean="0"/>
              <a:t>Cette fraction représentant environ 3 % comprend notamment l'</a:t>
            </a:r>
            <a:r>
              <a:rPr lang="fr-FR" dirty="0" smtClean="0">
                <a:hlinkClick r:id="rId2" tooltip="Alpha 1-antitrypsine"/>
              </a:rPr>
              <a:t>α</a:t>
            </a:r>
            <a:r>
              <a:rPr lang="fr-FR" baseline="-25000" dirty="0" smtClean="0">
                <a:hlinkClick r:id="rId2" tooltip="Alpha 1-antitrypsine"/>
              </a:rPr>
              <a:t>1</a:t>
            </a:r>
            <a:r>
              <a:rPr lang="fr-FR" dirty="0" smtClean="0">
                <a:hlinkClick r:id="rId2" tooltip="Alpha 1-antitrypsine"/>
              </a:rPr>
              <a:t>-antitrypsine</a:t>
            </a:r>
            <a:r>
              <a:rPr lang="fr-FR" dirty="0" smtClean="0"/>
              <a:t> (90%) et l'</a:t>
            </a:r>
            <a:r>
              <a:rPr lang="fr-FR" dirty="0" err="1" smtClean="0">
                <a:hlinkClick r:id="rId3" tooltip="Orosomucoïde"/>
              </a:rPr>
              <a:t>orosomucoïde</a:t>
            </a:r>
            <a:r>
              <a:rPr lang="fr-FR" dirty="0" smtClean="0"/>
              <a:t> (également appelé α</a:t>
            </a:r>
            <a:r>
              <a:rPr lang="fr-FR" baseline="-25000" dirty="0" smtClean="0"/>
              <a:t>1</a:t>
            </a:r>
            <a:r>
              <a:rPr lang="fr-FR" dirty="0" smtClean="0"/>
              <a:t>- glycoprotéine acide).</a:t>
            </a:r>
          </a:p>
          <a:p>
            <a:endParaRPr lang="fr-FR" dirty="0" smtClean="0"/>
          </a:p>
          <a:p>
            <a:r>
              <a:rPr lang="fr-FR" dirty="0" smtClean="0"/>
              <a:t> La diminution de cette fraction peut être en rapport avec une dénutrition ou une insuffisance hépatocellulaire.</a:t>
            </a:r>
          </a:p>
          <a:p>
            <a:endParaRPr lang="fr-FR" dirty="0" smtClean="0"/>
          </a:p>
          <a:p>
            <a:r>
              <a:rPr lang="fr-FR" dirty="0" smtClean="0"/>
              <a:t>Tandis qu'une augmentation évoque un syndrome néphrotique ou un syndrome inflammatoire.</a:t>
            </a:r>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138" name="Picture 2" descr="C:\Users\picom\Pictures\5.png"/>
          <p:cNvPicPr>
            <a:picLocks noChangeAspect="1" noChangeArrowheads="1"/>
          </p:cNvPicPr>
          <p:nvPr/>
        </p:nvPicPr>
        <p:blipFill>
          <a:blip r:embed="rId2" cstate="print"/>
          <a:srcRect/>
          <a:stretch>
            <a:fillRect/>
          </a:stretch>
        </p:blipFill>
        <p:spPr bwMode="auto">
          <a:xfrm>
            <a:off x="1625974" y="1857364"/>
            <a:ext cx="5395849" cy="3571900"/>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620688"/>
            <a:ext cx="8534400" cy="792088"/>
          </a:xfrm>
        </p:spPr>
        <p:txBody>
          <a:bodyPr>
            <a:normAutofit fontScale="90000"/>
          </a:bodyPr>
          <a:lstStyle/>
          <a:p>
            <a:r>
              <a:rPr lang="el-GR" b="1" dirty="0" smtClean="0"/>
              <a:t>α</a:t>
            </a:r>
            <a:r>
              <a:rPr lang="el-GR" b="1" baseline="-25000" dirty="0" smtClean="0"/>
              <a:t>2</a:t>
            </a:r>
            <a:r>
              <a:rPr lang="el-GR" b="1" dirty="0" smtClean="0"/>
              <a:t>-</a:t>
            </a:r>
            <a:r>
              <a:rPr lang="fr-FR" b="1" dirty="0" smtClean="0"/>
              <a:t>globulines</a:t>
            </a:r>
            <a:br>
              <a:rPr lang="fr-FR" b="1" dirty="0" smtClean="0"/>
            </a:br>
            <a:endParaRPr lang="fr-FR" dirty="0"/>
          </a:p>
        </p:txBody>
      </p:sp>
      <p:sp>
        <p:nvSpPr>
          <p:cNvPr id="3" name="Espace réservé du contenu 2"/>
          <p:cNvSpPr>
            <a:spLocks noGrp="1"/>
          </p:cNvSpPr>
          <p:nvPr>
            <p:ph sz="quarter" idx="1"/>
          </p:nvPr>
        </p:nvSpPr>
        <p:spPr>
          <a:xfrm>
            <a:off x="301752" y="1700808"/>
            <a:ext cx="8503920" cy="4398240"/>
          </a:xfrm>
        </p:spPr>
        <p:txBody>
          <a:bodyPr/>
          <a:lstStyle/>
          <a:p>
            <a:r>
              <a:rPr lang="fr-FR" dirty="0" smtClean="0"/>
              <a:t>L'</a:t>
            </a:r>
            <a:r>
              <a:rPr lang="fr-FR" dirty="0" smtClean="0">
                <a:hlinkClick r:id="rId2" tooltip="Haptoglobine"/>
              </a:rPr>
              <a:t>haptoglobine</a:t>
            </a:r>
            <a:r>
              <a:rPr lang="fr-FR" dirty="0" smtClean="0"/>
              <a:t>, l'</a:t>
            </a:r>
            <a:r>
              <a:rPr lang="fr-FR" dirty="0" smtClean="0">
                <a:hlinkClick r:id="rId3" tooltip="Alpha 2-macroglobuline (page inexistante)"/>
              </a:rPr>
              <a:t>α</a:t>
            </a:r>
            <a:r>
              <a:rPr lang="fr-FR" baseline="-25000" dirty="0" smtClean="0">
                <a:hlinkClick r:id="rId3" tooltip="Alpha 2-macroglobuline (page inexistante)"/>
              </a:rPr>
              <a:t>2</a:t>
            </a:r>
            <a:r>
              <a:rPr lang="fr-FR" dirty="0" smtClean="0">
                <a:hlinkClick r:id="rId3" tooltip="Alpha 2-macroglobuline (page inexistante)"/>
              </a:rPr>
              <a:t>-macroglobuline</a:t>
            </a:r>
            <a:r>
              <a:rPr lang="fr-FR" dirty="0" smtClean="0"/>
              <a:t> et la </a:t>
            </a:r>
            <a:r>
              <a:rPr lang="fr-FR" dirty="0" err="1" smtClean="0">
                <a:hlinkClick r:id="rId4" tooltip="Céruléoplasmine"/>
              </a:rPr>
              <a:t>céruléoplasmine</a:t>
            </a:r>
            <a:r>
              <a:rPr lang="fr-FR" dirty="0" smtClean="0"/>
              <a:t> font partie des α</a:t>
            </a:r>
            <a:r>
              <a:rPr lang="fr-FR" baseline="-25000" dirty="0" smtClean="0"/>
              <a:t>2</a:t>
            </a:r>
            <a:r>
              <a:rPr lang="fr-FR" dirty="0" smtClean="0"/>
              <a:t>-globulines (environ 10 % d'un protéinogramme). </a:t>
            </a:r>
          </a:p>
          <a:p>
            <a:endParaRPr lang="fr-FR" dirty="0" smtClean="0"/>
          </a:p>
          <a:p>
            <a:r>
              <a:rPr lang="fr-FR" dirty="0" smtClean="0"/>
              <a:t>Cette fraction est diminuée lors d'une cirrhose hépatique.</a:t>
            </a:r>
          </a:p>
          <a:p>
            <a:endParaRPr lang="fr-FR" dirty="0" smtClean="0"/>
          </a:p>
          <a:p>
            <a:r>
              <a:rPr lang="fr-FR" dirty="0" smtClean="0"/>
              <a:t>Et augmentée lors d'un syndrome inflammatoire ou néphrotique.</a:t>
            </a:r>
            <a:endParaRPr lang="fr-F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1184176"/>
          </a:xfrm>
        </p:spPr>
        <p:txBody>
          <a:bodyPr>
            <a:normAutofit/>
          </a:bodyPr>
          <a:lstStyle/>
          <a:p>
            <a:r>
              <a:rPr lang="el-GR" b="1" dirty="0" smtClean="0"/>
              <a:t>β-</a:t>
            </a:r>
            <a:r>
              <a:rPr lang="fr-FR" b="1" dirty="0" smtClean="0"/>
              <a:t>globulines</a:t>
            </a:r>
            <a:br>
              <a:rPr lang="fr-FR" b="1" dirty="0" smtClean="0"/>
            </a:br>
            <a:endParaRPr lang="fr-FR" dirty="0"/>
          </a:p>
        </p:txBody>
      </p:sp>
      <p:sp>
        <p:nvSpPr>
          <p:cNvPr id="3" name="Espace réservé du contenu 2"/>
          <p:cNvSpPr>
            <a:spLocks noGrp="1"/>
          </p:cNvSpPr>
          <p:nvPr>
            <p:ph sz="quarter" idx="1"/>
          </p:nvPr>
        </p:nvSpPr>
        <p:spPr>
          <a:xfrm>
            <a:off x="301752" y="1628800"/>
            <a:ext cx="8503920" cy="4470248"/>
          </a:xfrm>
          <a:ln>
            <a:solidFill>
              <a:schemeClr val="accent1"/>
            </a:solidFill>
          </a:ln>
        </p:spPr>
        <p:txBody>
          <a:bodyPr>
            <a:normAutofit fontScale="92500" lnSpcReduction="10000"/>
          </a:bodyPr>
          <a:lstStyle/>
          <a:p>
            <a:r>
              <a:rPr lang="fr-FR" dirty="0" smtClean="0"/>
              <a:t>La fraction des β-globulines (environ 11 %) contient la </a:t>
            </a:r>
            <a:r>
              <a:rPr lang="fr-FR" dirty="0" smtClean="0">
                <a:hlinkClick r:id="rId2" tooltip="Transferrine"/>
              </a:rPr>
              <a:t>transferrine</a:t>
            </a:r>
            <a:r>
              <a:rPr lang="fr-FR" dirty="0" smtClean="0"/>
              <a:t>, l’</a:t>
            </a:r>
            <a:r>
              <a:rPr lang="fr-FR" dirty="0" smtClean="0">
                <a:hlinkClick r:id="rId3" tooltip="Protéine C réactive"/>
              </a:rPr>
              <a:t> </a:t>
            </a:r>
            <a:r>
              <a:rPr lang="fr-FR" dirty="0" err="1" smtClean="0">
                <a:hlinkClick r:id="rId3" tooltip="Protéine C réactive"/>
              </a:rPr>
              <a:t>hémopexine</a:t>
            </a:r>
            <a:r>
              <a:rPr lang="fr-FR" dirty="0" smtClean="0"/>
              <a:t> et la </a:t>
            </a:r>
            <a:r>
              <a:rPr lang="fr-FR" dirty="0" smtClean="0">
                <a:hlinkClick r:id="rId3" tooltip="Protéine C réactive"/>
              </a:rPr>
              <a:t>protéine C réactive</a:t>
            </a:r>
            <a:r>
              <a:rPr lang="fr-FR" dirty="0" smtClean="0"/>
              <a:t>. </a:t>
            </a:r>
          </a:p>
          <a:p>
            <a:endParaRPr lang="fr-FR" dirty="0" smtClean="0"/>
          </a:p>
          <a:p>
            <a:r>
              <a:rPr lang="fr-FR" dirty="0" smtClean="0"/>
              <a:t>Une diminution peut être en rapport avec une malnutrition ou une insuffisance hépatique.</a:t>
            </a:r>
          </a:p>
          <a:p>
            <a:endParaRPr lang="fr-FR" dirty="0" smtClean="0"/>
          </a:p>
          <a:p>
            <a:r>
              <a:rPr lang="fr-FR" dirty="0" smtClean="0"/>
              <a:t>Une augmentation est observée lors d'un syndrome néphrotique ou une carence en fer.</a:t>
            </a:r>
          </a:p>
          <a:p>
            <a:endParaRPr lang="fr-FR" dirty="0" smtClean="0"/>
          </a:p>
          <a:p>
            <a:r>
              <a:rPr lang="fr-FR" dirty="0" smtClean="0"/>
              <a:t>La formation d'un « pont » entre les fractions β et γ est typique d'une cirrhose hépatique.</a:t>
            </a:r>
            <a:endParaRPr lang="fr-F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1378" name="Picture 2" descr="C:\Users\picom\Pictures\3.png"/>
          <p:cNvPicPr>
            <a:picLocks noChangeAspect="1" noChangeArrowheads="1"/>
          </p:cNvPicPr>
          <p:nvPr/>
        </p:nvPicPr>
        <p:blipFill>
          <a:blip r:embed="rId2" cstate="print"/>
          <a:srcRect/>
          <a:stretch>
            <a:fillRect/>
          </a:stretch>
        </p:blipFill>
        <p:spPr bwMode="auto">
          <a:xfrm>
            <a:off x="1108262" y="2047316"/>
            <a:ext cx="6927475" cy="2763367"/>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2- Diversité des protéines plasmatiques :</a:t>
            </a:r>
            <a:endParaRPr lang="fr-FR" dirty="0"/>
          </a:p>
        </p:txBody>
      </p:sp>
      <p:sp>
        <p:nvSpPr>
          <p:cNvPr id="3" name="Espace réservé du contenu 2"/>
          <p:cNvSpPr>
            <a:spLocks noGrp="1"/>
          </p:cNvSpPr>
          <p:nvPr>
            <p:ph sz="quarter" idx="1"/>
          </p:nvPr>
        </p:nvSpPr>
        <p:spPr>
          <a:xfrm>
            <a:off x="301752" y="1527048"/>
            <a:ext cx="8503920" cy="4854280"/>
          </a:xfrm>
        </p:spPr>
        <p:txBody>
          <a:bodyPr>
            <a:normAutofit/>
          </a:bodyPr>
          <a:lstStyle/>
          <a:p>
            <a:r>
              <a:rPr lang="fr-FR" dirty="0" smtClean="0"/>
              <a:t>Il y a dans le plasma sanguin prés de 75 gr de protéines par litre. Ces protéines sont extrêmement variées par leur structure, forme, masse moléculaire, lieu de synthèse, lieu de captation et destruction, vitesse de renouvellement, fonctions biologiques et comportement en pathologie.</a:t>
            </a:r>
          </a:p>
          <a:p>
            <a:endParaRPr lang="fr-FR" dirty="0" smtClean="0"/>
          </a:p>
          <a:p>
            <a:r>
              <a:rPr lang="fr-FR" dirty="0" smtClean="0"/>
              <a:t>Presque toutes les protéines plasmatiques à l’exception de l’albumine (holoprotéine) contiennent une fraction glucidique fixée à la chaine polypeptidique(glycoprotéines &gt;&gt;&gt; hétéroprotéine).</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02" name="Picture 2" descr="C:\Users\picom\Pictures\infl.png"/>
          <p:cNvPicPr>
            <a:picLocks noChangeAspect="1" noChangeArrowheads="1"/>
          </p:cNvPicPr>
          <p:nvPr/>
        </p:nvPicPr>
        <p:blipFill>
          <a:blip r:embed="rId2" cstate="print"/>
          <a:srcRect/>
          <a:stretch>
            <a:fillRect/>
          </a:stretch>
        </p:blipFill>
        <p:spPr bwMode="auto">
          <a:xfrm>
            <a:off x="755576" y="548680"/>
            <a:ext cx="7858627" cy="5485562"/>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1184176"/>
          </a:xfrm>
        </p:spPr>
        <p:txBody>
          <a:bodyPr>
            <a:normAutofit/>
          </a:bodyPr>
          <a:lstStyle/>
          <a:p>
            <a:r>
              <a:rPr lang="el-GR" b="1" dirty="0" smtClean="0"/>
              <a:t>γ-</a:t>
            </a:r>
            <a:r>
              <a:rPr lang="fr-FR" b="1" dirty="0" smtClean="0"/>
              <a:t>globulines</a:t>
            </a:r>
            <a:br>
              <a:rPr lang="fr-FR" b="1" dirty="0" smtClean="0"/>
            </a:br>
            <a:endParaRPr lang="fr-FR" dirty="0"/>
          </a:p>
        </p:txBody>
      </p:sp>
      <p:sp>
        <p:nvSpPr>
          <p:cNvPr id="3" name="Espace réservé du contenu 2"/>
          <p:cNvSpPr>
            <a:spLocks noGrp="1"/>
          </p:cNvSpPr>
          <p:nvPr>
            <p:ph sz="quarter" idx="1"/>
          </p:nvPr>
        </p:nvSpPr>
        <p:spPr/>
        <p:txBody>
          <a:bodyPr>
            <a:normAutofit fontScale="92500" lnSpcReduction="20000"/>
          </a:bodyPr>
          <a:lstStyle/>
          <a:p>
            <a:r>
              <a:rPr lang="fr-FR" dirty="0" smtClean="0"/>
              <a:t>Représentant environ 17 %, la fraction γ comprend les </a:t>
            </a:r>
            <a:r>
              <a:rPr lang="fr-FR" dirty="0" smtClean="0">
                <a:hlinkClick r:id="rId2" tooltip="Immunoglobulines"/>
              </a:rPr>
              <a:t>immunoglobulines</a:t>
            </a:r>
            <a:r>
              <a:rPr lang="fr-FR" dirty="0" smtClean="0"/>
              <a:t> G, M, A, D et E. </a:t>
            </a:r>
          </a:p>
          <a:p>
            <a:endParaRPr lang="fr-FR" dirty="0" smtClean="0"/>
          </a:p>
          <a:p>
            <a:r>
              <a:rPr lang="fr-FR" sz="2800" dirty="0" smtClean="0"/>
              <a:t>Les immunoglobulines (</a:t>
            </a:r>
            <a:r>
              <a:rPr lang="fr-FR" sz="2800" dirty="0" err="1" smtClean="0"/>
              <a:t>Ig</a:t>
            </a:r>
            <a:r>
              <a:rPr lang="fr-FR" sz="2800" dirty="0" smtClean="0"/>
              <a:t>)ou </a:t>
            </a:r>
            <a:r>
              <a:rPr lang="fr-FR" sz="2800" dirty="0" err="1" smtClean="0"/>
              <a:t>Ac</a:t>
            </a:r>
            <a:r>
              <a:rPr lang="fr-FR" sz="2800" dirty="0" smtClean="0"/>
              <a:t> sont des glycoprotéines présentes dans le sérum et les liquides interstitiel des mammifères, Synthétisés par les lymphocytes B activées (Plasmocytes).</a:t>
            </a:r>
          </a:p>
          <a:p>
            <a:pPr>
              <a:buNone/>
            </a:pPr>
            <a:endParaRPr lang="fr-FR" dirty="0" smtClean="0"/>
          </a:p>
          <a:p>
            <a:r>
              <a:rPr lang="fr-FR" dirty="0" smtClean="0"/>
              <a:t>Une diminution marque une </a:t>
            </a:r>
            <a:r>
              <a:rPr lang="fr-FR" dirty="0" err="1" smtClean="0"/>
              <a:t>hypogammaglobulinémie</a:t>
            </a:r>
            <a:r>
              <a:rPr lang="fr-FR" dirty="0" smtClean="0"/>
              <a:t> ou un syndrome néphrotique. </a:t>
            </a:r>
          </a:p>
          <a:p>
            <a:endParaRPr lang="fr-FR" dirty="0" smtClean="0"/>
          </a:p>
          <a:p>
            <a:r>
              <a:rPr lang="fr-FR" dirty="0" smtClean="0"/>
              <a:t>À l'inverse, une augmentation avec un pic étroit signale une </a:t>
            </a:r>
            <a:r>
              <a:rPr lang="fr-FR" dirty="0" err="1" smtClean="0"/>
              <a:t>gammapathie</a:t>
            </a:r>
            <a:r>
              <a:rPr lang="fr-FR" dirty="0" smtClean="0"/>
              <a:t> monoclonale.</a:t>
            </a:r>
            <a:endParaRPr lang="fr-F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62" name="Picture 2" descr="C:\Users\picom\Pictures\7.png"/>
          <p:cNvPicPr>
            <a:picLocks noChangeAspect="1" noChangeArrowheads="1"/>
          </p:cNvPicPr>
          <p:nvPr/>
        </p:nvPicPr>
        <p:blipFill>
          <a:blip r:embed="rId2" cstate="print"/>
          <a:srcRect/>
          <a:stretch>
            <a:fillRect/>
          </a:stretch>
        </p:blipFill>
        <p:spPr bwMode="auto">
          <a:xfrm>
            <a:off x="2437537" y="2185485"/>
            <a:ext cx="4268925" cy="2487030"/>
          </a:xfrm>
          <a:prstGeom prst="rect">
            <a:avLst/>
          </a:prstGeo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MiMi\Bureau\Sans titre1.bmp"/>
          <p:cNvPicPr>
            <a:picLocks noChangeAspect="1" noChangeArrowheads="1"/>
          </p:cNvPicPr>
          <p:nvPr/>
        </p:nvPicPr>
        <p:blipFill>
          <a:blip r:embed="rId2" cstate="print"/>
          <a:srcRect/>
          <a:stretch>
            <a:fillRect/>
          </a:stretch>
        </p:blipFill>
        <p:spPr bwMode="auto">
          <a:xfrm>
            <a:off x="2411760" y="1124744"/>
            <a:ext cx="4032448" cy="3960440"/>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 </a:t>
            </a:r>
            <a:r>
              <a:rPr lang="fr-FR" dirty="0" err="1" smtClean="0"/>
              <a:t>Immuno-électrophorèse</a:t>
            </a:r>
            <a:r>
              <a:rPr lang="fr-FR" dirty="0" smtClean="0"/>
              <a:t> :</a:t>
            </a:r>
            <a:endParaRPr lang="fr-FR" dirty="0"/>
          </a:p>
        </p:txBody>
      </p:sp>
      <p:sp>
        <p:nvSpPr>
          <p:cNvPr id="3" name="Espace réservé du contenu 2"/>
          <p:cNvSpPr>
            <a:spLocks noGrp="1"/>
          </p:cNvSpPr>
          <p:nvPr>
            <p:ph sz="quarter" idx="1"/>
          </p:nvPr>
        </p:nvSpPr>
        <p:spPr>
          <a:xfrm>
            <a:off x="301752" y="1527048"/>
            <a:ext cx="8518720" cy="4572000"/>
          </a:xfrm>
        </p:spPr>
        <p:txBody>
          <a:bodyPr/>
          <a:lstStyle/>
          <a:p>
            <a:endParaRPr lang="fr-FR" dirty="0" smtClean="0"/>
          </a:p>
          <a:p>
            <a:endParaRPr lang="fr-FR" dirty="0" smtClean="0"/>
          </a:p>
          <a:p>
            <a:r>
              <a:rPr lang="fr-FR" dirty="0" smtClean="0"/>
              <a:t>Son indication spéciale est le typage des  </a:t>
            </a:r>
            <a:r>
              <a:rPr lang="el-GR" b="1" dirty="0" smtClean="0"/>
              <a:t>γ</a:t>
            </a:r>
            <a:r>
              <a:rPr lang="fr-FR" b="1" dirty="0" smtClean="0"/>
              <a:t>-</a:t>
            </a:r>
            <a:r>
              <a:rPr lang="fr-FR" b="1" dirty="0" err="1" smtClean="0"/>
              <a:t>glubulines</a:t>
            </a:r>
            <a:r>
              <a:rPr lang="fr-FR" b="1" dirty="0" smtClean="0"/>
              <a:t>  </a:t>
            </a:r>
            <a:r>
              <a:rPr lang="fr-FR" dirty="0" smtClean="0"/>
              <a:t>quand ils sont retrouvés à l’électrophorèse (elle est soit à </a:t>
            </a:r>
            <a:r>
              <a:rPr lang="fr-FR" dirty="0" err="1" smtClean="0"/>
              <a:t>IgG</a:t>
            </a:r>
            <a:r>
              <a:rPr lang="fr-FR" dirty="0" smtClean="0"/>
              <a:t>, </a:t>
            </a:r>
            <a:r>
              <a:rPr lang="fr-FR" dirty="0" err="1" smtClean="0"/>
              <a:t>IgA</a:t>
            </a:r>
            <a:r>
              <a:rPr lang="fr-FR" dirty="0" smtClean="0"/>
              <a:t>, </a:t>
            </a:r>
            <a:r>
              <a:rPr lang="fr-FR" dirty="0" err="1" smtClean="0"/>
              <a:t>IgE</a:t>
            </a:r>
            <a:r>
              <a:rPr lang="fr-FR" dirty="0" smtClean="0"/>
              <a:t>, </a:t>
            </a:r>
            <a:r>
              <a:rPr lang="fr-FR" dirty="0" err="1" smtClean="0"/>
              <a:t>IgD</a:t>
            </a:r>
            <a:r>
              <a:rPr lang="fr-FR" dirty="0" smtClean="0"/>
              <a:t> ou </a:t>
            </a:r>
            <a:r>
              <a:rPr lang="fr-FR" dirty="0" err="1" smtClean="0"/>
              <a:t>IgM</a:t>
            </a:r>
            <a:r>
              <a:rPr lang="fr-FR" dirty="0" smtClean="0"/>
              <a:t>). </a:t>
            </a:r>
            <a:endParaRPr lang="fr-F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normAutofit/>
          </a:bodyPr>
          <a:lstStyle/>
          <a:p>
            <a:pPr>
              <a:buNone/>
            </a:pPr>
            <a:r>
              <a:rPr lang="fr-FR" sz="4400" dirty="0" smtClean="0">
                <a:latin typeface="Jokerman" pitchFamily="82" charset="0"/>
              </a:rPr>
              <a:t>								</a:t>
            </a:r>
            <a:r>
              <a:rPr lang="fr-FR" sz="5400" dirty="0" smtClean="0">
                <a:latin typeface="Jokerman" pitchFamily="82" charset="0"/>
              </a:rPr>
              <a:t>Merci de votre                             		attention</a:t>
            </a:r>
            <a:endParaRPr lang="fr-FR" sz="5400" dirty="0">
              <a:latin typeface="Jokerman" pitchFamily="82"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14290"/>
            <a:ext cx="8534400" cy="758952"/>
          </a:xfrm>
        </p:spPr>
        <p:txBody>
          <a:bodyPr>
            <a:normAutofit fontScale="90000"/>
          </a:bodyPr>
          <a:lstStyle/>
          <a:p>
            <a:r>
              <a:rPr lang="fr-FR" dirty="0" smtClean="0"/>
              <a:t>3-principaux rôles des protéines plasmatiques  </a:t>
            </a:r>
            <a:endParaRPr lang="fr-FR" dirty="0"/>
          </a:p>
        </p:txBody>
      </p:sp>
      <p:sp>
        <p:nvSpPr>
          <p:cNvPr id="3" name="Espace réservé du contenu 2"/>
          <p:cNvSpPr>
            <a:spLocks noGrp="1"/>
          </p:cNvSpPr>
          <p:nvPr>
            <p:ph sz="quarter" idx="1"/>
          </p:nvPr>
        </p:nvSpPr>
        <p:spPr>
          <a:xfrm>
            <a:off x="301752" y="1052736"/>
            <a:ext cx="8503920" cy="5256584"/>
          </a:xfrm>
        </p:spPr>
        <p:txBody>
          <a:bodyPr>
            <a:normAutofit/>
          </a:bodyPr>
          <a:lstStyle/>
          <a:p>
            <a:pPr>
              <a:buNone/>
            </a:pPr>
            <a:endParaRPr lang="fr-FR" sz="2400" dirty="0" smtClean="0"/>
          </a:p>
          <a:p>
            <a:r>
              <a:rPr lang="fr-FR" sz="2400" b="1" dirty="0" smtClean="0"/>
              <a:t>1-Maintien de la pression oncotique </a:t>
            </a:r>
            <a:r>
              <a:rPr lang="fr-FR" sz="2400" dirty="0" smtClean="0"/>
              <a:t>: C’est l’albumine en tant que protéine majoritaire qui assure le maintien de l’eau à l’intérieur des vaisseaux .</a:t>
            </a:r>
          </a:p>
          <a:p>
            <a:endParaRPr lang="fr-FR" sz="2400" dirty="0" smtClean="0"/>
          </a:p>
          <a:p>
            <a:r>
              <a:rPr lang="fr-FR" sz="2400" b="1" dirty="0" smtClean="0"/>
              <a:t>2-Transport des molécules </a:t>
            </a:r>
            <a:r>
              <a:rPr lang="fr-FR" sz="2400" dirty="0" smtClean="0"/>
              <a:t>(ALB, Transferrine) </a:t>
            </a:r>
          </a:p>
          <a:p>
            <a:endParaRPr lang="fr-FR" sz="2400" dirty="0" smtClean="0"/>
          </a:p>
          <a:p>
            <a:r>
              <a:rPr lang="fr-FR" sz="2400" b="1" dirty="0" smtClean="0"/>
              <a:t>3-La défense immunitaire : </a:t>
            </a:r>
            <a:r>
              <a:rPr lang="fr-FR" sz="2400" dirty="0" smtClean="0"/>
              <a:t>grâce aux différentes classes  d’immunoglobulines.</a:t>
            </a:r>
          </a:p>
          <a:p>
            <a:endParaRPr lang="fr-FR" sz="2400" dirty="0" smtClean="0"/>
          </a:p>
          <a:p>
            <a:r>
              <a:rPr lang="fr-FR" sz="2400" b="1" dirty="0" smtClean="0"/>
              <a:t>4- Inhibition des protéases : </a:t>
            </a:r>
            <a:r>
              <a:rPr lang="fr-FR" sz="2400" dirty="0" smtClean="0"/>
              <a:t>alpha 1 antitrypsine qui inhibe la trypsine.</a:t>
            </a:r>
            <a:endParaRPr lang="fr-FR" sz="2400" b="1" dirty="0" smtClean="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3-principaux rôles des protéines plasmatiques </a:t>
            </a:r>
            <a:endParaRPr lang="fr-FR" dirty="0"/>
          </a:p>
        </p:txBody>
      </p:sp>
      <p:sp>
        <p:nvSpPr>
          <p:cNvPr id="3" name="Espace réservé du contenu 2"/>
          <p:cNvSpPr>
            <a:spLocks noGrp="1"/>
          </p:cNvSpPr>
          <p:nvPr>
            <p:ph sz="quarter" idx="1"/>
          </p:nvPr>
        </p:nvSpPr>
        <p:spPr>
          <a:xfrm>
            <a:off x="301752" y="1772816"/>
            <a:ext cx="8503920" cy="4326232"/>
          </a:xfrm>
        </p:spPr>
        <p:txBody>
          <a:bodyPr>
            <a:normAutofit/>
          </a:bodyPr>
          <a:lstStyle/>
          <a:p>
            <a:r>
              <a:rPr lang="fr-FR" sz="2400" b="1" dirty="0" smtClean="0"/>
              <a:t>5-Rôle enzymatique :</a:t>
            </a:r>
            <a:r>
              <a:rPr lang="fr-FR" sz="2400" dirty="0" smtClean="0"/>
              <a:t>	</a:t>
            </a:r>
            <a:r>
              <a:rPr lang="fr-FR" sz="2400" dirty="0" err="1" smtClean="0"/>
              <a:t>orosomucoide</a:t>
            </a:r>
            <a:r>
              <a:rPr lang="fr-FR" sz="2400" dirty="0" smtClean="0"/>
              <a:t>  coenzyme de la lipoprotéine lipase.     </a:t>
            </a:r>
          </a:p>
          <a:p>
            <a:endParaRPr lang="fr-FR" sz="2400" dirty="0" smtClean="0"/>
          </a:p>
          <a:p>
            <a:r>
              <a:rPr lang="fr-FR" sz="2400" b="1" dirty="0" smtClean="0"/>
              <a:t>6- Rôle dans la coagulation : </a:t>
            </a:r>
            <a:r>
              <a:rPr lang="fr-FR" sz="2400" dirty="0" smtClean="0"/>
              <a:t>fibrinogène.</a:t>
            </a:r>
          </a:p>
          <a:p>
            <a:endParaRPr lang="fr-FR" sz="2400" dirty="0" smtClean="0"/>
          </a:p>
          <a:p>
            <a:r>
              <a:rPr lang="fr-FR" sz="2400" b="1" dirty="0" smtClean="0"/>
              <a:t>7- Rôle dans l’inflammation : </a:t>
            </a:r>
            <a:r>
              <a:rPr lang="fr-FR" sz="2400" dirty="0" smtClean="0"/>
              <a:t>protéine C Réactive (CRP)              </a:t>
            </a:r>
          </a:p>
          <a:p>
            <a:endParaRPr lang="fr-F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4- Mouvements des protéines plasmatiques</a:t>
            </a:r>
            <a:endParaRPr lang="fr-FR" dirty="0"/>
          </a:p>
        </p:txBody>
      </p:sp>
      <p:sp>
        <p:nvSpPr>
          <p:cNvPr id="3" name="Espace réservé du contenu 2"/>
          <p:cNvSpPr>
            <a:spLocks noGrp="1"/>
          </p:cNvSpPr>
          <p:nvPr>
            <p:ph sz="quarter" idx="1"/>
          </p:nvPr>
        </p:nvSpPr>
        <p:spPr>
          <a:xfrm>
            <a:off x="301752" y="1527048"/>
            <a:ext cx="8503920" cy="4782272"/>
          </a:xfrm>
        </p:spPr>
        <p:txBody>
          <a:bodyPr>
            <a:normAutofit fontScale="92500"/>
          </a:bodyPr>
          <a:lstStyle/>
          <a:p>
            <a:r>
              <a:rPr lang="fr-FR" b="1" u="sng" dirty="0" smtClean="0">
                <a:solidFill>
                  <a:srgbClr val="FF0000"/>
                </a:solidFill>
              </a:rPr>
              <a:t>Vers les tissus : </a:t>
            </a:r>
            <a:r>
              <a:rPr lang="fr-FR" dirty="0" smtClean="0">
                <a:solidFill>
                  <a:srgbClr val="FF0000"/>
                </a:solidFill>
              </a:rPr>
              <a:t> </a:t>
            </a:r>
            <a:r>
              <a:rPr lang="fr-FR" dirty="0" smtClean="0"/>
              <a:t>ex : l’albumine passe rapidement dans les espaces extravasculaires (brulures). </a:t>
            </a:r>
          </a:p>
          <a:p>
            <a:endParaRPr lang="fr-FR" dirty="0" smtClean="0"/>
          </a:p>
          <a:p>
            <a:r>
              <a:rPr lang="fr-FR" b="1" u="sng" dirty="0" smtClean="0">
                <a:solidFill>
                  <a:srgbClr val="FF0000"/>
                </a:solidFill>
              </a:rPr>
              <a:t>Vers le tube digestif :</a:t>
            </a:r>
            <a:r>
              <a:rPr lang="fr-FR" dirty="0" smtClean="0"/>
              <a:t> Il existe un certain degré d’élimination de protéines plasmatiques par l’intestin, ceci peut être considérable dans certaines entéropathie exsudatives (fuite digestive d’albumine).</a:t>
            </a:r>
          </a:p>
          <a:p>
            <a:endParaRPr lang="fr-FR" dirty="0" smtClean="0"/>
          </a:p>
          <a:p>
            <a:r>
              <a:rPr lang="fr-FR" b="1" u="sng" dirty="0" smtClean="0">
                <a:solidFill>
                  <a:srgbClr val="FF0000"/>
                </a:solidFill>
              </a:rPr>
              <a:t>Vers le rein : </a:t>
            </a:r>
            <a:r>
              <a:rPr lang="fr-FR" dirty="0" smtClean="0"/>
              <a:t>on trouve dans les urines une petite quantité de principales molécules protéiques plasmatiques (protéinurie physiologique).</a:t>
            </a:r>
            <a:endParaRPr lang="fr-FR" b="1" u="sng" dirty="0">
              <a:solidFill>
                <a:srgbClr val="FF0000"/>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5- Demi-vie des protéines plasmatiques :</a:t>
            </a:r>
            <a:endParaRPr lang="fr-FR" dirty="0"/>
          </a:p>
        </p:txBody>
      </p:sp>
      <p:sp>
        <p:nvSpPr>
          <p:cNvPr id="3" name="Espace réservé du contenu 2"/>
          <p:cNvSpPr>
            <a:spLocks noGrp="1"/>
          </p:cNvSpPr>
          <p:nvPr>
            <p:ph sz="quarter" idx="1"/>
          </p:nvPr>
        </p:nvSpPr>
        <p:spPr>
          <a:xfrm>
            <a:off x="301752" y="1527048"/>
            <a:ext cx="8503920" cy="4926288"/>
          </a:xfrm>
        </p:spPr>
        <p:txBody>
          <a:bodyPr>
            <a:normAutofit fontScale="92500" lnSpcReduction="10000"/>
          </a:bodyPr>
          <a:lstStyle/>
          <a:p>
            <a:r>
              <a:rPr lang="fr-FR" dirty="0" smtClean="0"/>
              <a:t>La </a:t>
            </a:r>
            <a:r>
              <a:rPr lang="fr-FR" b="1" dirty="0" smtClean="0"/>
              <a:t>demi-vie</a:t>
            </a:r>
            <a:r>
              <a:rPr lang="fr-FR" dirty="0" smtClean="0"/>
              <a:t> est le temps mis par une substance pour perdre la moitié de son activité physiologique.</a:t>
            </a:r>
          </a:p>
          <a:p>
            <a:endParaRPr lang="fr-FR" dirty="0" smtClean="0"/>
          </a:p>
          <a:p>
            <a:r>
              <a:rPr lang="fr-FR" dirty="0" smtClean="0"/>
              <a:t>Ceci peut être apprécié par marquage isotopique de protéines et on mesure la radioactivité dans l’échantillon de sang circulant.</a:t>
            </a:r>
          </a:p>
          <a:p>
            <a:endParaRPr lang="fr-FR" dirty="0" smtClean="0"/>
          </a:p>
          <a:p>
            <a:r>
              <a:rPr lang="fr-FR" dirty="0" smtClean="0"/>
              <a:t>Demi-vie = temps nécessaire pour que la radioactivité diminue de moitié.</a:t>
            </a:r>
          </a:p>
          <a:p>
            <a:endParaRPr lang="fr-FR" dirty="0" smtClean="0"/>
          </a:p>
          <a:p>
            <a:r>
              <a:rPr lang="fr-FR" dirty="0" smtClean="0"/>
              <a:t>Ex : ALB = 20 jours ; Haptoglobine = 4,5 jours ; </a:t>
            </a:r>
            <a:r>
              <a:rPr lang="fr-FR" dirty="0" err="1" smtClean="0"/>
              <a:t>IgG</a:t>
            </a:r>
            <a:r>
              <a:rPr lang="fr-FR" dirty="0" smtClean="0"/>
              <a:t> = 23 jours.</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404664"/>
            <a:ext cx="9144000" cy="720080"/>
          </a:xfrm>
        </p:spPr>
        <p:txBody>
          <a:bodyPr>
            <a:noAutofit/>
          </a:bodyPr>
          <a:lstStyle/>
          <a:p>
            <a:r>
              <a:rPr lang="fr-FR" sz="3200" dirty="0" smtClean="0"/>
              <a:t>6- Méthodes d’investigations des protéines sériques</a:t>
            </a:r>
            <a:endParaRPr lang="fr-FR" sz="3200" dirty="0"/>
          </a:p>
        </p:txBody>
      </p:sp>
      <p:sp>
        <p:nvSpPr>
          <p:cNvPr id="3" name="Espace réservé du contenu 2"/>
          <p:cNvSpPr>
            <a:spLocks noGrp="1"/>
          </p:cNvSpPr>
          <p:nvPr>
            <p:ph sz="quarter" idx="1"/>
          </p:nvPr>
        </p:nvSpPr>
        <p:spPr/>
        <p:txBody>
          <a:bodyPr/>
          <a:lstStyle/>
          <a:p>
            <a:endParaRPr lang="fr-FR" dirty="0" smtClean="0"/>
          </a:p>
          <a:p>
            <a:r>
              <a:rPr lang="fr-FR" dirty="0" smtClean="0"/>
              <a:t>A) Taux de protéines sériques.</a:t>
            </a:r>
          </a:p>
          <a:p>
            <a:endParaRPr lang="fr-FR" dirty="0" smtClean="0"/>
          </a:p>
          <a:p>
            <a:r>
              <a:rPr lang="fr-FR" dirty="0" smtClean="0"/>
              <a:t>B) Electrophorèse des protéines sériques.</a:t>
            </a:r>
          </a:p>
          <a:p>
            <a:endParaRPr lang="fr-FR" dirty="0" smtClean="0"/>
          </a:p>
          <a:p>
            <a:r>
              <a:rPr lang="fr-FR" dirty="0" smtClean="0"/>
              <a:t>C) Immunoélectrophorèse.   </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A-Evaluation des protéines sériques totales :</a:t>
            </a:r>
            <a:endParaRPr lang="fr-FR" dirty="0"/>
          </a:p>
        </p:txBody>
      </p:sp>
      <p:sp>
        <p:nvSpPr>
          <p:cNvPr id="3" name="Espace réservé du contenu 2"/>
          <p:cNvSpPr>
            <a:spLocks noGrp="1"/>
          </p:cNvSpPr>
          <p:nvPr>
            <p:ph sz="quarter" idx="1"/>
          </p:nvPr>
        </p:nvSpPr>
        <p:spPr>
          <a:xfrm>
            <a:off x="357158" y="1428736"/>
            <a:ext cx="8329642" cy="5143536"/>
          </a:xfrm>
        </p:spPr>
        <p:txBody>
          <a:bodyPr>
            <a:normAutofit/>
          </a:bodyPr>
          <a:lstStyle/>
          <a:p>
            <a:r>
              <a:rPr lang="fr-FR" sz="2400" b="1" u="sng" dirty="0" smtClean="0">
                <a:solidFill>
                  <a:schemeClr val="accent1">
                    <a:lumMod val="75000"/>
                  </a:schemeClr>
                </a:solidFill>
              </a:rPr>
              <a:t>a-Dosage </a:t>
            </a:r>
            <a:r>
              <a:rPr lang="fr-FR" sz="2400" b="1" dirty="0" smtClean="0">
                <a:solidFill>
                  <a:schemeClr val="accent1">
                    <a:lumMod val="75000"/>
                  </a:schemeClr>
                </a:solidFill>
              </a:rPr>
              <a:t>:</a:t>
            </a:r>
          </a:p>
          <a:p>
            <a:r>
              <a:rPr lang="fr-FR" sz="2400" dirty="0" smtClean="0"/>
              <a:t>En routine ,le dosage des protéines sériques totales repose presque exclusivement sur la réaction de Biuret.</a:t>
            </a:r>
          </a:p>
          <a:p>
            <a:endParaRPr lang="fr-FR" sz="2400" dirty="0" smtClean="0"/>
          </a:p>
          <a:p>
            <a:r>
              <a:rPr lang="fr-FR" sz="2400" b="1" u="sng" dirty="0" smtClean="0">
                <a:solidFill>
                  <a:schemeClr val="accent1">
                    <a:lumMod val="75000"/>
                  </a:schemeClr>
                </a:solidFill>
              </a:rPr>
              <a:t>b-Principe de la réaction :</a:t>
            </a:r>
          </a:p>
          <a:p>
            <a:r>
              <a:rPr lang="fr-FR" sz="2400" dirty="0" smtClean="0"/>
              <a:t>En solution alcaline, l’ion cuivrique(contenu dans le réactif), se fixe sur la liaison peptidique pour donner un complexe de couleur violette(560 nm), puis on mesure la densité optique par le spectrophotomètre et on détermine la concentration.</a:t>
            </a:r>
            <a:endParaRPr lang="fr-FR" sz="2400" b="1" u="sng" dirty="0" smtClean="0">
              <a:solidFill>
                <a:schemeClr val="accent1">
                  <a:lumMod val="75000"/>
                </a:schemeClr>
              </a:solidFill>
            </a:endParaRPr>
          </a:p>
          <a:p>
            <a:r>
              <a:rPr lang="fr-FR" sz="2400" dirty="0" smtClean="0"/>
              <a:t>La réaction se développe avec tout peptide possédant au moins deux liaisons peptidiques. </a:t>
            </a:r>
          </a:p>
          <a:p>
            <a:endParaRPr lang="fr-FR" sz="2400" dirty="0" smtClean="0"/>
          </a:p>
          <a:p>
            <a:endParaRPr lang="fr-F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1866</TotalTime>
  <Words>966</Words>
  <Application>Microsoft Office PowerPoint</Application>
  <PresentationFormat>Affichage à l'écran (4:3)</PresentationFormat>
  <Paragraphs>174</Paragraphs>
  <Slides>35</Slides>
  <Notes>0</Notes>
  <HiddenSlides>0</HiddenSlides>
  <MMClips>0</MMClips>
  <ScaleCrop>false</ScaleCrop>
  <HeadingPairs>
    <vt:vector size="4" baseType="variant">
      <vt:variant>
        <vt:lpstr>Thème</vt:lpstr>
      </vt:variant>
      <vt:variant>
        <vt:i4>1</vt:i4>
      </vt:variant>
      <vt:variant>
        <vt:lpstr>Titres des diapositives</vt:lpstr>
      </vt:variant>
      <vt:variant>
        <vt:i4>35</vt:i4>
      </vt:variant>
    </vt:vector>
  </HeadingPairs>
  <TitlesOfParts>
    <vt:vector size="36" baseType="lpstr">
      <vt:lpstr>Civil</vt:lpstr>
      <vt:lpstr>Exploration biochimique  des protéines sériques </vt:lpstr>
      <vt:lpstr>1-introduction :</vt:lpstr>
      <vt:lpstr>2- Diversité des protéines plasmatiques :</vt:lpstr>
      <vt:lpstr>3-principaux rôles des protéines plasmatiques  </vt:lpstr>
      <vt:lpstr>3-principaux rôles des protéines plasmatiques </vt:lpstr>
      <vt:lpstr>4- Mouvements des protéines plasmatiques</vt:lpstr>
      <vt:lpstr>5- Demi-vie des protéines plasmatiques :</vt:lpstr>
      <vt:lpstr>6- Méthodes d’investigations des protéines sériques</vt:lpstr>
      <vt:lpstr>A-Evaluation des protéines sériques totales :</vt:lpstr>
      <vt:lpstr>a-Evaluation des protéines sériques totales :</vt:lpstr>
      <vt:lpstr>          dysprotéinémies :</vt:lpstr>
      <vt:lpstr>dysprotéinémies :</vt:lpstr>
      <vt:lpstr>dysprotéinémies :</vt:lpstr>
      <vt:lpstr>B- Électrophorèse des protéines sériques :</vt:lpstr>
      <vt:lpstr>B- Électrophorèse des protéines sériques sur acétate de cellulose :</vt:lpstr>
      <vt:lpstr>B- Électrophorèse des protéines sériques sur acétate de cellulose :</vt:lpstr>
      <vt:lpstr>B- Électrophorèse des protéines sériques sur acétate de cellulose :</vt:lpstr>
      <vt:lpstr>B- Électrophorèse des protéines sériques :</vt:lpstr>
      <vt:lpstr>Tracé normal d’électrophorèse des protéines sériques </vt:lpstr>
      <vt:lpstr>Diapositive 20</vt:lpstr>
      <vt:lpstr>Diapositive 21</vt:lpstr>
      <vt:lpstr>Interprétations :</vt:lpstr>
      <vt:lpstr>Albumine</vt:lpstr>
      <vt:lpstr>Diapositive 24</vt:lpstr>
      <vt:lpstr>α1-globulines </vt:lpstr>
      <vt:lpstr>Diapositive 26</vt:lpstr>
      <vt:lpstr>α2-globulines </vt:lpstr>
      <vt:lpstr>β-globulines </vt:lpstr>
      <vt:lpstr>Diapositive 29</vt:lpstr>
      <vt:lpstr>Diapositive 30</vt:lpstr>
      <vt:lpstr>γ-globulines </vt:lpstr>
      <vt:lpstr>Diapositive 32</vt:lpstr>
      <vt:lpstr>Diapositive 33</vt:lpstr>
      <vt:lpstr>C- Immuno-électrophorèse :</vt:lpstr>
      <vt:lpstr>Diapositive 35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ency-education.com</dc:creator>
  <cp:lastModifiedBy>Your User Name</cp:lastModifiedBy>
  <cp:revision>236</cp:revision>
  <dcterms:created xsi:type="dcterms:W3CDTF">2011-03-08T08:39:39Z</dcterms:created>
  <dcterms:modified xsi:type="dcterms:W3CDTF">2013-02-20T13:33:21Z</dcterms:modified>
</cp:coreProperties>
</file>