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58" r:id="rId4"/>
    <p:sldId id="259" r:id="rId5"/>
    <p:sldId id="260" r:id="rId6"/>
    <p:sldId id="261" r:id="rId7"/>
    <p:sldId id="262" r:id="rId8"/>
    <p:sldId id="263" r:id="rId9"/>
    <p:sldId id="264" r:id="rId10"/>
    <p:sldId id="265" r:id="rId11"/>
    <p:sldId id="266" r:id="rId12"/>
    <p:sldId id="282" r:id="rId13"/>
    <p:sldId id="267" r:id="rId14"/>
    <p:sldId id="268" r:id="rId15"/>
    <p:sldId id="300"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3" r:id="rId29"/>
    <p:sldId id="284" r:id="rId30"/>
    <p:sldId id="285" r:id="rId31"/>
    <p:sldId id="286" r:id="rId32"/>
    <p:sldId id="287" r:id="rId33"/>
    <p:sldId id="288" r:id="rId34"/>
    <p:sldId id="293" r:id="rId35"/>
    <p:sldId id="294" r:id="rId36"/>
    <p:sldId id="289" r:id="rId37"/>
    <p:sldId id="296" r:id="rId38"/>
    <p:sldId id="290" r:id="rId39"/>
    <p:sldId id="295" r:id="rId40"/>
    <p:sldId id="291" r:id="rId41"/>
    <p:sldId id="292" r:id="rId42"/>
    <p:sldId id="297" r:id="rId43"/>
    <p:sldId id="298" r:id="rId44"/>
    <p:sldId id="299"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8" d="100"/>
          <a:sy n="58" d="100"/>
        </p:scale>
        <p:origin x="-1716" y="-3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10/02/2013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10/02/2013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10/02/2013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10/02/2013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10/02/2013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10/02/2013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10/02/2013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4"/>
            <a:ext cx="9144000" cy="6858024"/>
          </a:xfrm>
          <a:prstGeom prst="rect">
            <a:avLst/>
          </a:prstGeom>
          <a:solidFill>
            <a:srgbClr val="A33D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8129" name="Picture 1"/>
          <p:cNvPicPr>
            <a:picLocks noChangeAspect="1" noChangeArrowheads="1"/>
          </p:cNvPicPr>
          <p:nvPr/>
        </p:nvPicPr>
        <p:blipFill>
          <a:blip r:embed="rId2" cstate="print"/>
          <a:srcRect l="31884" t="14366" r="17578" b="8114"/>
          <a:stretch>
            <a:fillRect/>
          </a:stretch>
        </p:blipFill>
        <p:spPr bwMode="auto">
          <a:xfrm rot="16200000">
            <a:off x="2107389" y="321448"/>
            <a:ext cx="4929222" cy="6215106"/>
          </a:xfrm>
          <a:prstGeom prst="rect">
            <a:avLst/>
          </a:prstGeom>
          <a:noFill/>
          <a:ln w="9525">
            <a:noFill/>
            <a:miter lim="800000"/>
            <a:headEnd/>
            <a:tailEnd/>
          </a:ln>
          <a:effectLst/>
        </p:spPr>
      </p:pic>
      <p:sp>
        <p:nvSpPr>
          <p:cNvPr id="3" name="Espace réservé du contenu 2"/>
          <p:cNvSpPr>
            <a:spLocks noGrp="1"/>
          </p:cNvSpPr>
          <p:nvPr>
            <p:ph idx="1"/>
          </p:nvPr>
        </p:nvSpPr>
        <p:spPr>
          <a:xfrm>
            <a:off x="539552" y="620688"/>
            <a:ext cx="8229600" cy="5483245"/>
          </a:xfrm>
        </p:spPr>
        <p:txBody>
          <a:bodyPr>
            <a:normAutofit lnSpcReduction="10000"/>
          </a:bodyPr>
          <a:lstStyle/>
          <a:p>
            <a:pPr>
              <a:buNone/>
            </a:pPr>
            <a:r>
              <a:rPr lang="fr-FR" b="1" dirty="0" smtClean="0">
                <a:solidFill>
                  <a:schemeClr val="bg1"/>
                </a:solidFill>
              </a:rPr>
              <a:t>Faculté de médecine</a:t>
            </a:r>
          </a:p>
          <a:p>
            <a:pPr>
              <a:buNone/>
            </a:pPr>
            <a:r>
              <a:rPr lang="fr-FR" b="1" dirty="0" smtClean="0">
                <a:solidFill>
                  <a:schemeClr val="bg1"/>
                </a:solidFill>
              </a:rPr>
              <a:t>Laboratoire de biochimie</a:t>
            </a:r>
          </a:p>
          <a:p>
            <a:pPr>
              <a:buNone/>
            </a:pPr>
            <a:r>
              <a:rPr lang="fr-FR" b="1" dirty="0" smtClean="0">
                <a:solidFill>
                  <a:schemeClr val="bg1"/>
                </a:solidFill>
              </a:rPr>
              <a:t>2</a:t>
            </a:r>
            <a:r>
              <a:rPr lang="fr-FR" b="1" baseline="30000" dirty="0" smtClean="0">
                <a:solidFill>
                  <a:schemeClr val="bg1"/>
                </a:solidFill>
              </a:rPr>
              <a:t>ème</a:t>
            </a:r>
            <a:r>
              <a:rPr lang="fr-FR" b="1" dirty="0" smtClean="0">
                <a:solidFill>
                  <a:schemeClr val="bg1"/>
                </a:solidFill>
              </a:rPr>
              <a:t> année médecine</a:t>
            </a:r>
          </a:p>
          <a:p>
            <a:pPr>
              <a:buNone/>
            </a:pPr>
            <a:r>
              <a:rPr lang="fr-FR" sz="5400" b="1" dirty="0" smtClean="0">
                <a:solidFill>
                  <a:schemeClr val="bg1"/>
                </a:solidFill>
              </a:rPr>
              <a:t> </a:t>
            </a:r>
          </a:p>
          <a:p>
            <a:pPr>
              <a:buNone/>
            </a:pPr>
            <a:r>
              <a:rPr lang="fr-FR" sz="5400" b="1" dirty="0" smtClean="0">
                <a:solidFill>
                  <a:schemeClr val="bg1"/>
                </a:solidFill>
              </a:rPr>
              <a:t> </a:t>
            </a:r>
            <a:r>
              <a:rPr lang="fr-FR" sz="5400" b="1" dirty="0" smtClean="0"/>
              <a:t>Exploration de la fonction Rénale </a:t>
            </a:r>
          </a:p>
          <a:p>
            <a:pPr algn="r">
              <a:buNone/>
            </a:pPr>
            <a:endParaRPr lang="fr-FR" b="1" dirty="0" smtClean="0">
              <a:solidFill>
                <a:schemeClr val="bg1"/>
              </a:solidFill>
              <a:effectLst>
                <a:outerShdw blurRad="38100" dist="38100" dir="2700000" algn="tl">
                  <a:srgbClr val="000000">
                    <a:alpha val="43137"/>
                  </a:srgbClr>
                </a:outerShdw>
              </a:effectLst>
            </a:endParaRPr>
          </a:p>
          <a:p>
            <a:pPr algn="r">
              <a:buNone/>
            </a:pPr>
            <a:r>
              <a:rPr lang="fr-FR" b="1" dirty="0" smtClean="0">
                <a:solidFill>
                  <a:schemeClr val="bg1"/>
                </a:solidFill>
                <a:effectLst>
                  <a:outerShdw blurRad="38100" dist="38100" dir="2700000" algn="tl">
                    <a:srgbClr val="000000">
                      <a:alpha val="43137"/>
                    </a:srgbClr>
                  </a:outerShdw>
                </a:effectLst>
              </a:rPr>
              <a:t>Année universitaire 2012 - 2013</a:t>
            </a:r>
            <a:endParaRPr lang="fr-FR"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40768"/>
            <a:ext cx="8388424" cy="4678204"/>
          </a:xfrm>
          <a:prstGeom prst="rect">
            <a:avLst/>
          </a:prstGeom>
        </p:spPr>
        <p:txBody>
          <a:bodyPr wrap="square">
            <a:spAutoFit/>
          </a:bodyPr>
          <a:lstStyle/>
          <a:p>
            <a:pPr>
              <a:buFont typeface="Wingdings 2" pitchFamily="18" charset="2"/>
              <a:buNone/>
            </a:pPr>
            <a:endParaRPr lang="fr-FR" dirty="0" smtClean="0"/>
          </a:p>
          <a:p>
            <a:pPr lvl="1">
              <a:buNone/>
            </a:pPr>
            <a:r>
              <a:rPr lang="fr-FR" dirty="0" smtClean="0"/>
              <a:t>    </a:t>
            </a:r>
            <a:r>
              <a:rPr lang="fr-FR" sz="2800" dirty="0" smtClean="0"/>
              <a:t>- </a:t>
            </a:r>
            <a:r>
              <a:rPr lang="fr-FR" sz="2800" b="1" dirty="0" smtClean="0"/>
              <a:t>1,25 </a:t>
            </a:r>
            <a:r>
              <a:rPr lang="fr-FR" sz="2800" b="1" dirty="0" err="1" smtClean="0"/>
              <a:t>dihydroxycholecalciferol</a:t>
            </a:r>
            <a:endParaRPr lang="fr-FR" sz="2800" b="1" dirty="0" smtClean="0"/>
          </a:p>
          <a:p>
            <a:pPr lvl="2">
              <a:buNone/>
            </a:pPr>
            <a:r>
              <a:rPr lang="fr-FR" sz="2800" dirty="0" smtClean="0"/>
              <a:t>forme active de la vit D</a:t>
            </a:r>
          </a:p>
          <a:p>
            <a:pPr lvl="2">
              <a:buNone/>
            </a:pPr>
            <a:r>
              <a:rPr lang="fr-FR" sz="2800" dirty="0" smtClean="0"/>
              <a:t>rôle dans le métabolisme du Ca</a:t>
            </a:r>
            <a:r>
              <a:rPr lang="fr-FR" sz="2800" baseline="30000" dirty="0" smtClean="0"/>
              <a:t>++</a:t>
            </a:r>
            <a:endParaRPr lang="fr-FR" sz="2800" dirty="0" smtClean="0"/>
          </a:p>
          <a:p>
            <a:pPr lvl="1">
              <a:buNone/>
            </a:pPr>
            <a:r>
              <a:rPr lang="fr-FR" sz="2800" b="1" dirty="0" smtClean="0"/>
              <a:t>     - </a:t>
            </a:r>
            <a:r>
              <a:rPr lang="fr-FR" sz="2800" b="1" dirty="0" err="1" smtClean="0"/>
              <a:t>Erythropoiétine</a:t>
            </a:r>
            <a:endParaRPr lang="fr-FR" sz="2800" b="1" dirty="0" smtClean="0"/>
          </a:p>
          <a:p>
            <a:pPr lvl="2">
              <a:buNone/>
            </a:pPr>
            <a:r>
              <a:rPr lang="fr-FR" sz="2800" dirty="0" smtClean="0"/>
              <a:t>Contrôle de la production des érythrocytes</a:t>
            </a:r>
          </a:p>
          <a:p>
            <a:pPr lvl="2">
              <a:buNone/>
            </a:pPr>
            <a:r>
              <a:rPr lang="fr-FR" sz="2800" dirty="0" smtClean="0"/>
              <a:t>Source principale (+foie)</a:t>
            </a:r>
          </a:p>
          <a:p>
            <a:pPr lvl="1">
              <a:buNone/>
            </a:pPr>
            <a:r>
              <a:rPr lang="fr-FR" sz="2800" dirty="0" smtClean="0"/>
              <a:t>    - </a:t>
            </a:r>
            <a:r>
              <a:rPr lang="fr-FR" sz="2800" b="1" dirty="0" smtClean="0"/>
              <a:t>Rénine</a:t>
            </a:r>
          </a:p>
          <a:p>
            <a:pPr lvl="2">
              <a:buNone/>
            </a:pPr>
            <a:r>
              <a:rPr lang="fr-FR" sz="2800" dirty="0" smtClean="0"/>
              <a:t>enzyme impliquée dans le système Rénine-Angiotensine</a:t>
            </a:r>
          </a:p>
          <a:p>
            <a:pPr lvl="2">
              <a:buNone/>
            </a:pPr>
            <a:r>
              <a:rPr lang="fr-FR" sz="2800" dirty="0" smtClean="0"/>
              <a:t>transforme l'</a:t>
            </a:r>
            <a:r>
              <a:rPr lang="fr-FR" sz="2800" dirty="0" err="1" smtClean="0"/>
              <a:t>Angiotensinogène</a:t>
            </a:r>
            <a:r>
              <a:rPr lang="fr-FR" sz="2800" dirty="0" smtClean="0"/>
              <a:t> en angiotensine I.</a:t>
            </a:r>
          </a:p>
        </p:txBody>
      </p:sp>
      <p:sp>
        <p:nvSpPr>
          <p:cNvPr id="5" name="Rectangle 4"/>
          <p:cNvSpPr/>
          <p:nvPr/>
        </p:nvSpPr>
        <p:spPr>
          <a:xfrm>
            <a:off x="1979712" y="404664"/>
            <a:ext cx="4283968" cy="1077218"/>
          </a:xfrm>
          <a:prstGeom prst="rect">
            <a:avLst/>
          </a:prstGeom>
        </p:spPr>
        <p:txBody>
          <a:bodyPr wrap="square">
            <a:spAutoFit/>
          </a:bodyPr>
          <a:lstStyle/>
          <a:p>
            <a:r>
              <a:rPr lang="fr-FR" sz="3200" b="1" dirty="0" smtClean="0"/>
              <a:t>Fonctions endocrines</a:t>
            </a:r>
            <a:br>
              <a:rPr lang="fr-FR" sz="3200" b="1" dirty="0" smtClean="0"/>
            </a:br>
            <a:endParaRPr lang="fr-FR"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effectLst>
                  <a:outerShdw blurRad="38100" dist="38100" dir="2700000" algn="tl">
                    <a:srgbClr val="000000">
                      <a:alpha val="43137"/>
                    </a:srgbClr>
                  </a:outerShdw>
                </a:effectLst>
                <a:latin typeface="Broadway" pitchFamily="82" charset="0"/>
              </a:rPr>
              <a:t>Exploration fonctionnelle rénale</a:t>
            </a:r>
            <a:endParaRPr lang="fr-FR" dirty="0"/>
          </a:p>
        </p:txBody>
      </p:sp>
      <p:sp>
        <p:nvSpPr>
          <p:cNvPr id="3" name="Espace réservé du contenu 2"/>
          <p:cNvSpPr>
            <a:spLocks noGrp="1"/>
          </p:cNvSpPr>
          <p:nvPr>
            <p:ph idx="1"/>
          </p:nvPr>
        </p:nvSpPr>
        <p:spPr>
          <a:xfrm>
            <a:off x="251520" y="1600200"/>
            <a:ext cx="8435280" cy="4925144"/>
          </a:xfrm>
        </p:spPr>
        <p:txBody>
          <a:bodyPr>
            <a:normAutofit fontScale="62500" lnSpcReduction="20000"/>
          </a:bodyPr>
          <a:lstStyle/>
          <a:p>
            <a:pPr>
              <a:buNone/>
            </a:pPr>
            <a:r>
              <a:rPr lang="fr-FR" dirty="0" smtClean="0">
                <a:latin typeface="Broadway" pitchFamily="82" charset="0"/>
              </a:rPr>
              <a:t>     Exploration statique:  </a:t>
            </a:r>
            <a:r>
              <a:rPr lang="fr-FR" b="1" dirty="0" smtClean="0"/>
              <a:t>L’URÉE</a:t>
            </a:r>
            <a:endParaRPr lang="fr-FR" dirty="0" smtClean="0">
              <a:latin typeface="Broadway" pitchFamily="82" charset="0"/>
            </a:endParaRPr>
          </a:p>
          <a:p>
            <a:pPr>
              <a:buNone/>
            </a:pPr>
            <a:r>
              <a:rPr lang="fr-FR" dirty="0" smtClean="0"/>
              <a:t>Produit ultime du</a:t>
            </a:r>
          </a:p>
          <a:p>
            <a:pPr>
              <a:buNone/>
            </a:pPr>
            <a:r>
              <a:rPr lang="fr-FR" dirty="0" smtClean="0"/>
              <a:t>catabolisme protéique</a:t>
            </a:r>
          </a:p>
          <a:p>
            <a:pPr>
              <a:buNone/>
            </a:pPr>
            <a:r>
              <a:rPr lang="fr-FR" dirty="0" smtClean="0"/>
              <a:t>chez l’homme.</a:t>
            </a:r>
          </a:p>
          <a:p>
            <a:pPr>
              <a:buNone/>
            </a:pPr>
            <a:r>
              <a:rPr lang="fr-FR" dirty="0" smtClean="0"/>
              <a:t>       Formation dans le foie</a:t>
            </a:r>
          </a:p>
          <a:p>
            <a:pPr>
              <a:buNone/>
            </a:pPr>
            <a:r>
              <a:rPr lang="fr-FR" dirty="0" smtClean="0"/>
              <a:t>à partir de 2 NH3 et 1 CO2.</a:t>
            </a:r>
          </a:p>
          <a:p>
            <a:pPr>
              <a:buNone/>
            </a:pPr>
            <a:r>
              <a:rPr lang="fr-FR" dirty="0" smtClean="0"/>
              <a:t>Elimination surtout rénale.</a:t>
            </a:r>
          </a:p>
          <a:p>
            <a:pPr>
              <a:buNone/>
            </a:pPr>
            <a:r>
              <a:rPr lang="fr-FR" dirty="0" smtClean="0"/>
              <a:t>Pas de dégradation dans</a:t>
            </a:r>
          </a:p>
          <a:p>
            <a:pPr>
              <a:buNone/>
            </a:pPr>
            <a:r>
              <a:rPr lang="fr-FR" dirty="0" smtClean="0"/>
              <a:t>les tissus, élimination faible</a:t>
            </a:r>
          </a:p>
          <a:p>
            <a:pPr>
              <a:buNone/>
            </a:pPr>
            <a:r>
              <a:rPr lang="fr-FR" dirty="0" smtClean="0"/>
              <a:t>dans la sueur et la salive.</a:t>
            </a:r>
          </a:p>
          <a:p>
            <a:pPr>
              <a:buNone/>
            </a:pPr>
            <a:r>
              <a:rPr lang="fr-FR" dirty="0" err="1" smtClean="0"/>
              <a:t>Conc</a:t>
            </a:r>
            <a:r>
              <a:rPr lang="fr-FR" dirty="0" smtClean="0"/>
              <a:t>. urée sanguine dépend :</a:t>
            </a:r>
          </a:p>
          <a:p>
            <a:pPr>
              <a:buNone/>
            </a:pPr>
            <a:r>
              <a:rPr lang="fr-FR" dirty="0" smtClean="0"/>
              <a:t>. catabolisme des protéines,</a:t>
            </a:r>
          </a:p>
          <a:p>
            <a:pPr>
              <a:buNone/>
            </a:pPr>
            <a:r>
              <a:rPr lang="fr-FR" dirty="0" smtClean="0"/>
              <a:t>. filtration glomérulaire,</a:t>
            </a:r>
          </a:p>
          <a:p>
            <a:pPr>
              <a:buNone/>
            </a:pPr>
            <a:r>
              <a:rPr lang="fr-FR" dirty="0" smtClean="0"/>
              <a:t>. débit tubulaire. Dosage de l’urée</a:t>
            </a:r>
          </a:p>
          <a:p>
            <a:pPr>
              <a:buNone/>
            </a:pPr>
            <a:r>
              <a:rPr lang="fr-FR" dirty="0" smtClean="0"/>
              <a:t>A – Prélèvement : sérum, plasma.</a:t>
            </a:r>
          </a:p>
          <a:p>
            <a:pPr>
              <a:buNone/>
            </a:pPr>
            <a:r>
              <a:rPr lang="fr-FR" dirty="0" smtClean="0"/>
              <a:t>B – Méthodes : colorimétrique ou enzymatique.</a:t>
            </a:r>
            <a:endParaRPr lang="fr-FR" dirty="0"/>
          </a:p>
        </p:txBody>
      </p:sp>
      <p:pic>
        <p:nvPicPr>
          <p:cNvPr id="1027" name="Picture 3"/>
          <p:cNvPicPr>
            <a:picLocks noChangeAspect="1" noChangeArrowheads="1"/>
          </p:cNvPicPr>
          <p:nvPr/>
        </p:nvPicPr>
        <p:blipFill>
          <a:blip r:embed="rId2" cstate="print"/>
          <a:srcRect/>
          <a:stretch>
            <a:fillRect/>
          </a:stretch>
        </p:blipFill>
        <p:spPr bwMode="auto">
          <a:xfrm>
            <a:off x="4572000" y="1988840"/>
            <a:ext cx="4320481"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74638"/>
            <a:ext cx="7200800" cy="850106"/>
          </a:xfrm>
        </p:spPr>
        <p:txBody>
          <a:bodyPr/>
          <a:lstStyle/>
          <a:p>
            <a:r>
              <a:rPr lang="fr-FR" b="1" dirty="0" smtClean="0"/>
              <a:t>URÉE</a:t>
            </a:r>
            <a:endParaRPr lang="fr-FR" dirty="0"/>
          </a:p>
        </p:txBody>
      </p:sp>
      <p:sp>
        <p:nvSpPr>
          <p:cNvPr id="3" name="Espace réservé du contenu 2"/>
          <p:cNvSpPr>
            <a:spLocks noGrp="1"/>
          </p:cNvSpPr>
          <p:nvPr>
            <p:ph idx="1"/>
          </p:nvPr>
        </p:nvSpPr>
        <p:spPr/>
        <p:txBody>
          <a:bodyPr>
            <a:normAutofit fontScale="85000" lnSpcReduction="20000"/>
          </a:bodyPr>
          <a:lstStyle/>
          <a:p>
            <a:pPr>
              <a:buNone/>
            </a:pPr>
            <a:r>
              <a:rPr lang="fr-FR" dirty="0" smtClean="0"/>
              <a:t>Valeurs sémiologiques</a:t>
            </a:r>
          </a:p>
          <a:p>
            <a:pPr>
              <a:buNone/>
            </a:pPr>
            <a:r>
              <a:rPr lang="fr-FR" dirty="0" smtClean="0"/>
              <a:t>A – Valeurs normales</a:t>
            </a:r>
          </a:p>
          <a:p>
            <a:pPr>
              <a:buNone/>
            </a:pPr>
            <a:r>
              <a:rPr lang="fr-FR" dirty="0" smtClean="0"/>
              <a:t> urée sanguine : 2,5 – 7,5 </a:t>
            </a:r>
            <a:r>
              <a:rPr lang="fr-FR" dirty="0" err="1" smtClean="0"/>
              <a:t>mmoles</a:t>
            </a:r>
            <a:r>
              <a:rPr lang="fr-FR" dirty="0" smtClean="0"/>
              <a:t>/l. 0.15 a 0.45 g/l</a:t>
            </a:r>
          </a:p>
          <a:p>
            <a:pPr>
              <a:buNone/>
            </a:pPr>
            <a:r>
              <a:rPr lang="fr-FR" dirty="0" smtClean="0"/>
              <a:t>urée urinaire : 200 – 500 </a:t>
            </a:r>
            <a:r>
              <a:rPr lang="fr-FR" dirty="0" err="1" smtClean="0"/>
              <a:t>mmoles</a:t>
            </a:r>
            <a:r>
              <a:rPr lang="fr-FR" dirty="0" smtClean="0"/>
              <a:t>/24H.</a:t>
            </a:r>
          </a:p>
          <a:p>
            <a:pPr>
              <a:buNone/>
            </a:pPr>
            <a:r>
              <a:rPr lang="fr-FR" dirty="0" smtClean="0"/>
              <a:t>B – Variations physiologiques urée sanguine</a:t>
            </a:r>
          </a:p>
          <a:p>
            <a:pPr>
              <a:buNone/>
            </a:pPr>
            <a:r>
              <a:rPr lang="fr-FR" dirty="0" smtClean="0"/>
              <a:t>C – variations pathologiques urée sanguine</a:t>
            </a:r>
          </a:p>
          <a:p>
            <a:pPr>
              <a:buNone/>
            </a:pPr>
            <a:r>
              <a:rPr lang="fr-FR" dirty="0" smtClean="0"/>
              <a:t>Témoin majeur du catabolisme azoté.</a:t>
            </a:r>
          </a:p>
          <a:p>
            <a:pPr>
              <a:buNone/>
            </a:pPr>
            <a:r>
              <a:rPr lang="fr-FR" dirty="0" smtClean="0"/>
              <a:t>Atteintes hépatiques</a:t>
            </a:r>
          </a:p>
          <a:p>
            <a:pPr>
              <a:buNone/>
            </a:pPr>
            <a:r>
              <a:rPr lang="fr-FR" dirty="0" smtClean="0"/>
              <a:t>Atteintes rénales : paramètre grossier de</a:t>
            </a:r>
          </a:p>
          <a:p>
            <a:pPr>
              <a:buNone/>
            </a:pPr>
            <a:r>
              <a:rPr lang="fr-FR" dirty="0" smtClean="0"/>
              <a:t>dépistage des maladies rénales.</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147248" cy="1066130"/>
          </a:xfrm>
        </p:spPr>
        <p:txBody>
          <a:bodyPr>
            <a:normAutofit/>
          </a:bodyPr>
          <a:lstStyle/>
          <a:p>
            <a:r>
              <a:rPr lang="fr-FR" sz="2800" dirty="0" smtClean="0">
                <a:effectLst>
                  <a:outerShdw blurRad="38100" dist="38100" dir="2700000" algn="tl">
                    <a:srgbClr val="000000">
                      <a:alpha val="43137"/>
                    </a:srgbClr>
                  </a:outerShdw>
                </a:effectLst>
                <a:latin typeface="Broadway" pitchFamily="82" charset="0"/>
              </a:rPr>
              <a:t>Exploration fonctionnelle rénale</a:t>
            </a:r>
            <a:endParaRPr lang="fr-FR" sz="2800" dirty="0"/>
          </a:p>
        </p:txBody>
      </p:sp>
      <p:sp>
        <p:nvSpPr>
          <p:cNvPr id="3" name="Espace réservé du contenu 2"/>
          <p:cNvSpPr>
            <a:spLocks noGrp="1"/>
          </p:cNvSpPr>
          <p:nvPr>
            <p:ph idx="1"/>
          </p:nvPr>
        </p:nvSpPr>
        <p:spPr/>
        <p:txBody>
          <a:bodyPr>
            <a:normAutofit fontScale="77500" lnSpcReduction="20000"/>
          </a:bodyPr>
          <a:lstStyle/>
          <a:p>
            <a:r>
              <a:rPr lang="fr-FR" b="1" dirty="0" smtClean="0"/>
              <a:t>LA CREATININE</a:t>
            </a:r>
          </a:p>
          <a:p>
            <a:pPr>
              <a:buNone/>
            </a:pPr>
            <a:endParaRPr lang="fr-FR" b="1" dirty="0" smtClean="0"/>
          </a:p>
          <a:p>
            <a:pPr>
              <a:buNone/>
            </a:pPr>
            <a:r>
              <a:rPr lang="fr-FR" dirty="0" smtClean="0"/>
              <a:t>Substance de </a:t>
            </a:r>
            <a:r>
              <a:rPr lang="fr-FR" dirty="0" err="1" smtClean="0"/>
              <a:t>déchêt</a:t>
            </a:r>
            <a:r>
              <a:rPr lang="fr-FR" dirty="0" smtClean="0"/>
              <a:t>,</a:t>
            </a:r>
          </a:p>
          <a:p>
            <a:pPr>
              <a:buNone/>
            </a:pPr>
            <a:r>
              <a:rPr lang="fr-FR" dirty="0" smtClean="0"/>
              <a:t>Produit du métabolisme musculaire dérivant de la créatine.</a:t>
            </a:r>
          </a:p>
          <a:p>
            <a:pPr>
              <a:buNone/>
            </a:pPr>
            <a:r>
              <a:rPr lang="fr-FR" dirty="0" smtClean="0"/>
              <a:t> Biosynthèse de la créatine principalement dans le foie</a:t>
            </a:r>
          </a:p>
          <a:p>
            <a:pPr>
              <a:buNone/>
            </a:pPr>
            <a:r>
              <a:rPr lang="fr-FR" dirty="0" smtClean="0"/>
              <a:t> Production constante dépend de la masse musculaire, indépendante de l’apport protéique alimentaire.</a:t>
            </a:r>
          </a:p>
          <a:p>
            <a:pPr>
              <a:buNone/>
            </a:pPr>
            <a:r>
              <a:rPr lang="fr-FR" dirty="0" smtClean="0"/>
              <a:t> Formation de la créatinine dans le muscle</a:t>
            </a:r>
          </a:p>
          <a:p>
            <a:pPr>
              <a:buNone/>
            </a:pPr>
            <a:r>
              <a:rPr lang="fr-FR" dirty="0" smtClean="0"/>
              <a:t>Elimination rénale.</a:t>
            </a:r>
          </a:p>
          <a:p>
            <a:pPr>
              <a:buNone/>
            </a:pPr>
            <a:r>
              <a:rPr lang="fr-FR" dirty="0" smtClean="0"/>
              <a:t>La créatinine permet d’apprécier le débit de filtration glomérulaire (DFG) et donc la fonction rénale.</a:t>
            </a: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490066"/>
          </a:xfrm>
        </p:spPr>
        <p:txBody>
          <a:bodyPr>
            <a:normAutofit fontScale="90000"/>
          </a:bodyPr>
          <a:lstStyle/>
          <a:p>
            <a:r>
              <a:rPr lang="fr-FR" sz="2700" b="1" dirty="0" smtClean="0"/>
              <a:t>LA CREATININE</a:t>
            </a:r>
            <a:r>
              <a:rPr lang="fr-FR" b="1" dirty="0" smtClean="0"/>
              <a:t/>
            </a:r>
            <a:br>
              <a:rPr lang="fr-FR" b="1" dirty="0" smtClean="0"/>
            </a:br>
            <a:endParaRPr lang="fr-F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580112" y="1340768"/>
            <a:ext cx="3168174" cy="4525963"/>
          </a:xfrm>
          <a:prstGeom prst="rect">
            <a:avLst/>
          </a:prstGeom>
          <a:noFill/>
          <a:ln w="9525">
            <a:noFill/>
            <a:miter lim="800000"/>
            <a:headEnd/>
            <a:tailEnd/>
          </a:ln>
        </p:spPr>
      </p:pic>
      <p:sp>
        <p:nvSpPr>
          <p:cNvPr id="5" name="Rectangle 4"/>
          <p:cNvSpPr/>
          <p:nvPr/>
        </p:nvSpPr>
        <p:spPr>
          <a:xfrm>
            <a:off x="467544" y="1628800"/>
            <a:ext cx="4572000" cy="3170099"/>
          </a:xfrm>
          <a:prstGeom prst="rect">
            <a:avLst/>
          </a:prstGeom>
        </p:spPr>
        <p:txBody>
          <a:bodyPr wrap="square">
            <a:spAutoFit/>
          </a:bodyPr>
          <a:lstStyle/>
          <a:p>
            <a:pPr>
              <a:buBlip>
                <a:blip r:embed="rId3"/>
              </a:buBlip>
            </a:pPr>
            <a:r>
              <a:rPr lang="fr-FR" sz="2000" dirty="0" smtClean="0">
                <a:latin typeface="Candara" pitchFamily="34" charset="0"/>
              </a:rPr>
              <a:t>variabilité physiologique </a:t>
            </a:r>
            <a:r>
              <a:rPr lang="fr-FR" sz="2000" dirty="0" err="1" smtClean="0">
                <a:latin typeface="Candara" pitchFamily="34" charset="0"/>
              </a:rPr>
              <a:t>depend</a:t>
            </a:r>
            <a:r>
              <a:rPr lang="fr-FR" sz="2000" dirty="0" smtClean="0">
                <a:latin typeface="Candara" pitchFamily="34" charset="0"/>
              </a:rPr>
              <a:t> de la masse musculaire: âge, sexe, et exercice physique.</a:t>
            </a:r>
          </a:p>
          <a:p>
            <a:pPr>
              <a:buBlip>
                <a:blip r:embed="rId3"/>
              </a:buBlip>
            </a:pPr>
            <a:r>
              <a:rPr lang="fr-FR" sz="2000" dirty="0" smtClean="0">
                <a:latin typeface="Candara" pitchFamily="34" charset="0"/>
              </a:rPr>
              <a:t>La </a:t>
            </a:r>
            <a:r>
              <a:rPr lang="fr-FR" sz="2000" dirty="0" err="1" smtClean="0">
                <a:latin typeface="Candara" pitchFamily="34" charset="0"/>
              </a:rPr>
              <a:t>créatininémie</a:t>
            </a:r>
            <a:r>
              <a:rPr lang="fr-FR" sz="2000" dirty="0" smtClean="0">
                <a:latin typeface="Candara" pitchFamily="34" charset="0"/>
              </a:rPr>
              <a:t> est corrélée au DFG, ( faible réabsorption et  sécrétion tubulaire).</a:t>
            </a:r>
          </a:p>
          <a:p>
            <a:r>
              <a:rPr lang="fr-FR" sz="2000" dirty="0" smtClean="0">
                <a:latin typeface="Candara" pitchFamily="34" charset="0"/>
              </a:rPr>
              <a:t>↑Insuffisance rénale, individu avec masse musc. Importante.</a:t>
            </a:r>
          </a:p>
          <a:p>
            <a:r>
              <a:rPr lang="fr-FR" sz="2000" dirty="0" smtClean="0">
                <a:latin typeface="Candara" pitchFamily="34" charset="0"/>
              </a:rPr>
              <a:t>↓Patient avec masse musculaire faible, femme enceinte</a:t>
            </a:r>
            <a:endParaRPr lang="fr-F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Grp="1" noChangeAspect="1" noChangeArrowheads="1"/>
          </p:cNvPicPr>
          <p:nvPr>
            <p:ph idx="1"/>
          </p:nvPr>
        </p:nvPicPr>
        <p:blipFill>
          <a:blip r:embed="rId2" cstate="print"/>
          <a:srcRect/>
          <a:stretch>
            <a:fillRect/>
          </a:stretch>
        </p:blipFill>
        <p:spPr bwMode="auto">
          <a:xfrm>
            <a:off x="1259632" y="1600200"/>
            <a:ext cx="698477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fontScale="90000"/>
          </a:bodyPr>
          <a:lstStyle/>
          <a:p>
            <a:r>
              <a:rPr lang="fr-FR" sz="2700" b="1" dirty="0" smtClean="0"/>
              <a:t>LA CREATININE</a:t>
            </a:r>
            <a:r>
              <a:rPr lang="fr-FR" b="1" dirty="0" smtClean="0"/>
              <a:t/>
            </a:r>
            <a:br>
              <a:rPr lang="fr-FR" b="1" dirty="0" smtClean="0"/>
            </a:br>
            <a:endParaRPr lang="fr-FR" dirty="0"/>
          </a:p>
        </p:txBody>
      </p:sp>
      <p:sp>
        <p:nvSpPr>
          <p:cNvPr id="3" name="Espace réservé du contenu 2"/>
          <p:cNvSpPr>
            <a:spLocks noGrp="1"/>
          </p:cNvSpPr>
          <p:nvPr>
            <p:ph idx="1"/>
          </p:nvPr>
        </p:nvSpPr>
        <p:spPr>
          <a:xfrm>
            <a:off x="467544" y="1340768"/>
            <a:ext cx="8229600" cy="4525963"/>
          </a:xfrm>
        </p:spPr>
        <p:txBody>
          <a:bodyPr>
            <a:normAutofit fontScale="55000" lnSpcReduction="20000"/>
          </a:bodyPr>
          <a:lstStyle/>
          <a:p>
            <a:pPr>
              <a:buNone/>
            </a:pPr>
            <a:r>
              <a:rPr lang="fr-FR" dirty="0" smtClean="0"/>
              <a:t>Dosage de la créatinine</a:t>
            </a:r>
          </a:p>
          <a:p>
            <a:pPr>
              <a:buNone/>
            </a:pPr>
            <a:r>
              <a:rPr lang="fr-FR" dirty="0" smtClean="0"/>
              <a:t>A – Prélèvement : sérum, plasma ou urines des 24H.</a:t>
            </a:r>
          </a:p>
          <a:p>
            <a:pPr>
              <a:buNone/>
            </a:pPr>
            <a:r>
              <a:rPr lang="fr-FR" dirty="0" smtClean="0"/>
              <a:t>B – Méthodes : colorimétrique ou enzymatique</a:t>
            </a:r>
          </a:p>
          <a:p>
            <a:pPr>
              <a:buNone/>
            </a:pPr>
            <a:r>
              <a:rPr lang="fr-FR" dirty="0" smtClean="0"/>
              <a:t>III. Valeurs sémiologiques</a:t>
            </a:r>
          </a:p>
          <a:p>
            <a:pPr>
              <a:buNone/>
            </a:pPr>
            <a:r>
              <a:rPr lang="fr-FR" dirty="0" smtClean="0"/>
              <a:t>A – Valeurs normales (technique colorimétrique Jaffé)</a:t>
            </a:r>
          </a:p>
          <a:p>
            <a:pPr>
              <a:buNone/>
            </a:pPr>
            <a:r>
              <a:rPr lang="fr-FR" dirty="0" err="1" smtClean="0"/>
              <a:t>Créatininémie</a:t>
            </a:r>
            <a:r>
              <a:rPr lang="fr-FR" dirty="0" smtClean="0"/>
              <a:t> : H = 64 – 104 </a:t>
            </a:r>
            <a:r>
              <a:rPr lang="fr-FR" dirty="0" err="1" smtClean="0"/>
              <a:t>μmoles</a:t>
            </a:r>
            <a:r>
              <a:rPr lang="fr-FR" dirty="0" smtClean="0"/>
              <a:t>/l ; F = 49 – 90 </a:t>
            </a:r>
            <a:r>
              <a:rPr lang="fr-FR" dirty="0" err="1" smtClean="0"/>
              <a:t>μmoles</a:t>
            </a:r>
            <a:r>
              <a:rPr lang="fr-FR" dirty="0" smtClean="0"/>
              <a:t>/l</a:t>
            </a:r>
          </a:p>
          <a:p>
            <a:pPr>
              <a:buNone/>
            </a:pPr>
            <a:r>
              <a:rPr lang="fr-FR" dirty="0" smtClean="0"/>
              <a:t>Clairance de la créatinine : ≈ 120 ml /min / 1,73 m2</a:t>
            </a:r>
          </a:p>
          <a:p>
            <a:pPr>
              <a:buNone/>
            </a:pPr>
            <a:r>
              <a:rPr lang="fr-FR" dirty="0" smtClean="0"/>
              <a:t>B – Variations physiologiques dans le sang</a:t>
            </a:r>
          </a:p>
          <a:p>
            <a:pPr>
              <a:buNone/>
            </a:pPr>
            <a:r>
              <a:rPr lang="fr-FR" dirty="0" smtClean="0"/>
              <a:t>C – Evaluation de la fonction rénale : DFG</a:t>
            </a:r>
          </a:p>
          <a:p>
            <a:pPr>
              <a:buNone/>
            </a:pPr>
            <a:r>
              <a:rPr lang="fr-FR" dirty="0" smtClean="0"/>
              <a:t>La </a:t>
            </a:r>
            <a:r>
              <a:rPr lang="fr-FR" b="1" dirty="0" smtClean="0"/>
              <a:t>clairance rénale d’une substance correspond au volume de plasma</a:t>
            </a:r>
          </a:p>
          <a:p>
            <a:pPr>
              <a:buNone/>
            </a:pPr>
            <a:r>
              <a:rPr lang="fr-FR" dirty="0" smtClean="0"/>
              <a:t>totalement épuré par le rein, pour cette substance, par unité de temps.</a:t>
            </a:r>
          </a:p>
          <a:p>
            <a:pPr>
              <a:buNone/>
            </a:pPr>
            <a:r>
              <a:rPr lang="fr-FR" dirty="0" smtClean="0"/>
              <a:t>Elle permet d’apprécier le </a:t>
            </a:r>
            <a:r>
              <a:rPr lang="fr-FR" b="1" dirty="0" smtClean="0"/>
              <a:t>débit de filtration glomérulaire (DFG).</a:t>
            </a:r>
          </a:p>
          <a:p>
            <a:pPr>
              <a:buNone/>
            </a:pPr>
            <a:r>
              <a:rPr lang="fr-FR" dirty="0" smtClean="0"/>
              <a:t>à condition que la production de la substance soit constante, que</a:t>
            </a:r>
          </a:p>
          <a:p>
            <a:pPr>
              <a:buNone/>
            </a:pPr>
            <a:r>
              <a:rPr lang="fr-FR" dirty="0" smtClean="0"/>
              <a:t>l’élimination soit exclusivement par filtration glomérulaire, sans réabsorption</a:t>
            </a:r>
          </a:p>
          <a:p>
            <a:pPr>
              <a:buNone/>
            </a:pPr>
            <a:r>
              <a:rPr lang="fr-FR" dirty="0" smtClean="0"/>
              <a:t>ni sécrétion tubulaire.</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467544" y="274638"/>
            <a:ext cx="8229600" cy="1143000"/>
          </a:xfrm>
        </p:spPr>
        <p:txBody>
          <a:bodyPr>
            <a:normAutofit fontScale="90000"/>
          </a:bodyPr>
          <a:lstStyle/>
          <a:p>
            <a:r>
              <a:rPr lang="fr-FR" b="1" u="sng" dirty="0" err="1" smtClean="0">
                <a:latin typeface="Candara" pitchFamily="34" charset="0"/>
              </a:rPr>
              <a:t>Osmolarité</a:t>
            </a:r>
            <a:r>
              <a:rPr lang="fr-FR" b="1" u="sng" dirty="0" smtClean="0">
                <a:latin typeface="Candara" pitchFamily="34" charset="0"/>
              </a:rPr>
              <a:t> et </a:t>
            </a:r>
            <a:r>
              <a:rPr lang="fr-FR" b="1" u="sng" dirty="0" err="1" smtClean="0">
                <a:latin typeface="Candara" pitchFamily="34" charset="0"/>
              </a:rPr>
              <a:t>lonogramme</a:t>
            </a:r>
            <a:r>
              <a:rPr lang="fr-FR" b="1" u="sng" dirty="0" smtClean="0">
                <a:latin typeface="Candara" pitchFamily="34" charset="0"/>
              </a:rPr>
              <a:t> sanguin:</a:t>
            </a:r>
            <a:br>
              <a:rPr lang="fr-FR" b="1" u="sng" dirty="0" smtClean="0">
                <a:latin typeface="Candara" pitchFamily="34" charset="0"/>
              </a:rPr>
            </a:br>
            <a:endParaRPr lang="fr-FR" dirty="0"/>
          </a:p>
        </p:txBody>
      </p:sp>
      <p:sp>
        <p:nvSpPr>
          <p:cNvPr id="6" name="Espace réservé du contenu 2"/>
          <p:cNvSpPr>
            <a:spLocks noGrp="1"/>
          </p:cNvSpPr>
          <p:nvPr>
            <p:ph idx="1"/>
          </p:nvPr>
        </p:nvSpPr>
        <p:spPr>
          <a:xfrm>
            <a:off x="467544" y="1481328"/>
            <a:ext cx="8229600" cy="4525963"/>
          </a:xfrm>
        </p:spPr>
        <p:txBody>
          <a:bodyPr>
            <a:normAutofit/>
          </a:bodyPr>
          <a:lstStyle/>
          <a:p>
            <a:r>
              <a:rPr lang="fr-FR" sz="2000" dirty="0" smtClean="0">
                <a:latin typeface="Candara" pitchFamily="34" charset="0"/>
              </a:rPr>
              <a:t>Les troubles de la fonction rénale de concentration  dilution sont explorés par la mesure de l’</a:t>
            </a:r>
            <a:r>
              <a:rPr lang="fr-FR" sz="2000" dirty="0" err="1" smtClean="0">
                <a:latin typeface="Candara" pitchFamily="34" charset="0"/>
              </a:rPr>
              <a:t>osmolarité</a:t>
            </a:r>
            <a:r>
              <a:rPr lang="fr-FR" sz="2000" dirty="0" smtClean="0">
                <a:latin typeface="Candara" pitchFamily="34" charset="0"/>
              </a:rPr>
              <a:t>. </a:t>
            </a:r>
          </a:p>
          <a:p>
            <a:endParaRPr lang="fr-FR" sz="2000" dirty="0" smtClean="0">
              <a:latin typeface="Candara" pitchFamily="34" charset="0"/>
            </a:endParaRPr>
          </a:p>
          <a:p>
            <a:r>
              <a:rPr lang="fr-FR" sz="2000" dirty="0" smtClean="0">
                <a:latin typeface="Candara" pitchFamily="34" charset="0"/>
              </a:rPr>
              <a:t>L’étude du Na</a:t>
            </a:r>
            <a:r>
              <a:rPr lang="fr-FR" sz="2000" baseline="30000" dirty="0" smtClean="0">
                <a:latin typeface="Candara" pitchFamily="34" charset="0"/>
              </a:rPr>
              <a:t>+</a:t>
            </a:r>
            <a:r>
              <a:rPr lang="fr-FR" sz="2000" dirty="0" smtClean="0">
                <a:latin typeface="Candara" pitchFamily="34" charset="0"/>
              </a:rPr>
              <a:t>, K</a:t>
            </a:r>
            <a:r>
              <a:rPr lang="fr-FR" sz="2000" baseline="30000" dirty="0" smtClean="0">
                <a:latin typeface="Candara" pitchFamily="34" charset="0"/>
              </a:rPr>
              <a:t>+</a:t>
            </a:r>
            <a:r>
              <a:rPr lang="fr-FR" sz="2000" dirty="0" smtClean="0">
                <a:latin typeface="Candara" pitchFamily="34" charset="0"/>
              </a:rPr>
              <a:t>, Cl</a:t>
            </a:r>
            <a:r>
              <a:rPr lang="fr-FR" sz="2000" baseline="30000" dirty="0" smtClean="0">
                <a:latin typeface="Candara" pitchFamily="34" charset="0"/>
              </a:rPr>
              <a:t>-</a:t>
            </a:r>
            <a:r>
              <a:rPr lang="fr-FR" sz="2000" dirty="0" smtClean="0">
                <a:latin typeface="Candara" pitchFamily="34" charset="0"/>
              </a:rPr>
              <a:t>, bicarbonates est indispensable pour tout désordre </a:t>
            </a:r>
            <a:r>
              <a:rPr lang="fr-FR" sz="2000" dirty="0" err="1" smtClean="0">
                <a:latin typeface="Candara" pitchFamily="34" charset="0"/>
              </a:rPr>
              <a:t>hydroélectrolytique</a:t>
            </a:r>
            <a:r>
              <a:rPr lang="fr-FR" sz="2000" dirty="0" smtClean="0">
                <a:latin typeface="Candara" pitchFamily="34" charset="0"/>
              </a:rPr>
              <a:t> avec ou sans insuffisance rénale. </a:t>
            </a:r>
          </a:p>
          <a:p>
            <a:r>
              <a:rPr lang="fr-FR" sz="2000" dirty="0" smtClean="0">
                <a:latin typeface="Candara" pitchFamily="34" charset="0"/>
              </a:rPr>
              <a:t>l'</a:t>
            </a:r>
            <a:r>
              <a:rPr lang="fr-FR" sz="2000" dirty="0" err="1" smtClean="0">
                <a:latin typeface="Candara" pitchFamily="34" charset="0"/>
              </a:rPr>
              <a:t>osmolalité</a:t>
            </a:r>
            <a:r>
              <a:rPr lang="fr-FR" sz="2000" dirty="0" smtClean="0">
                <a:latin typeface="Candara" pitchFamily="34" charset="0"/>
              </a:rPr>
              <a:t>  estimée par calcul à l'aide de la formule suivante : [(Na + K) x 2] + [urée] + [glucose] </a:t>
            </a:r>
          </a:p>
          <a:p>
            <a:r>
              <a:rPr lang="fr-FR" sz="2000" dirty="0" smtClean="0">
                <a:latin typeface="Candara" pitchFamily="34" charset="0"/>
              </a:rPr>
              <a:t>L'</a:t>
            </a:r>
            <a:r>
              <a:rPr lang="fr-FR" sz="2000" dirty="0" err="1" smtClean="0">
                <a:latin typeface="Candara" pitchFamily="34" charset="0"/>
              </a:rPr>
              <a:t>osmolalité</a:t>
            </a:r>
            <a:r>
              <a:rPr lang="fr-FR" sz="2000" dirty="0" smtClean="0">
                <a:latin typeface="Candara" pitchFamily="34" charset="0"/>
              </a:rPr>
              <a:t> plasmatique Normale est de 290±5 </a:t>
            </a:r>
            <a:r>
              <a:rPr lang="fr-FR" sz="2000" dirty="0" err="1" smtClean="0">
                <a:latin typeface="Candara" pitchFamily="34" charset="0"/>
              </a:rPr>
              <a:t>mOsml</a:t>
            </a:r>
            <a:r>
              <a:rPr lang="fr-FR" sz="2000" dirty="0" smtClean="0">
                <a:latin typeface="Candara" pitchFamily="34" charset="0"/>
              </a:rPr>
              <a:t>/kg. </a:t>
            </a:r>
          </a:p>
          <a:p>
            <a:r>
              <a:rPr lang="fr-FR" sz="2000" dirty="0" smtClean="0">
                <a:latin typeface="Candara" pitchFamily="34" charset="0"/>
              </a:rPr>
              <a:t>L'urée, négligeable à l'état normal, possède à concentration élevée un rôle osmotique significativement actif . </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620688"/>
            <a:ext cx="5652120" cy="369332"/>
          </a:xfrm>
          <a:prstGeom prst="rect">
            <a:avLst/>
          </a:prstGeom>
        </p:spPr>
        <p:txBody>
          <a:bodyPr wrap="square">
            <a:spAutoFit/>
          </a:bodyPr>
          <a:lstStyle/>
          <a:p>
            <a:r>
              <a:rPr lang="fr-FR" dirty="0" smtClean="0">
                <a:latin typeface="Broadway" pitchFamily="82" charset="0"/>
              </a:rPr>
              <a:t>Déterminations effectuées sur l’urine</a:t>
            </a:r>
            <a:endParaRPr lang="fr-FR" dirty="0"/>
          </a:p>
        </p:txBody>
      </p:sp>
      <p:sp>
        <p:nvSpPr>
          <p:cNvPr id="5" name="Rectangle 4"/>
          <p:cNvSpPr/>
          <p:nvPr/>
        </p:nvSpPr>
        <p:spPr>
          <a:xfrm>
            <a:off x="539552" y="1484784"/>
            <a:ext cx="7488832" cy="923330"/>
          </a:xfrm>
          <a:prstGeom prst="rect">
            <a:avLst/>
          </a:prstGeom>
        </p:spPr>
        <p:txBody>
          <a:bodyPr wrap="square">
            <a:spAutoFit/>
          </a:bodyPr>
          <a:lstStyle/>
          <a:p>
            <a:r>
              <a:rPr lang="fr-FR" b="1" u="sng" dirty="0" smtClean="0">
                <a:latin typeface="Candara" pitchFamily="34" charset="0"/>
              </a:rPr>
              <a:t>Aspect  macroscopique de l’urine:</a:t>
            </a:r>
          </a:p>
          <a:p>
            <a:r>
              <a:rPr lang="fr-FR" dirty="0" smtClean="0">
                <a:latin typeface="Candara" pitchFamily="34" charset="0"/>
              </a:rPr>
              <a:t>L’urine normal est claire de couleur jaune paille due à des pigments hétérocycliques: l’urochrome, l’</a:t>
            </a:r>
            <a:r>
              <a:rPr lang="fr-FR" dirty="0" err="1" smtClean="0">
                <a:latin typeface="Candara" pitchFamily="34" charset="0"/>
              </a:rPr>
              <a:t>uréorythrine</a:t>
            </a:r>
            <a:r>
              <a:rPr lang="fr-FR" dirty="0" smtClean="0">
                <a:latin typeface="Candara" pitchFamily="34" charset="0"/>
              </a:rPr>
              <a:t>…</a:t>
            </a:r>
          </a:p>
        </p:txBody>
      </p:sp>
      <p:sp>
        <p:nvSpPr>
          <p:cNvPr id="6" name="Rectangle 5"/>
          <p:cNvSpPr/>
          <p:nvPr/>
        </p:nvSpPr>
        <p:spPr>
          <a:xfrm>
            <a:off x="467544" y="3645024"/>
            <a:ext cx="7560840" cy="2031325"/>
          </a:xfrm>
          <a:prstGeom prst="rect">
            <a:avLst/>
          </a:prstGeom>
        </p:spPr>
        <p:txBody>
          <a:bodyPr wrap="square">
            <a:spAutoFit/>
          </a:bodyPr>
          <a:lstStyle/>
          <a:p>
            <a:r>
              <a:rPr lang="fr-FR" i="1" u="sng" dirty="0" smtClean="0">
                <a:latin typeface="Candara" pitchFamily="34" charset="0"/>
              </a:rPr>
              <a:t>HÉMATIES</a:t>
            </a:r>
            <a:r>
              <a:rPr lang="fr-FR" dirty="0" smtClean="0">
                <a:latin typeface="Candara" pitchFamily="34" charset="0"/>
              </a:rPr>
              <a:t>: moins de 5 hématies par mm3 ou                     5000/ml.</a:t>
            </a:r>
          </a:p>
          <a:p>
            <a:endParaRPr lang="fr-FR" i="1" u="sng" dirty="0" smtClean="0">
              <a:latin typeface="Candara" pitchFamily="34" charset="0"/>
            </a:endParaRPr>
          </a:p>
          <a:p>
            <a:r>
              <a:rPr lang="fr-FR" i="1" u="sng" dirty="0" smtClean="0">
                <a:latin typeface="Candara" pitchFamily="34" charset="0"/>
              </a:rPr>
              <a:t>LEUCOCYTES</a:t>
            </a:r>
            <a:r>
              <a:rPr lang="fr-FR" dirty="0" smtClean="0">
                <a:latin typeface="Candara" pitchFamily="34" charset="0"/>
              </a:rPr>
              <a:t> moins de 10 000 leucocytes/ml.</a:t>
            </a:r>
          </a:p>
          <a:p>
            <a:endParaRPr lang="fr-FR" dirty="0" smtClean="0">
              <a:latin typeface="Candara" pitchFamily="34" charset="0"/>
            </a:endParaRPr>
          </a:p>
          <a:p>
            <a:r>
              <a:rPr lang="fr-FR" i="1" u="sng" dirty="0" smtClean="0">
                <a:latin typeface="Candara" pitchFamily="34" charset="0"/>
              </a:rPr>
              <a:t>LES CRIST</a:t>
            </a:r>
            <a:r>
              <a:rPr lang="fr-FR" dirty="0" smtClean="0">
                <a:latin typeface="Candara" pitchFamily="34" charset="0"/>
              </a:rPr>
              <a:t>AUX n'ont pas de signification pathologique.</a:t>
            </a:r>
          </a:p>
          <a:p>
            <a:endParaRPr lang="fr-FR" dirty="0" smtClean="0">
              <a:latin typeface="Candara" pitchFamily="34" charset="0"/>
            </a:endParaRPr>
          </a:p>
          <a:p>
            <a:r>
              <a:rPr lang="fr-FR" i="1" u="sng" dirty="0" smtClean="0">
                <a:latin typeface="Candara" pitchFamily="34" charset="0"/>
              </a:rPr>
              <a:t>LA PRÉSENCE DE GERMES </a:t>
            </a:r>
            <a:r>
              <a:rPr lang="fr-FR" dirty="0" smtClean="0">
                <a:latin typeface="Candara" pitchFamily="34" charset="0"/>
              </a:rPr>
              <a:t>à l'examen direct nécessite une </a:t>
            </a:r>
            <a:r>
              <a:rPr lang="fr-FR" dirty="0" err="1" smtClean="0">
                <a:latin typeface="Candara" pitchFamily="34" charset="0"/>
              </a:rPr>
              <a:t>uroculture</a:t>
            </a:r>
            <a:r>
              <a:rPr lang="fr-FR" dirty="0" smtClean="0">
                <a:latin typeface="Candara" pitchFamily="34" charset="0"/>
              </a:rPr>
              <a:t>.</a:t>
            </a:r>
          </a:p>
        </p:txBody>
      </p:sp>
      <p:sp>
        <p:nvSpPr>
          <p:cNvPr id="7" name="Rectangle 6"/>
          <p:cNvSpPr/>
          <p:nvPr/>
        </p:nvSpPr>
        <p:spPr>
          <a:xfrm>
            <a:off x="611560" y="2852936"/>
            <a:ext cx="4032448" cy="369332"/>
          </a:xfrm>
          <a:prstGeom prst="rect">
            <a:avLst/>
          </a:prstGeom>
        </p:spPr>
        <p:txBody>
          <a:bodyPr wrap="square">
            <a:spAutoFit/>
          </a:bodyPr>
          <a:lstStyle/>
          <a:p>
            <a:r>
              <a:rPr lang="fr-FR" b="1" u="sng" dirty="0" smtClean="0"/>
              <a:t>Aspect microscopique </a:t>
            </a:r>
            <a:endParaRPr lang="fr-FR" b="1"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latin typeface="Candara" pitchFamily="34" charset="0"/>
              </a:rPr>
              <a:t>Diurèse</a:t>
            </a:r>
            <a:endParaRPr lang="fr-FR" dirty="0"/>
          </a:p>
        </p:txBody>
      </p:sp>
      <p:sp>
        <p:nvSpPr>
          <p:cNvPr id="3" name="Espace réservé du contenu 2"/>
          <p:cNvSpPr>
            <a:spLocks noGrp="1"/>
          </p:cNvSpPr>
          <p:nvPr>
            <p:ph idx="1"/>
          </p:nvPr>
        </p:nvSpPr>
        <p:spPr/>
        <p:txBody>
          <a:bodyPr>
            <a:normAutofit lnSpcReduction="10000"/>
          </a:bodyPr>
          <a:lstStyle/>
          <a:p>
            <a:r>
              <a:rPr lang="fr-FR" sz="2000" dirty="0" smtClean="0">
                <a:latin typeface="Candara" pitchFamily="34" charset="0"/>
              </a:rPr>
              <a:t>0,75 L à 1.5 L/ 24h. Diurèse normale ne veut pas dire fonction rénale normale</a:t>
            </a:r>
          </a:p>
          <a:p>
            <a:endParaRPr lang="pt-BR" sz="2000" dirty="0" smtClean="0">
              <a:latin typeface="Candara" pitchFamily="34" charset="0"/>
            </a:endParaRPr>
          </a:p>
          <a:p>
            <a:r>
              <a:rPr lang="pt-BR" sz="2000" dirty="0" smtClean="0">
                <a:latin typeface="Candara" pitchFamily="34" charset="0"/>
              </a:rPr>
              <a:t>Polyurie (D &gt; 2500 ml/24 h) :</a:t>
            </a:r>
          </a:p>
          <a:p>
            <a:pPr>
              <a:buNone/>
            </a:pPr>
            <a:r>
              <a:rPr lang="fr-FR" sz="2000" dirty="0" smtClean="0">
                <a:latin typeface="Candara" pitchFamily="34" charset="0"/>
              </a:rPr>
              <a:t>-Élimination de substance osmotiquement active.</a:t>
            </a:r>
          </a:p>
          <a:p>
            <a:pPr>
              <a:buNone/>
            </a:pPr>
            <a:r>
              <a:rPr lang="fr-FR" sz="2000" dirty="0" smtClean="0">
                <a:latin typeface="Candara" pitchFamily="34" charset="0"/>
              </a:rPr>
              <a:t>-Carence en ADH.</a:t>
            </a:r>
          </a:p>
          <a:p>
            <a:endParaRPr lang="fr-FR" sz="2000" dirty="0" smtClean="0">
              <a:latin typeface="Candara" pitchFamily="34" charset="0"/>
            </a:endParaRPr>
          </a:p>
          <a:p>
            <a:r>
              <a:rPr lang="fr-FR" sz="2000" dirty="0" smtClean="0">
                <a:latin typeface="Candara" pitchFamily="34" charset="0"/>
              </a:rPr>
              <a:t>Oligurie et anurie(D&lt; 600 et D &lt; 100 ml/24 h) :</a:t>
            </a:r>
          </a:p>
          <a:p>
            <a:pPr>
              <a:buNone/>
            </a:pPr>
            <a:r>
              <a:rPr lang="fr-FR" sz="2000" dirty="0" smtClean="0">
                <a:latin typeface="Candara" pitchFamily="34" charset="0"/>
              </a:rPr>
              <a:t>-IC, IRA</a:t>
            </a:r>
          </a:p>
          <a:p>
            <a:pPr>
              <a:buNone/>
            </a:pPr>
            <a:r>
              <a:rPr lang="fr-FR" sz="2000" dirty="0" smtClean="0">
                <a:latin typeface="Candara" pitchFamily="34" charset="0"/>
              </a:rPr>
              <a:t>-sécrétion inappropriée d’ADH</a:t>
            </a:r>
          </a:p>
          <a:p>
            <a:endParaRPr lang="fr-FR" sz="2000" dirty="0" smtClean="0">
              <a:latin typeface="Candara" pitchFamily="34" charset="0"/>
            </a:endParaRPr>
          </a:p>
          <a:p>
            <a:r>
              <a:rPr lang="fr-FR" sz="2000" dirty="0" smtClean="0">
                <a:latin typeface="Candara" pitchFamily="34" charset="0"/>
              </a:rPr>
              <a:t>Le rein répond aux variations des apports en eau en modifiant la diurèse.</a:t>
            </a:r>
          </a:p>
          <a:p>
            <a:endParaRPr lang="fr-F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Introduction</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La cause principale des effets désastreux d’une dysfonction rénale réside dans le rôle central que les reins jouent pour le maintien d’un équilibre relativement constant de diverses substances présentes dans l’organisme (homéostasie). </a:t>
            </a:r>
          </a:p>
          <a:p>
            <a:r>
              <a:rPr lang="fr-FR" dirty="0" smtClean="0"/>
              <a:t>Les reins en bonne santé contrôlent le volume du liquide organique et sa composition (sels, substances nutritives, déchets, etc.). </a:t>
            </a:r>
          </a:p>
          <a:p>
            <a:r>
              <a:rPr lang="fr-FR" dirty="0" smtClean="0"/>
              <a:t>De plus le rein à de nombreux </a:t>
            </a:r>
            <a:r>
              <a:rPr lang="fr-FR" dirty="0" err="1" smtClean="0"/>
              <a:t>roles</a:t>
            </a:r>
            <a:r>
              <a:rPr lang="fr-FR" dirty="0" smtClean="0"/>
              <a:t> liés au système cardio-vasculaire, au système digestif et au système endocrinien. </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dirty="0" smtClean="0">
                <a:latin typeface="Broadway" pitchFamily="82" charset="0"/>
              </a:rPr>
              <a:t>Déterminations effectuées sur l’urine</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sz="2400" dirty="0" smtClean="0">
                <a:latin typeface="Candara" pitchFamily="34" charset="0"/>
              </a:rPr>
              <a:t>La </a:t>
            </a:r>
            <a:r>
              <a:rPr lang="fr-FR" sz="2400" dirty="0" err="1" smtClean="0">
                <a:latin typeface="Candara" pitchFamily="34" charset="0"/>
              </a:rPr>
              <a:t>majorite</a:t>
            </a:r>
            <a:r>
              <a:rPr lang="fr-FR" sz="2400" dirty="0" smtClean="0">
                <a:latin typeface="Candara" pitchFamily="34" charset="0"/>
              </a:rPr>
              <a:t> des dosages  se font sur une Diurèse de 24 heures.</a:t>
            </a:r>
          </a:p>
          <a:p>
            <a:pPr>
              <a:buFontTx/>
              <a:buChar char="-"/>
            </a:pPr>
            <a:r>
              <a:rPr lang="fr-FR" sz="2400" dirty="0" smtClean="0">
                <a:latin typeface="Candara" pitchFamily="34" charset="0"/>
              </a:rPr>
              <a:t>Collecte des Urines 24 H : Faire uriner le patient par exemple à 8 H, éliminer ces urines. </a:t>
            </a:r>
          </a:p>
          <a:p>
            <a:pPr>
              <a:buFontTx/>
              <a:buChar char="-"/>
            </a:pPr>
            <a:r>
              <a:rPr lang="fr-FR" sz="2400" dirty="0" smtClean="0">
                <a:latin typeface="Candara" pitchFamily="34" charset="0"/>
              </a:rPr>
              <a:t>A partir de ce moment le patient collectionnera toute dans un bocal approprié (conserver au réfrigérateur), le lendemain à 8 heures, le patient videra sa vessie dans le bocal.</a:t>
            </a:r>
          </a:p>
          <a:p>
            <a:endParaRPr lang="fr-F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14400" y="332656"/>
            <a:ext cx="8229600" cy="1143000"/>
          </a:xfrm>
        </p:spPr>
        <p:txBody>
          <a:bodyPr>
            <a:normAutofit/>
          </a:bodyPr>
          <a:lstStyle/>
          <a:p>
            <a:r>
              <a:rPr lang="fr-FR" sz="3200" dirty="0" smtClean="0">
                <a:latin typeface="Broadway" pitchFamily="82" charset="0"/>
              </a:rPr>
              <a:t>l’analyse chimique par les bandelettes réactives</a:t>
            </a:r>
            <a:endParaRPr lang="fr-FR" sz="3200" dirty="0"/>
          </a:p>
        </p:txBody>
      </p:sp>
      <p:sp>
        <p:nvSpPr>
          <p:cNvPr id="4" name="Espace réservé du contenu 2"/>
          <p:cNvSpPr>
            <a:spLocks noGrp="1"/>
          </p:cNvSpPr>
          <p:nvPr>
            <p:ph idx="1"/>
          </p:nvPr>
        </p:nvSpPr>
        <p:spPr>
          <a:xfrm>
            <a:off x="457200" y="1481328"/>
            <a:ext cx="8229600" cy="4525963"/>
          </a:xfrm>
        </p:spPr>
        <p:txBody>
          <a:bodyPr>
            <a:normAutofit fontScale="77500" lnSpcReduction="20000"/>
          </a:bodyPr>
          <a:lstStyle/>
          <a:p>
            <a:r>
              <a:rPr lang="fr-FR" dirty="0" smtClean="0">
                <a:effectLst>
                  <a:outerShdw blurRad="38100" dist="38100" dir="2700000" algn="tl">
                    <a:srgbClr val="000000">
                      <a:alpha val="43137"/>
                    </a:srgbClr>
                  </a:outerShdw>
                </a:effectLst>
                <a:latin typeface="Candara" pitchFamily="34" charset="0"/>
              </a:rPr>
              <a:t>L’examen « chimique » des urines est orienté à l’aide de bandelettes réactives.</a:t>
            </a:r>
          </a:p>
          <a:p>
            <a:r>
              <a:rPr lang="fr-FR" dirty="0" smtClean="0">
                <a:effectLst>
                  <a:outerShdw blurRad="38100" dist="38100" dir="2700000" algn="tl">
                    <a:srgbClr val="000000">
                      <a:alpha val="43137"/>
                    </a:srgbClr>
                  </a:outerShdw>
                </a:effectLst>
                <a:latin typeface="Candara" pitchFamily="34" charset="0"/>
              </a:rPr>
              <a:t>C’est un test qualitatif et semi-quantitatif.</a:t>
            </a:r>
          </a:p>
          <a:p>
            <a:endParaRPr lang="fr-FR" dirty="0" smtClean="0">
              <a:effectLst>
                <a:outerShdw blurRad="38100" dist="38100" dir="2700000" algn="tl">
                  <a:srgbClr val="000000">
                    <a:alpha val="43137"/>
                  </a:srgbClr>
                </a:outerShdw>
              </a:effectLst>
              <a:latin typeface="Candara" pitchFamily="34" charset="0"/>
            </a:endParaRPr>
          </a:p>
          <a:p>
            <a:r>
              <a:rPr lang="fr-FR" dirty="0" smtClean="0">
                <a:latin typeface="Candara" pitchFamily="34" charset="0"/>
              </a:rPr>
              <a:t>Les bandelettes sont constituées par un support plastique rigide sur lequel sont fixées des plages réactives distinctes. </a:t>
            </a:r>
          </a:p>
          <a:p>
            <a:pPr>
              <a:buNone/>
            </a:pPr>
            <a:endParaRPr lang="fr-FR" dirty="0" smtClean="0">
              <a:latin typeface="Candara" pitchFamily="34" charset="0"/>
            </a:endParaRPr>
          </a:p>
          <a:p>
            <a:r>
              <a:rPr lang="fr-FR" dirty="0" smtClean="0">
                <a:latin typeface="Candara" pitchFamily="34" charset="0"/>
              </a:rPr>
              <a:t> il convient d'utiliser une urine fraîche, en recueillant les urines après la toilette génitale et au milieu du jet.</a:t>
            </a:r>
          </a:p>
          <a:p>
            <a:r>
              <a:rPr lang="fr-FR" dirty="0" smtClean="0">
                <a:latin typeface="Candara" pitchFamily="34" charset="0"/>
              </a:rPr>
              <a:t> Le temps de lecture varie entre 0 et 60 secondes. Toute anomalie impose une confirmation par des examens de laboratoire.</a:t>
            </a:r>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a:bodyPr>
          <a:lstStyle/>
          <a:p>
            <a:r>
              <a:rPr lang="fr-FR" sz="3200" dirty="0" smtClean="0">
                <a:latin typeface="Broadway" pitchFamily="82" charset="0"/>
              </a:rPr>
              <a:t>l’analyse chimique par les bandelettes réactives</a:t>
            </a:r>
            <a:endParaRPr lang="fr-FR" sz="3200" dirty="0"/>
          </a:p>
        </p:txBody>
      </p:sp>
      <p:sp>
        <p:nvSpPr>
          <p:cNvPr id="3" name="Espace réservé du contenu 2"/>
          <p:cNvSpPr>
            <a:spLocks noGrp="1"/>
          </p:cNvSpPr>
          <p:nvPr>
            <p:ph idx="1"/>
          </p:nvPr>
        </p:nvSpPr>
        <p:spPr/>
        <p:txBody>
          <a:bodyPr>
            <a:normAutofit fontScale="70000" lnSpcReduction="20000"/>
          </a:bodyPr>
          <a:lstStyle/>
          <a:p>
            <a:r>
              <a:rPr lang="fr-FR" dirty="0" smtClean="0">
                <a:latin typeface="Candara" pitchFamily="34" charset="0"/>
              </a:rPr>
              <a:t>Elles comportent les paramètres suivants  :</a:t>
            </a:r>
          </a:p>
          <a:p>
            <a:r>
              <a:rPr lang="fr-FR" dirty="0" smtClean="0">
                <a:latin typeface="Candara" pitchFamily="34" charset="0"/>
              </a:rPr>
              <a:t> </a:t>
            </a:r>
            <a:r>
              <a:rPr lang="fr-FR" b="1" i="1" dirty="0" smtClean="0">
                <a:latin typeface="Candara" pitchFamily="34" charset="0"/>
              </a:rPr>
              <a:t>pH</a:t>
            </a:r>
            <a:r>
              <a:rPr lang="fr-FR" dirty="0" smtClean="0">
                <a:latin typeface="Candara" pitchFamily="34" charset="0"/>
              </a:rPr>
              <a:t> : en complément d’autres paramètres.</a:t>
            </a:r>
          </a:p>
          <a:p>
            <a:r>
              <a:rPr lang="fr-FR" b="1" dirty="0" smtClean="0">
                <a:latin typeface="Candara" pitchFamily="34" charset="0"/>
              </a:rPr>
              <a:t> </a:t>
            </a:r>
            <a:r>
              <a:rPr lang="fr-FR" b="1" i="1" dirty="0" smtClean="0">
                <a:latin typeface="Candara" pitchFamily="34" charset="0"/>
              </a:rPr>
              <a:t>Leucocytes</a:t>
            </a:r>
            <a:r>
              <a:rPr lang="fr-FR" b="1" dirty="0" smtClean="0">
                <a:latin typeface="Candara" pitchFamily="34" charset="0"/>
              </a:rPr>
              <a:t> </a:t>
            </a:r>
            <a:r>
              <a:rPr lang="fr-FR" dirty="0" smtClean="0">
                <a:latin typeface="Candara" pitchFamily="34" charset="0"/>
              </a:rPr>
              <a:t>: symptôme d'infection urinaire.</a:t>
            </a:r>
          </a:p>
          <a:p>
            <a:r>
              <a:rPr lang="fr-FR" b="1" dirty="0" smtClean="0">
                <a:latin typeface="Candara" pitchFamily="34" charset="0"/>
              </a:rPr>
              <a:t> </a:t>
            </a:r>
            <a:r>
              <a:rPr lang="fr-FR" b="1" i="1" dirty="0" smtClean="0">
                <a:latin typeface="Candara" pitchFamily="34" charset="0"/>
              </a:rPr>
              <a:t>Nitrite</a:t>
            </a:r>
            <a:r>
              <a:rPr lang="fr-FR" b="1" dirty="0" smtClean="0">
                <a:latin typeface="Candara" pitchFamily="34" charset="0"/>
              </a:rPr>
              <a:t> </a:t>
            </a:r>
            <a:r>
              <a:rPr lang="fr-FR" dirty="0" smtClean="0">
                <a:latin typeface="Candara" pitchFamily="34" charset="0"/>
              </a:rPr>
              <a:t>: infection bactérienne des reins ou des voies urinaires.</a:t>
            </a:r>
          </a:p>
          <a:p>
            <a:r>
              <a:rPr lang="fr-FR" dirty="0" smtClean="0">
                <a:latin typeface="Candara" pitchFamily="34" charset="0"/>
              </a:rPr>
              <a:t> </a:t>
            </a:r>
            <a:r>
              <a:rPr lang="fr-FR" b="1" i="1" dirty="0" smtClean="0">
                <a:latin typeface="Candara" pitchFamily="34" charset="0"/>
              </a:rPr>
              <a:t>Densité</a:t>
            </a:r>
            <a:r>
              <a:rPr lang="fr-FR" dirty="0" smtClean="0">
                <a:latin typeface="Candara" pitchFamily="34" charset="0"/>
              </a:rPr>
              <a:t> : symptôme d'infection urinaire.</a:t>
            </a:r>
          </a:p>
          <a:p>
            <a:r>
              <a:rPr lang="fr-FR" dirty="0" smtClean="0">
                <a:latin typeface="Candara" pitchFamily="34" charset="0"/>
              </a:rPr>
              <a:t> </a:t>
            </a:r>
            <a:r>
              <a:rPr lang="fr-FR" b="1" i="1" dirty="0" smtClean="0">
                <a:latin typeface="Candara" pitchFamily="34" charset="0"/>
              </a:rPr>
              <a:t>Glucose</a:t>
            </a:r>
            <a:r>
              <a:rPr lang="fr-FR" b="1" dirty="0" smtClean="0">
                <a:latin typeface="Candara" pitchFamily="34" charset="0"/>
              </a:rPr>
              <a:t>, </a:t>
            </a:r>
            <a:r>
              <a:rPr lang="fr-FR" b="1" i="1" dirty="0" smtClean="0">
                <a:latin typeface="Candara" pitchFamily="34" charset="0"/>
              </a:rPr>
              <a:t>cétone</a:t>
            </a:r>
            <a:r>
              <a:rPr lang="fr-FR" b="1" dirty="0" smtClean="0">
                <a:latin typeface="Candara" pitchFamily="34" charset="0"/>
              </a:rPr>
              <a:t>.</a:t>
            </a:r>
          </a:p>
          <a:p>
            <a:r>
              <a:rPr lang="fr-FR" dirty="0" smtClean="0">
                <a:latin typeface="Candara" pitchFamily="34" charset="0"/>
              </a:rPr>
              <a:t> </a:t>
            </a:r>
            <a:r>
              <a:rPr lang="fr-FR" b="1" i="1" dirty="0" smtClean="0">
                <a:latin typeface="Candara" pitchFamily="34" charset="0"/>
              </a:rPr>
              <a:t>Acide ascorbique </a:t>
            </a:r>
            <a:r>
              <a:rPr lang="fr-FR" dirty="0" smtClean="0">
                <a:latin typeface="Candara" pitchFamily="34" charset="0"/>
              </a:rPr>
              <a:t>: avertissement de résultats erronés (sous-estimés) lors de la détermination du glucose et du sang.</a:t>
            </a:r>
          </a:p>
          <a:p>
            <a:r>
              <a:rPr lang="fr-FR" b="1" i="1" dirty="0" smtClean="0">
                <a:latin typeface="Candara" pitchFamily="34" charset="0"/>
              </a:rPr>
              <a:t>Protéines</a:t>
            </a:r>
            <a:r>
              <a:rPr lang="fr-FR" i="1" dirty="0" smtClean="0">
                <a:latin typeface="Candara" pitchFamily="34" charset="0"/>
              </a:rPr>
              <a:t>.</a:t>
            </a:r>
          </a:p>
          <a:p>
            <a:r>
              <a:rPr lang="fr-FR" b="1" dirty="0" smtClean="0">
                <a:latin typeface="Candara" pitchFamily="34" charset="0"/>
              </a:rPr>
              <a:t> </a:t>
            </a:r>
            <a:r>
              <a:rPr lang="fr-FR" b="1" i="1" dirty="0" smtClean="0">
                <a:latin typeface="Candara" pitchFamily="34" charset="0"/>
              </a:rPr>
              <a:t>Sang</a:t>
            </a:r>
            <a:r>
              <a:rPr lang="fr-FR" b="1" dirty="0" smtClean="0">
                <a:latin typeface="Candara" pitchFamily="34" charset="0"/>
              </a:rPr>
              <a:t> </a:t>
            </a:r>
            <a:r>
              <a:rPr lang="fr-FR" dirty="0" smtClean="0">
                <a:latin typeface="Candara" pitchFamily="34" charset="0"/>
              </a:rPr>
              <a:t>: traumatisme urinaire, menstruations, infections graves des reins et des voies urinaires, </a:t>
            </a:r>
            <a:r>
              <a:rPr lang="fr-FR" dirty="0" err="1" smtClean="0">
                <a:latin typeface="Candara" pitchFamily="34" charset="0"/>
              </a:rPr>
              <a:t>urolithiase</a:t>
            </a:r>
            <a:r>
              <a:rPr lang="fr-FR" dirty="0" smtClean="0">
                <a:latin typeface="Candara" pitchFamily="34" charset="0"/>
              </a:rPr>
              <a:t>, soupçon de tumeur des reins ou de la vessie.</a:t>
            </a:r>
          </a:p>
          <a:p>
            <a:r>
              <a:rPr lang="fr-FR" b="1" dirty="0" smtClean="0">
                <a:latin typeface="Candara" pitchFamily="34" charset="0"/>
              </a:rPr>
              <a:t> </a:t>
            </a:r>
            <a:r>
              <a:rPr lang="fr-FR" b="1" i="1" dirty="0" smtClean="0">
                <a:latin typeface="Candara" pitchFamily="34" charset="0"/>
              </a:rPr>
              <a:t>Bilirubine</a:t>
            </a:r>
            <a:r>
              <a:rPr lang="fr-FR" b="1" dirty="0" smtClean="0">
                <a:latin typeface="Candara" pitchFamily="34" charset="0"/>
              </a:rPr>
              <a:t>, </a:t>
            </a:r>
            <a:r>
              <a:rPr lang="fr-FR" b="1" i="1" dirty="0" smtClean="0">
                <a:latin typeface="Candara" pitchFamily="34" charset="0"/>
              </a:rPr>
              <a:t>Urobilinogène</a:t>
            </a:r>
            <a:r>
              <a:rPr lang="fr-FR" dirty="0" smtClean="0">
                <a:latin typeface="Candara" pitchFamily="34" charset="0"/>
              </a:rPr>
              <a:t>.</a:t>
            </a:r>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611560" y="1844824"/>
            <a:ext cx="8229600" cy="4525963"/>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I. Protéinurie Physiologique: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 Origine des protéines : </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plasma 60 % et rein 40 %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A - Protéines originaires du plasma= résultante de filtration glomérulaire et réabsorption tubulaire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B - Protéines originaires du rein = sécrétion par les cellules épithéliales du tube distal.</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Protéinurie physiologique faible </a:t>
            </a:r>
            <a:r>
              <a:rPr kumimoji="0" lang="pt-BR" sz="3200" b="0" i="0" u="none" strike="noStrike" kern="1200" cap="none" spc="0" normalizeH="0" baseline="0" noProof="0" dirty="0" smtClean="0">
                <a:ln>
                  <a:noFill/>
                </a:ln>
                <a:solidFill>
                  <a:schemeClr val="tx1"/>
                </a:solidFill>
                <a:effectLst/>
                <a:uLnTx/>
                <a:uFillTx/>
                <a:latin typeface="+mn-lt"/>
                <a:ea typeface="+mn-ea"/>
                <a:cs typeface="+mn-cs"/>
              </a:rPr>
              <a:t>de </a:t>
            </a:r>
          </a:p>
          <a:p>
            <a:pPr marL="342900" marR="0" lvl="0" indent="-342900" algn="l" defTabSz="914400" rtl="0" eaLnBrk="1" fontAlgn="auto" latinLnBrk="0" hangingPunct="1">
              <a:lnSpc>
                <a:spcPct val="100000"/>
              </a:lnSpc>
              <a:spcBef>
                <a:spcPct val="20000"/>
              </a:spcBef>
              <a:spcAft>
                <a:spcPts val="0"/>
              </a:spcAft>
              <a:buClrTx/>
              <a:buSzTx/>
              <a:tabLst/>
              <a:defRPr/>
            </a:pPr>
            <a:r>
              <a:rPr lang="pt-BR" sz="3200" dirty="0" smtClean="0"/>
              <a:t>    </a:t>
            </a:r>
            <a:r>
              <a:rPr kumimoji="0" lang="pt-BR" sz="3200" b="1" i="0" u="none" strike="noStrike" kern="1200" cap="none" spc="0" normalizeH="0" baseline="0" noProof="0" dirty="0" smtClean="0">
                <a:ln>
                  <a:noFill/>
                </a:ln>
                <a:solidFill>
                  <a:schemeClr val="tx1"/>
                </a:solidFill>
                <a:effectLst/>
                <a:uLnTx/>
                <a:uFillTx/>
                <a:latin typeface="+mn-lt"/>
                <a:ea typeface="+mn-ea"/>
                <a:cs typeface="+mn-cs"/>
              </a:rPr>
              <a:t>20 à 150 mg/24H</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r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mj-lt"/>
                <a:ea typeface="+mj-ea"/>
                <a:cs typeface="+mj-cs"/>
              </a:rPr>
              <a:t>LES PROTÉINURIES</a:t>
            </a:r>
            <a:br>
              <a:rPr kumimoji="0" lang="fr-FR" sz="4400" b="1"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mj-lt"/>
                <a:ea typeface="+mj-ea"/>
                <a:cs typeface="+mj-cs"/>
              </a:rPr>
              <a:t>LES PROTÉINURIES</a:t>
            </a:r>
            <a:br>
              <a:rPr kumimoji="0" lang="fr-FR" sz="4400" b="1"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506151" y="1052736"/>
            <a:ext cx="8637849" cy="5805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PROTÉINURIES</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sz="3000" dirty="0" smtClean="0"/>
              <a:t>Protéinuries pathologiques</a:t>
            </a:r>
          </a:p>
          <a:p>
            <a:pPr>
              <a:buNone/>
            </a:pPr>
            <a:r>
              <a:rPr lang="fr-FR" sz="3000" dirty="0" smtClean="0"/>
              <a:t>Toute protéinurie permanente &gt; 150 mg/24H doit être considérée comme pathologique : c’est l’une des premières manifestations des affections rénales.</a:t>
            </a:r>
          </a:p>
          <a:p>
            <a:pPr>
              <a:buNone/>
            </a:pPr>
            <a:r>
              <a:rPr lang="fr-FR" sz="3000" dirty="0" smtClean="0"/>
              <a:t>Elles peuvent être intermittentes:</a:t>
            </a:r>
          </a:p>
          <a:p>
            <a:pPr>
              <a:buNone/>
            </a:pPr>
            <a:r>
              <a:rPr lang="fr-FR" sz="3000" dirty="0" smtClean="0"/>
              <a:t>-protéinuries d'effort </a:t>
            </a:r>
          </a:p>
          <a:p>
            <a:pPr>
              <a:buNone/>
            </a:pPr>
            <a:r>
              <a:rPr lang="fr-FR" sz="3000" dirty="0" smtClean="0"/>
              <a:t>-protéinurie orthostatique </a:t>
            </a:r>
          </a:p>
          <a:p>
            <a:pPr>
              <a:buNone/>
            </a:pPr>
            <a:r>
              <a:rPr lang="fr-FR" sz="3000" dirty="0" smtClean="0"/>
              <a:t>-fréquente au cours de l'adolescence.</a:t>
            </a:r>
          </a:p>
          <a:p>
            <a:pPr>
              <a:buNone/>
            </a:pP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lstStyle/>
          <a:p>
            <a:r>
              <a:rPr lang="fr-FR" b="1" dirty="0" smtClean="0"/>
              <a:t>LES PROTÉINURIES</a:t>
            </a:r>
            <a:endParaRPr lang="fr-FR" dirty="0"/>
          </a:p>
        </p:txBody>
      </p:sp>
      <p:pic>
        <p:nvPicPr>
          <p:cNvPr id="4" name="Picture 2"/>
          <p:cNvPicPr>
            <a:picLocks noGrp="1" noChangeAspect="1" noChangeArrowheads="1"/>
          </p:cNvPicPr>
          <p:nvPr>
            <p:ph idx="1"/>
          </p:nvPr>
        </p:nvPicPr>
        <p:blipFill>
          <a:blip r:embed="rId2" cstate="print"/>
          <a:stretch>
            <a:fillRect/>
          </a:stretch>
        </p:blipFill>
        <p:spPr bwMode="auto">
          <a:xfrm>
            <a:off x="515108" y="1600200"/>
            <a:ext cx="811378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400" b="1" u="sng" dirty="0" smtClean="0">
                <a:latin typeface="Candara" pitchFamily="34" charset="0"/>
              </a:rPr>
              <a:t>Glucose urinaire:</a:t>
            </a:r>
          </a:p>
          <a:p>
            <a:r>
              <a:rPr lang="fr-FR" sz="2400" dirty="0" smtClean="0">
                <a:latin typeface="Candara" pitchFamily="34" charset="0"/>
              </a:rPr>
              <a:t>son dosage trouve son intérêt dans le diagnostic du diabète rénal et certaines </a:t>
            </a:r>
            <a:r>
              <a:rPr lang="fr-FR" sz="2400" dirty="0" err="1" smtClean="0">
                <a:latin typeface="Candara" pitchFamily="34" charset="0"/>
              </a:rPr>
              <a:t>tubulopathies</a:t>
            </a:r>
            <a:r>
              <a:rPr lang="fr-FR" sz="2400" dirty="0" smtClean="0">
                <a:latin typeface="Candara" pitchFamily="34" charset="0"/>
              </a:rPr>
              <a:t>.</a:t>
            </a:r>
          </a:p>
          <a:p>
            <a:r>
              <a:rPr lang="fr-FR" sz="2400" dirty="0" smtClean="0">
                <a:latin typeface="Candara" pitchFamily="34" charset="0"/>
              </a:rPr>
              <a:t>Le système transporteur est saturable, en cas d’hyperglycémie sup. à 1.8g/l, des traces de glucose apparaissent dans l’urine.</a:t>
            </a:r>
          </a:p>
          <a:p>
            <a:r>
              <a:rPr lang="fr-FR" sz="2400" dirty="0" smtClean="0">
                <a:latin typeface="Candara" pitchFamily="34" charset="0"/>
              </a:rPr>
              <a:t>La glycosurie franche n’apparait qu’au delà de 2.5g/l.</a:t>
            </a:r>
          </a:p>
          <a:p>
            <a:endParaRPr lang="fr-FR" sz="2400" dirty="0" smtClean="0"/>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764704"/>
            <a:ext cx="8229600" cy="4525963"/>
          </a:xfrm>
        </p:spPr>
        <p:txBody>
          <a:bodyPr>
            <a:normAutofit fontScale="62500" lnSpcReduction="20000"/>
          </a:bodyPr>
          <a:lstStyle/>
          <a:p>
            <a:r>
              <a:rPr lang="fr-FR" b="1" u="sng" dirty="0" err="1" smtClean="0">
                <a:effectLst>
                  <a:outerShdw blurRad="38100" dist="38100" dir="2700000" algn="tl">
                    <a:srgbClr val="000000">
                      <a:alpha val="43137"/>
                    </a:srgbClr>
                  </a:outerShdw>
                </a:effectLst>
                <a:latin typeface="Candara" pitchFamily="34" charset="0"/>
              </a:rPr>
              <a:t>Osmolalité</a:t>
            </a:r>
            <a:r>
              <a:rPr lang="fr-FR" b="1" u="sng" dirty="0" smtClean="0">
                <a:effectLst>
                  <a:outerShdw blurRad="38100" dist="38100" dir="2700000" algn="tl">
                    <a:srgbClr val="000000">
                      <a:alpha val="43137"/>
                    </a:srgbClr>
                  </a:outerShdw>
                </a:effectLst>
                <a:latin typeface="Candara" pitchFamily="34" charset="0"/>
              </a:rPr>
              <a:t> et densité de l’urine:</a:t>
            </a:r>
          </a:p>
          <a:p>
            <a:r>
              <a:rPr lang="fr-FR" dirty="0" smtClean="0">
                <a:latin typeface="Candara" pitchFamily="34" charset="0"/>
              </a:rPr>
              <a:t>L’</a:t>
            </a:r>
            <a:r>
              <a:rPr lang="fr-FR" dirty="0" err="1" smtClean="0">
                <a:latin typeface="Candara" pitchFamily="34" charset="0"/>
              </a:rPr>
              <a:t>osmolarité</a:t>
            </a:r>
            <a:r>
              <a:rPr lang="fr-FR" dirty="0" smtClean="0">
                <a:latin typeface="Candara" pitchFamily="34" charset="0"/>
              </a:rPr>
              <a:t> urinaire  normale oscille entre 800 et 600m.osmol/l.</a:t>
            </a:r>
          </a:p>
          <a:p>
            <a:r>
              <a:rPr lang="fr-FR" dirty="0" smtClean="0">
                <a:latin typeface="Candara" pitchFamily="34" charset="0"/>
              </a:rPr>
              <a:t>La concentration </a:t>
            </a:r>
            <a:r>
              <a:rPr lang="fr-FR" dirty="0" err="1" smtClean="0">
                <a:latin typeface="Candara" pitchFamily="34" charset="0"/>
              </a:rPr>
              <a:t>osmolaire</a:t>
            </a:r>
            <a:r>
              <a:rPr lang="fr-FR" dirty="0" smtClean="0">
                <a:latin typeface="Candara" pitchFamily="34" charset="0"/>
              </a:rPr>
              <a:t> maximale atteint les 1000 ou 1300m.osmol/l, la minimale est d’environ 50m.osmol/l.</a:t>
            </a:r>
          </a:p>
          <a:p>
            <a:endParaRPr lang="fr-FR" b="1" u="sng" dirty="0" smtClean="0">
              <a:effectLst>
                <a:outerShdw blurRad="38100" dist="38100" dir="2700000" algn="tl">
                  <a:srgbClr val="000000">
                    <a:alpha val="43137"/>
                  </a:srgbClr>
                </a:outerShdw>
              </a:effectLst>
              <a:latin typeface="Candara" pitchFamily="34" charset="0"/>
            </a:endParaRPr>
          </a:p>
          <a:p>
            <a:r>
              <a:rPr lang="fr-FR" b="1" u="sng" dirty="0" smtClean="0">
                <a:effectLst>
                  <a:outerShdw blurRad="38100" dist="38100" dir="2700000" algn="tl">
                    <a:srgbClr val="000000">
                      <a:alpha val="43137"/>
                    </a:srgbClr>
                  </a:outerShdw>
                </a:effectLst>
                <a:latin typeface="Candara" pitchFamily="34" charset="0"/>
              </a:rPr>
              <a:t>Ionogramme urinaire:</a:t>
            </a:r>
            <a:endParaRPr lang="fr-FR" dirty="0" smtClean="0">
              <a:latin typeface="Candara" pitchFamily="34" charset="0"/>
            </a:endParaRPr>
          </a:p>
          <a:p>
            <a:r>
              <a:rPr lang="fr-FR" dirty="0" smtClean="0">
                <a:latin typeface="Candara" pitchFamily="34" charset="0"/>
              </a:rPr>
              <a:t>Bilan nul entrée = sortie.</a:t>
            </a:r>
          </a:p>
          <a:p>
            <a:r>
              <a:rPr lang="fr-FR" dirty="0" smtClean="0">
                <a:latin typeface="Candara" pitchFamily="34" charset="0"/>
              </a:rPr>
              <a:t>Les valeurs usuelles  dépendent des apports alimentaires.</a:t>
            </a:r>
          </a:p>
          <a:p>
            <a:r>
              <a:rPr lang="fr-FR" b="1" dirty="0" smtClean="0">
                <a:latin typeface="Candara" pitchFamily="34" charset="0"/>
              </a:rPr>
              <a:t>Intervalles de référence</a:t>
            </a:r>
          </a:p>
          <a:p>
            <a:r>
              <a:rPr lang="fr-FR" dirty="0" smtClean="0">
                <a:latin typeface="Candara" pitchFamily="34" charset="0"/>
              </a:rPr>
              <a:t>Les valeurs chez un sujet normal soumis à un régime habituel sont de :</a:t>
            </a:r>
          </a:p>
          <a:p>
            <a:r>
              <a:rPr lang="pt-BR" dirty="0" smtClean="0">
                <a:latin typeface="Candara" pitchFamily="34" charset="0"/>
              </a:rPr>
              <a:t>Sodium 50 à 220 mmol/24 h</a:t>
            </a:r>
          </a:p>
          <a:p>
            <a:r>
              <a:rPr lang="pt-BR" dirty="0" smtClean="0">
                <a:latin typeface="Candara" pitchFamily="34" charset="0"/>
              </a:rPr>
              <a:t>Potassium 25 à 130 mmol/24 h</a:t>
            </a:r>
          </a:p>
          <a:p>
            <a:r>
              <a:rPr lang="fr-FR" dirty="0" smtClean="0">
                <a:latin typeface="Candara" pitchFamily="34" charset="0"/>
              </a:rPr>
              <a:t>Chlorure 50 à 220 </a:t>
            </a:r>
            <a:r>
              <a:rPr lang="fr-FR" dirty="0" err="1" smtClean="0">
                <a:latin typeface="Candara" pitchFamily="34" charset="0"/>
              </a:rPr>
              <a:t>mmol</a:t>
            </a:r>
            <a:r>
              <a:rPr lang="fr-FR" dirty="0" smtClean="0">
                <a:latin typeface="Candara" pitchFamily="34" charset="0"/>
              </a:rPr>
              <a:t>/24 h</a:t>
            </a:r>
            <a:endParaRPr lang="fr-FR" dirty="0" smtClean="0"/>
          </a:p>
          <a:p>
            <a:endParaRPr lang="fr-FR" dirty="0" smtClean="0">
              <a:latin typeface="Candara" pitchFamily="34" charset="0"/>
            </a:endParaRPr>
          </a:p>
          <a:p>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23528" y="274638"/>
            <a:ext cx="8229600" cy="1143000"/>
          </a:xfrm>
        </p:spPr>
        <p:txBody>
          <a:bodyPr/>
          <a:lstStyle/>
          <a:p>
            <a:r>
              <a:rPr lang="fr-FR" dirty="0" smtClean="0">
                <a:latin typeface="Broadway" pitchFamily="82" charset="0"/>
              </a:rPr>
              <a:t>Exploration dynamique</a:t>
            </a:r>
            <a:r>
              <a:rPr lang="fr-FR" dirty="0" smtClean="0">
                <a:solidFill>
                  <a:schemeClr val="bg1"/>
                </a:solidFill>
                <a:latin typeface="Broadway" pitchFamily="82" charset="0"/>
              </a:rPr>
              <a:t>:</a:t>
            </a:r>
            <a:endParaRPr lang="fr-FR" dirty="0"/>
          </a:p>
        </p:txBody>
      </p:sp>
      <p:sp>
        <p:nvSpPr>
          <p:cNvPr id="4" name="Espace réservé du contenu 2"/>
          <p:cNvSpPr>
            <a:spLocks noGrp="1"/>
          </p:cNvSpPr>
          <p:nvPr>
            <p:ph idx="1"/>
          </p:nvPr>
        </p:nvSpPr>
        <p:spPr>
          <a:xfrm>
            <a:off x="323528" y="1412776"/>
            <a:ext cx="8229600" cy="4525963"/>
          </a:xfrm>
        </p:spPr>
        <p:txBody>
          <a:bodyPr>
            <a:normAutofit/>
          </a:bodyPr>
          <a:lstStyle/>
          <a:p>
            <a:r>
              <a:rPr lang="fr-FR" sz="2000" dirty="0" smtClean="0">
                <a:latin typeface="Broadway" pitchFamily="82" charset="0"/>
              </a:rPr>
              <a:t>Clairances rénales</a:t>
            </a:r>
          </a:p>
          <a:p>
            <a:endParaRPr lang="fr-FR" sz="2000" dirty="0" smtClean="0">
              <a:latin typeface="Candara" pitchFamily="34" charset="0"/>
            </a:endParaRPr>
          </a:p>
          <a:p>
            <a:endParaRPr lang="fr-FR" sz="2000" dirty="0" smtClean="0">
              <a:latin typeface="Candara" pitchFamily="34" charset="0"/>
            </a:endParaRPr>
          </a:p>
          <a:p>
            <a:pPr>
              <a:buNone/>
            </a:pPr>
            <a:r>
              <a:rPr lang="fr-FR" sz="2000" dirty="0" smtClean="0">
                <a:latin typeface="Candara" pitchFamily="34" charset="0"/>
              </a:rPr>
              <a:t>       La fonction rénale est en fait appréciée par le Débit de Filtration Glomérulaire (DFG), dont la mesure repose sur le concept de Clairance.</a:t>
            </a:r>
          </a:p>
          <a:p>
            <a:r>
              <a:rPr lang="fr-FR" sz="2000" dirty="0" smtClean="0">
                <a:latin typeface="Candara" pitchFamily="34" charset="0"/>
              </a:rPr>
              <a:t>la clairance d’une substance est le volume virtuel de plasma complètement débarrassé de cette substance en une seconde  de passage à travers le rein. </a:t>
            </a:r>
            <a:endParaRPr lang="fr-FR" sz="2000" dirty="0"/>
          </a:p>
        </p:txBody>
      </p:sp>
      <p:sp>
        <p:nvSpPr>
          <p:cNvPr id="6" name="Rectangle 5"/>
          <p:cNvSpPr/>
          <p:nvPr/>
        </p:nvSpPr>
        <p:spPr>
          <a:xfrm>
            <a:off x="539552" y="4440568"/>
            <a:ext cx="7920880" cy="1323439"/>
          </a:xfrm>
          <a:prstGeom prst="rect">
            <a:avLst/>
          </a:prstGeom>
        </p:spPr>
        <p:txBody>
          <a:bodyPr wrap="square">
            <a:spAutoFit/>
          </a:bodyPr>
          <a:lstStyle/>
          <a:p>
            <a:r>
              <a:rPr lang="fr-FR" sz="2000" dirty="0" smtClean="0">
                <a:latin typeface="Candara" pitchFamily="34" charset="0"/>
              </a:rPr>
              <a:t>Si U et P sont respectivement la concentration urinaire et plasmatique en mol/l de la substance et V le débit urinaire en ml/s. Clairance C= UV/P en ml/s</a:t>
            </a:r>
          </a:p>
          <a:p>
            <a:endParaRPr lang="fr-F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4114800" cy="4525963"/>
          </a:xfrm>
        </p:spPr>
        <p:txBody>
          <a:bodyPr>
            <a:normAutofit fontScale="92500" lnSpcReduction="20000"/>
          </a:bodyPr>
          <a:lstStyle/>
          <a:p>
            <a:pPr marL="0">
              <a:buNone/>
            </a:pPr>
            <a:r>
              <a:rPr lang="fr-FR" sz="3600" dirty="0" smtClean="0"/>
              <a:t>Le rein est composé d’environ 1 million d’unités fonctionnelles, </a:t>
            </a:r>
            <a:r>
              <a:rPr lang="fr-FR" sz="3600" i="1" u="sng" dirty="0" smtClean="0">
                <a:effectLst>
                  <a:outerShdw blurRad="38100" dist="38100" dir="2700000" algn="tl">
                    <a:srgbClr val="000000">
                      <a:alpha val="43137"/>
                    </a:srgbClr>
                  </a:outerShdw>
                </a:effectLst>
              </a:rPr>
              <a:t>les néphrons</a:t>
            </a:r>
            <a:r>
              <a:rPr lang="fr-FR" sz="3600" i="1" dirty="0" smtClean="0">
                <a:effectLst>
                  <a:outerShdw blurRad="38100" dist="38100" dir="2700000" algn="tl">
                    <a:srgbClr val="000000">
                      <a:alpha val="43137"/>
                    </a:srgbClr>
                  </a:outerShdw>
                </a:effectLst>
              </a:rPr>
              <a:t>.</a:t>
            </a:r>
          </a:p>
          <a:p>
            <a:pPr marL="0">
              <a:buNone/>
            </a:pPr>
            <a:endParaRPr lang="fr-FR" sz="3600" i="1" dirty="0" smtClean="0">
              <a:effectLst>
                <a:outerShdw blurRad="38100" dist="38100" dir="2700000" algn="tl">
                  <a:srgbClr val="000000">
                    <a:alpha val="43137"/>
                  </a:srgbClr>
                </a:outerShdw>
              </a:effectLst>
            </a:endParaRPr>
          </a:p>
          <a:p>
            <a:pPr marL="0">
              <a:buNone/>
            </a:pPr>
            <a:r>
              <a:rPr lang="fr-FR" sz="3600" dirty="0" smtClean="0"/>
              <a:t>Le néphron est un tube fermé à une extrémité et s’ouvrant de l’autre.</a:t>
            </a:r>
            <a:endParaRPr lang="fr-FR" dirty="0"/>
          </a:p>
        </p:txBody>
      </p:sp>
      <p:pic>
        <p:nvPicPr>
          <p:cNvPr id="4" name="Espace réservé du contenu 7" descr="nephron.png"/>
          <p:cNvPicPr>
            <a:picLocks noChangeAspect="1"/>
          </p:cNvPicPr>
          <p:nvPr/>
        </p:nvPicPr>
        <p:blipFill>
          <a:blip r:embed="rId2" cstate="print"/>
          <a:srcRect t="12833"/>
          <a:stretch>
            <a:fillRect/>
          </a:stretch>
        </p:blipFill>
        <p:spPr>
          <a:xfrm>
            <a:off x="4716016" y="1340768"/>
            <a:ext cx="3888432" cy="5157192"/>
          </a:xfrm>
          <a:prstGeom prst="rect">
            <a:avLst/>
          </a:prstGeom>
        </p:spPr>
      </p:pic>
      <p:sp>
        <p:nvSpPr>
          <p:cNvPr id="5" name="Rectangle 4"/>
          <p:cNvSpPr/>
          <p:nvPr/>
        </p:nvSpPr>
        <p:spPr>
          <a:xfrm>
            <a:off x="1331640" y="404664"/>
            <a:ext cx="1866665" cy="523220"/>
          </a:xfrm>
          <a:prstGeom prst="rect">
            <a:avLst/>
          </a:prstGeom>
        </p:spPr>
        <p:txBody>
          <a:bodyPr wrap="none">
            <a:spAutoFit/>
          </a:bodyPr>
          <a:lstStyle/>
          <a:p>
            <a:r>
              <a:rPr lang="fr-FR" sz="2800" b="1" dirty="0" smtClean="0"/>
              <a:t>Le </a:t>
            </a:r>
            <a:r>
              <a:rPr lang="fr-FR" sz="2800" b="1" dirty="0" err="1" smtClean="0"/>
              <a:t>nephron</a:t>
            </a:r>
            <a:endParaRPr lang="fr-FR"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46856" y="1484784"/>
            <a:ext cx="8697144" cy="4725144"/>
          </a:xfrm>
        </p:spPr>
        <p:txBody>
          <a:bodyPr>
            <a:normAutofit fontScale="92500"/>
          </a:bodyPr>
          <a:lstStyle/>
          <a:p>
            <a:pPr>
              <a:buNone/>
            </a:pPr>
            <a:r>
              <a:rPr lang="fr-FR" sz="2400" dirty="0" smtClean="0">
                <a:latin typeface="Candara" pitchFamily="34" charset="0"/>
              </a:rPr>
              <a:t>Pour mesurer la clairance, il faut que: </a:t>
            </a:r>
          </a:p>
          <a:p>
            <a:pPr>
              <a:buNone/>
            </a:pPr>
            <a:r>
              <a:rPr lang="fr-FR" sz="2400" dirty="0" smtClean="0">
                <a:latin typeface="Candara" pitchFamily="34" charset="0"/>
              </a:rPr>
              <a:t>-La concentration plasmatique de la substance soit constante pendant la durée de l’épreuve.</a:t>
            </a:r>
          </a:p>
          <a:p>
            <a:pPr>
              <a:buNone/>
            </a:pPr>
            <a:r>
              <a:rPr lang="fr-FR" sz="2400" dirty="0" smtClean="0">
                <a:latin typeface="Candara" pitchFamily="34" charset="0"/>
              </a:rPr>
              <a:t>-</a:t>
            </a:r>
            <a:r>
              <a:rPr lang="fr-FR" sz="2400" dirty="0" err="1" smtClean="0">
                <a:latin typeface="Candara" pitchFamily="34" charset="0"/>
              </a:rPr>
              <a:t>Diurese</a:t>
            </a:r>
            <a:r>
              <a:rPr lang="fr-FR" sz="2400" dirty="0" smtClean="0">
                <a:latin typeface="Candara" pitchFamily="34" charset="0"/>
              </a:rPr>
              <a:t> </a:t>
            </a:r>
            <a:r>
              <a:rPr lang="fr-FR" sz="2400" dirty="0" err="1" smtClean="0">
                <a:latin typeface="Candara" pitchFamily="34" charset="0"/>
              </a:rPr>
              <a:t>complete</a:t>
            </a:r>
            <a:r>
              <a:rPr lang="fr-FR" sz="2400" dirty="0" smtClean="0">
                <a:latin typeface="Candara" pitchFamily="34" charset="0"/>
              </a:rPr>
              <a:t>  la durée de l’épreuve. </a:t>
            </a:r>
          </a:p>
          <a:p>
            <a:pPr>
              <a:buNone/>
            </a:pPr>
            <a:r>
              <a:rPr lang="fr-FR" sz="2400" dirty="0" smtClean="0">
                <a:latin typeface="Candara" pitchFamily="34" charset="0"/>
              </a:rPr>
              <a:t>On améliore la précision en déterminant la moyenne de 2 ou 3 mesure de clairances.</a:t>
            </a:r>
          </a:p>
          <a:p>
            <a:pPr>
              <a:buNone/>
            </a:pPr>
            <a:r>
              <a:rPr lang="fr-FR" sz="2400" dirty="0" smtClean="0">
                <a:latin typeface="Candara" pitchFamily="34" charset="0"/>
              </a:rPr>
              <a:t>A ramener à une surface corporelle standard:</a:t>
            </a:r>
          </a:p>
          <a:p>
            <a:pPr>
              <a:buNone/>
            </a:pPr>
            <a:r>
              <a:rPr lang="fr-FR" sz="2400" i="1" dirty="0" smtClean="0">
                <a:latin typeface="Candara" pitchFamily="34" charset="0"/>
              </a:rPr>
              <a:t>Clairance corrigée (ml/min) = clairance mesurée X 1,73 / surface calculée.</a:t>
            </a:r>
          </a:p>
          <a:p>
            <a:pPr>
              <a:buNone/>
            </a:pPr>
            <a:r>
              <a:rPr lang="fr-FR" sz="2400" dirty="0" smtClean="0">
                <a:latin typeface="Candara" pitchFamily="34" charset="0"/>
              </a:rPr>
              <a:t>La clairance de la créatinine est la seule utilisée en pratique courante. </a:t>
            </a:r>
          </a:p>
          <a:p>
            <a:pPr>
              <a:buNone/>
            </a:pPr>
            <a:r>
              <a:rPr lang="fr-FR" sz="2400" dirty="0" smtClean="0">
                <a:latin typeface="Candara" pitchFamily="34" charset="0"/>
              </a:rPr>
              <a:t>La valeur de la clairance de la créatinine chez un sujet indemne d’affections rénales est de 2.1 ml/s ± 0,2/1.73m2.</a:t>
            </a:r>
          </a:p>
          <a:p>
            <a:pPr>
              <a:buNone/>
            </a:pPr>
            <a:endParaRPr lang="fr-FR" sz="2400" dirty="0" smtClean="0">
              <a:latin typeface="Candara" pitchFamily="34" charset="0"/>
            </a:endParaRPr>
          </a:p>
          <a:p>
            <a:pPr>
              <a:buNone/>
            </a:pPr>
            <a:endParaRPr lang="fr-FR" sz="2400" dirty="0" smtClean="0">
              <a:latin typeface="Candara" pitchFamily="34" charset="0"/>
            </a:endParaRPr>
          </a:p>
          <a:p>
            <a:pPr>
              <a:buNone/>
            </a:pPr>
            <a:endParaRPr lang="fr-FR" sz="2400" dirty="0" smtClean="0">
              <a:latin typeface="Candara" pitchFamily="34" charset="0"/>
            </a:endParaRPr>
          </a:p>
          <a:p>
            <a:pPr>
              <a:buNone/>
            </a:pPr>
            <a:endParaRPr lang="fr-FR" sz="2400" i="1" dirty="0" smtClean="0">
              <a:latin typeface="Candara" pitchFamily="34" charset="0"/>
            </a:endParaRPr>
          </a:p>
          <a:p>
            <a:pPr>
              <a:buNone/>
            </a:pPr>
            <a:endParaRPr lang="fr-FR" dirty="0" smtClean="0">
              <a:latin typeface="Candara" pitchFamily="34" charset="0"/>
            </a:endParaRPr>
          </a:p>
          <a:p>
            <a:pPr>
              <a:buNone/>
            </a:pPr>
            <a:endParaRPr lang="fr-FR" dirty="0"/>
          </a:p>
        </p:txBody>
      </p:sp>
      <p:sp>
        <p:nvSpPr>
          <p:cNvPr id="8" name="Rectangle 7"/>
          <p:cNvSpPr/>
          <p:nvPr/>
        </p:nvSpPr>
        <p:spPr>
          <a:xfrm>
            <a:off x="2195736" y="764704"/>
            <a:ext cx="5112568" cy="461665"/>
          </a:xfrm>
          <a:prstGeom prst="rect">
            <a:avLst/>
          </a:prstGeom>
        </p:spPr>
        <p:txBody>
          <a:bodyPr wrap="square">
            <a:spAutoFit/>
          </a:bodyPr>
          <a:lstStyle/>
          <a:p>
            <a:r>
              <a:rPr lang="fr-FR" sz="2400" dirty="0" smtClean="0">
                <a:latin typeface="Broadway" pitchFamily="82" charset="0"/>
              </a:rPr>
              <a:t>Clairances rénales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980728"/>
            <a:ext cx="8316416" cy="2462213"/>
          </a:xfrm>
          <a:prstGeom prst="rect">
            <a:avLst/>
          </a:prstGeom>
        </p:spPr>
        <p:txBody>
          <a:bodyPr wrap="square">
            <a:spAutoFit/>
          </a:bodyPr>
          <a:lstStyle/>
          <a:p>
            <a:endParaRPr lang="fr-FR" dirty="0" smtClean="0">
              <a:latin typeface="Candara" pitchFamily="34" charset="0"/>
            </a:endParaRPr>
          </a:p>
          <a:p>
            <a:endParaRPr lang="fr-FR" dirty="0" smtClean="0">
              <a:latin typeface="Candara" pitchFamily="34" charset="0"/>
            </a:endParaRPr>
          </a:p>
          <a:p>
            <a:r>
              <a:rPr lang="fr-FR" sz="2000" dirty="0" smtClean="0">
                <a:latin typeface="Candara" pitchFamily="34" charset="0"/>
              </a:rPr>
              <a:t>un recueil des urines de 24h.</a:t>
            </a:r>
          </a:p>
          <a:p>
            <a:r>
              <a:rPr lang="fr-FR" sz="2000" dirty="0" smtClean="0">
                <a:latin typeface="Candara" pitchFamily="34" charset="0"/>
              </a:rPr>
              <a:t>un risque potentiel d’erreur, si le recueil est incomplet. </a:t>
            </a:r>
          </a:p>
          <a:p>
            <a:r>
              <a:rPr lang="fr-FR" sz="2000" dirty="0" smtClean="0">
                <a:latin typeface="Candara" pitchFamily="34" charset="0"/>
              </a:rPr>
              <a:t>des formules standardisées ont été introduite par Cockcroft et Gault pour le calcul de la clairance de la créatinine à partir de la </a:t>
            </a:r>
            <a:r>
              <a:rPr lang="fr-FR" sz="2000" dirty="0" err="1" smtClean="0">
                <a:latin typeface="Candara" pitchFamily="34" charset="0"/>
              </a:rPr>
              <a:t>créatininémie</a:t>
            </a:r>
            <a:r>
              <a:rPr lang="fr-FR" sz="2000" dirty="0" smtClean="0">
                <a:latin typeface="Candara" pitchFamily="34" charset="0"/>
              </a:rPr>
              <a:t>, le sexe, l’âge et le poids du patient. </a:t>
            </a:r>
          </a:p>
          <a:p>
            <a:endParaRPr lang="fr-FR" dirty="0" smtClean="0">
              <a:latin typeface="Candara" pitchFamily="34" charset="0"/>
            </a:endParaRPr>
          </a:p>
        </p:txBody>
      </p:sp>
      <p:sp>
        <p:nvSpPr>
          <p:cNvPr id="5" name="Rectangle 4"/>
          <p:cNvSpPr/>
          <p:nvPr/>
        </p:nvSpPr>
        <p:spPr>
          <a:xfrm>
            <a:off x="1475656" y="404664"/>
            <a:ext cx="5544616" cy="369332"/>
          </a:xfrm>
          <a:prstGeom prst="rect">
            <a:avLst/>
          </a:prstGeom>
        </p:spPr>
        <p:txBody>
          <a:bodyPr wrap="square">
            <a:spAutoFit/>
          </a:bodyPr>
          <a:lstStyle/>
          <a:p>
            <a:pPr lvl="0"/>
            <a:r>
              <a:rPr lang="fr-FR" dirty="0" smtClean="0">
                <a:solidFill>
                  <a:prstClr val="black"/>
                </a:solidFill>
                <a:latin typeface="Broadway" pitchFamily="82" charset="0"/>
              </a:rPr>
              <a:t>Estimation du DFG par les équations</a:t>
            </a:r>
          </a:p>
        </p:txBody>
      </p:sp>
      <p:sp>
        <p:nvSpPr>
          <p:cNvPr id="6" name="Rectangle 5"/>
          <p:cNvSpPr/>
          <p:nvPr/>
        </p:nvSpPr>
        <p:spPr>
          <a:xfrm>
            <a:off x="395536" y="3356992"/>
            <a:ext cx="7344816" cy="2554545"/>
          </a:xfrm>
          <a:prstGeom prst="rect">
            <a:avLst/>
          </a:prstGeom>
        </p:spPr>
        <p:txBody>
          <a:bodyPr wrap="square">
            <a:spAutoFit/>
          </a:bodyPr>
          <a:lstStyle/>
          <a:p>
            <a:r>
              <a:rPr lang="fr-FR" sz="2000" dirty="0" smtClean="0">
                <a:latin typeface="Candara" pitchFamily="34" charset="0"/>
              </a:rPr>
              <a:t>Cl créatinine = K (140-âge)*poids/(créatinine plasmatique)     </a:t>
            </a:r>
          </a:p>
          <a:p>
            <a:endParaRPr lang="fr-FR" sz="2000" dirty="0" smtClean="0">
              <a:latin typeface="Candara" pitchFamily="34" charset="0"/>
            </a:endParaRPr>
          </a:p>
          <a:p>
            <a:r>
              <a:rPr lang="fr-FR" sz="2000" dirty="0" smtClean="0">
                <a:latin typeface="Candara" pitchFamily="34" charset="0"/>
              </a:rPr>
              <a:t>K est une constante qui varie selon le sexe: 1.3 pour l’homme et 1.04 pour la femme.</a:t>
            </a:r>
          </a:p>
          <a:p>
            <a:endParaRPr lang="fr-FR" sz="2000" u="sng" dirty="0" smtClean="0">
              <a:latin typeface="Candara" pitchFamily="34" charset="0"/>
            </a:endParaRPr>
          </a:p>
          <a:p>
            <a:r>
              <a:rPr lang="fr-FR" sz="2000" u="sng" dirty="0" smtClean="0">
                <a:latin typeface="Candara" pitchFamily="34" charset="0"/>
              </a:rPr>
              <a:t>Age</a:t>
            </a:r>
            <a:r>
              <a:rPr lang="fr-FR" sz="2000" dirty="0" smtClean="0">
                <a:latin typeface="Candara" pitchFamily="34" charset="0"/>
              </a:rPr>
              <a:t> : années      </a:t>
            </a:r>
            <a:r>
              <a:rPr lang="fr-FR" sz="2000" u="sng" dirty="0" smtClean="0">
                <a:latin typeface="Candara" pitchFamily="34" charset="0"/>
              </a:rPr>
              <a:t>Poids</a:t>
            </a:r>
            <a:r>
              <a:rPr lang="fr-FR" sz="2000" dirty="0" smtClean="0">
                <a:latin typeface="Candara" pitchFamily="34" charset="0"/>
              </a:rPr>
              <a:t> : kilogrammes         </a:t>
            </a:r>
          </a:p>
          <a:p>
            <a:r>
              <a:rPr lang="fr-FR" sz="2000" dirty="0" smtClean="0">
                <a:latin typeface="Candara" pitchFamily="34" charset="0"/>
              </a:rPr>
              <a:t> </a:t>
            </a:r>
          </a:p>
          <a:p>
            <a:r>
              <a:rPr lang="fr-FR" sz="2000" u="sng" dirty="0" smtClean="0">
                <a:latin typeface="Candara" pitchFamily="34" charset="0"/>
              </a:rPr>
              <a:t>Créatinine</a:t>
            </a:r>
            <a:r>
              <a:rPr lang="fr-FR" sz="2000" dirty="0" smtClean="0">
                <a:latin typeface="Candara" pitchFamily="34" charset="0"/>
              </a:rPr>
              <a:t> : μ mol/l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fontScale="92500" lnSpcReduction="10000"/>
          </a:bodyPr>
          <a:lstStyle/>
          <a:p>
            <a:r>
              <a:rPr lang="fr-FR" dirty="0" smtClean="0">
                <a:latin typeface="Broadway" pitchFamily="82" charset="0"/>
              </a:rPr>
              <a:t>Stades de l’insuffisance rénale chronique</a:t>
            </a:r>
          </a:p>
          <a:p>
            <a:r>
              <a:rPr lang="en-GB" dirty="0" smtClean="0">
                <a:latin typeface="Candara" pitchFamily="34" charset="0"/>
              </a:rPr>
              <a:t>Le DFG </a:t>
            </a:r>
            <a:r>
              <a:rPr lang="en-GB" dirty="0" err="1" smtClean="0">
                <a:latin typeface="Candara" pitchFamily="34" charset="0"/>
              </a:rPr>
              <a:t>est</a:t>
            </a:r>
            <a:r>
              <a:rPr lang="en-GB" dirty="0" smtClean="0">
                <a:latin typeface="Candara" pitchFamily="34" charset="0"/>
              </a:rPr>
              <a:t> </a:t>
            </a:r>
            <a:r>
              <a:rPr lang="en-GB" dirty="0" err="1" smtClean="0">
                <a:latin typeface="Candara" pitchFamily="34" charset="0"/>
              </a:rPr>
              <a:t>utilisé</a:t>
            </a:r>
            <a:r>
              <a:rPr lang="en-GB" dirty="0" smtClean="0">
                <a:latin typeface="Candara" pitchFamily="34" charset="0"/>
              </a:rPr>
              <a:t> pour classer en </a:t>
            </a:r>
            <a:r>
              <a:rPr lang="en-GB" dirty="0" err="1" smtClean="0">
                <a:latin typeface="Candara" pitchFamily="34" charset="0"/>
              </a:rPr>
              <a:t>catégories</a:t>
            </a:r>
            <a:r>
              <a:rPr lang="en-GB" dirty="0" smtClean="0">
                <a:latin typeface="Candara" pitchFamily="34" charset="0"/>
              </a:rPr>
              <a:t> le </a:t>
            </a:r>
            <a:r>
              <a:rPr lang="en-GB" dirty="0" err="1" smtClean="0">
                <a:latin typeface="Candara" pitchFamily="34" charset="0"/>
              </a:rPr>
              <a:t>stade</a:t>
            </a:r>
            <a:r>
              <a:rPr lang="en-GB" dirty="0" smtClean="0">
                <a:latin typeface="Candara" pitchFamily="34" charset="0"/>
              </a:rPr>
              <a:t> </a:t>
            </a:r>
            <a:r>
              <a:rPr lang="en-GB" dirty="0" err="1" smtClean="0">
                <a:latin typeface="Candara" pitchFamily="34" charset="0"/>
              </a:rPr>
              <a:t>l’IRC</a:t>
            </a:r>
            <a:r>
              <a:rPr lang="en-GB" dirty="0" smtClean="0">
                <a:latin typeface="Candara" pitchFamily="34" charset="0"/>
              </a:rPr>
              <a:t> </a:t>
            </a:r>
          </a:p>
          <a:p>
            <a:r>
              <a:rPr lang="fr-FR" dirty="0" smtClean="0">
                <a:latin typeface="Candara" pitchFamily="34" charset="0"/>
              </a:rPr>
              <a:t>STADE 1 : Maladie rénale chronique avec clairance de la créatinine &gt; 60 ml/min.</a:t>
            </a:r>
            <a:br>
              <a:rPr lang="fr-FR" dirty="0" smtClean="0">
                <a:latin typeface="Candara" pitchFamily="34" charset="0"/>
              </a:rPr>
            </a:br>
            <a:r>
              <a:rPr lang="fr-FR" dirty="0" smtClean="0">
                <a:latin typeface="Candara" pitchFamily="34" charset="0"/>
              </a:rPr>
              <a:t>STADE 2 : insuffisance rénale modérée : clairance de la créatinine entre 30 et 59 ml/min.</a:t>
            </a:r>
            <a:br>
              <a:rPr lang="fr-FR" dirty="0" smtClean="0">
                <a:latin typeface="Candara" pitchFamily="34" charset="0"/>
              </a:rPr>
            </a:br>
            <a:r>
              <a:rPr lang="fr-FR" dirty="0" smtClean="0">
                <a:latin typeface="Candara" pitchFamily="34" charset="0"/>
              </a:rPr>
              <a:t>STADE 3 : Insuffisance rénale </a:t>
            </a:r>
            <a:r>
              <a:rPr lang="fr-FR" dirty="0" err="1" smtClean="0">
                <a:latin typeface="Candara" pitchFamily="34" charset="0"/>
              </a:rPr>
              <a:t>sevère</a:t>
            </a:r>
            <a:r>
              <a:rPr lang="fr-FR" dirty="0" smtClean="0">
                <a:latin typeface="Candara" pitchFamily="34" charset="0"/>
              </a:rPr>
              <a:t> : clairance de la créatinine entre 15 et 29 ml/min.</a:t>
            </a:r>
            <a:br>
              <a:rPr lang="fr-FR" dirty="0" smtClean="0">
                <a:latin typeface="Candara" pitchFamily="34" charset="0"/>
              </a:rPr>
            </a:br>
            <a:r>
              <a:rPr lang="fr-FR" dirty="0" smtClean="0">
                <a:latin typeface="Candara" pitchFamily="34" charset="0"/>
              </a:rPr>
              <a:t>STADE 4 : Insuffisance rénale terminale : clairance de la créatinine &lt; 15 ml/min.</a:t>
            </a:r>
          </a:p>
          <a:p>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99792" y="-49928928"/>
            <a:ext cx="4572000" cy="4093428"/>
          </a:xfrm>
          <a:prstGeom prst="rect">
            <a:avLst/>
          </a:prstGeom>
        </p:spPr>
        <p:txBody>
          <a:bodyPr>
            <a:spAutoFit/>
          </a:bodyPr>
          <a:lstStyle/>
          <a:p>
            <a:r>
              <a:rPr lang="fr-FR" sz="2000" b="1" i="1" u="sng" dirty="0" smtClean="0">
                <a:solidFill>
                  <a:srgbClr val="FF0000"/>
                </a:solidFill>
                <a:effectLst>
                  <a:outerShdw blurRad="38100" dist="38100" dir="2700000" algn="tl">
                    <a:srgbClr val="000000">
                      <a:alpha val="43137"/>
                    </a:srgbClr>
                  </a:outerShdw>
                </a:effectLst>
              </a:rPr>
              <a:t>définition du syndrome néphrotique </a:t>
            </a:r>
            <a:endParaRPr lang="fr-FR" sz="2000" b="1" dirty="0" smtClean="0"/>
          </a:p>
          <a:p>
            <a:pPr>
              <a:buSzPct val="150000"/>
            </a:pPr>
            <a:r>
              <a:rPr lang="fr-FR" sz="2000" dirty="0" smtClean="0"/>
              <a:t>Il s'agit d'un syndrome et non d'une maladie correspondant à diverses étiologies.</a:t>
            </a:r>
          </a:p>
          <a:p>
            <a:pPr>
              <a:buSzPct val="150000"/>
            </a:pPr>
            <a:endParaRPr lang="fr-FR" sz="2000" dirty="0" smtClean="0"/>
          </a:p>
          <a:p>
            <a:pPr>
              <a:buSzPct val="150000"/>
            </a:pPr>
            <a:r>
              <a:rPr lang="fr-FR" sz="2000" dirty="0" smtClean="0"/>
              <a:t>caractérisé par les désordres suivants:</a:t>
            </a:r>
          </a:p>
          <a:p>
            <a:pPr marL="0" lvl="1">
              <a:buSzPct val="150000"/>
              <a:buBlip>
                <a:blip r:embed="rId2"/>
              </a:buBlip>
            </a:pPr>
            <a:r>
              <a:rPr lang="fr-FR" sz="2000" dirty="0" smtClean="0"/>
              <a:t>Protéinurie abondante, égale ou supérieure à 3,5 g/24 h chez l’adulte; (50 mg/kg/jour soit 2 g/24 h chez l'enfant).</a:t>
            </a:r>
          </a:p>
          <a:p>
            <a:pPr marL="0" lvl="1">
              <a:buSzPct val="150000"/>
              <a:buBlip>
                <a:blip r:embed="rId2"/>
              </a:buBlip>
            </a:pPr>
            <a:r>
              <a:rPr lang="fr-FR" sz="2000" dirty="0" err="1" smtClean="0"/>
              <a:t>Hypoprotidémie</a:t>
            </a:r>
            <a:r>
              <a:rPr lang="fr-FR" sz="2000" dirty="0" smtClean="0"/>
              <a:t> (taux &lt; 60 g/l) avec </a:t>
            </a:r>
            <a:r>
              <a:rPr lang="fr-FR" sz="2000" dirty="0" err="1" smtClean="0"/>
              <a:t>hypoalbuminémie</a:t>
            </a:r>
            <a:r>
              <a:rPr lang="fr-FR" sz="2000" dirty="0" smtClean="0"/>
              <a:t> (taux &lt; 30 g/l);</a:t>
            </a:r>
          </a:p>
          <a:p>
            <a:pPr marL="0" lvl="1">
              <a:buSzPct val="150000"/>
              <a:buBlip>
                <a:blip r:embed="rId2"/>
              </a:buBlip>
            </a:pPr>
            <a:r>
              <a:rPr lang="fr-FR" sz="2000" dirty="0" smtClean="0"/>
              <a:t>Syndrome œdémateux: habituel mais non requis</a:t>
            </a:r>
            <a:endParaRPr lang="fr-FR" sz="2000" dirty="0"/>
          </a:p>
        </p:txBody>
      </p:sp>
      <p:sp>
        <p:nvSpPr>
          <p:cNvPr id="8" name="ZoneTexte 7"/>
          <p:cNvSpPr txBox="1"/>
          <p:nvPr/>
        </p:nvSpPr>
        <p:spPr>
          <a:xfrm>
            <a:off x="251520" y="1340768"/>
            <a:ext cx="7848872" cy="5262979"/>
          </a:xfrm>
          <a:prstGeom prst="rect">
            <a:avLst/>
          </a:prstGeom>
          <a:noFill/>
        </p:spPr>
        <p:txBody>
          <a:bodyPr wrap="square" rtlCol="0">
            <a:spAutoFit/>
          </a:bodyPr>
          <a:lstStyle/>
          <a:p>
            <a:r>
              <a:rPr lang="fr-FR" sz="2000" b="1" i="1" u="sng" dirty="0" smtClean="0">
                <a:solidFill>
                  <a:srgbClr val="FF0000"/>
                </a:solidFill>
                <a:effectLst>
                  <a:outerShdw blurRad="38100" dist="38100" dir="2700000" algn="tl">
                    <a:srgbClr val="000000">
                      <a:alpha val="43137"/>
                    </a:srgbClr>
                  </a:outerShdw>
                </a:effectLst>
              </a:rPr>
              <a:t>définition du syndrome néphrotique </a:t>
            </a:r>
            <a:endParaRPr lang="fr-FR" sz="2000" b="1" dirty="0" smtClean="0"/>
          </a:p>
          <a:p>
            <a:pPr>
              <a:buSzPct val="150000"/>
            </a:pPr>
            <a:r>
              <a:rPr lang="fr-FR" sz="2000" dirty="0" smtClean="0"/>
              <a:t>Il s'agit d'un syndrome et non d'une maladie correspondant à diverses étiologies.</a:t>
            </a:r>
          </a:p>
          <a:p>
            <a:endParaRPr lang="fr-FR" sz="2000" dirty="0" smtClean="0">
              <a:latin typeface="Calibri" pitchFamily="34" charset="0"/>
            </a:endParaRPr>
          </a:p>
          <a:p>
            <a:r>
              <a:rPr lang="fr-FR" sz="2000" dirty="0" smtClean="0">
                <a:latin typeface="Calibri" pitchFamily="34" charset="0"/>
              </a:rPr>
              <a:t>C’est la survenue d’une fuite urinaire massive des protéines suite à une lésion glomérulaire, d'origine le plus souvent immunologique. </a:t>
            </a:r>
          </a:p>
          <a:p>
            <a:endParaRPr lang="fr-FR" sz="2000" dirty="0" smtClean="0">
              <a:latin typeface="Calibri" pitchFamily="34" charset="0"/>
            </a:endParaRPr>
          </a:p>
          <a:p>
            <a:r>
              <a:rPr lang="fr-FR" sz="2000" dirty="0" smtClean="0">
                <a:latin typeface="Calibri" pitchFamily="34" charset="0"/>
              </a:rPr>
              <a:t>La fuite des protéines est due à une augmentation de la perméabilité de la MBG.</a:t>
            </a:r>
          </a:p>
          <a:p>
            <a:pPr>
              <a:buSzPct val="150000"/>
            </a:pPr>
            <a:endParaRPr lang="fr-FR" sz="1600" dirty="0" smtClean="0"/>
          </a:p>
          <a:p>
            <a:pPr>
              <a:buSzPct val="150000"/>
            </a:pPr>
            <a:r>
              <a:rPr lang="fr-FR" sz="2000" dirty="0" smtClean="0"/>
              <a:t>caractérisé par les désordres suivants:</a:t>
            </a:r>
          </a:p>
          <a:p>
            <a:pPr marL="0" lvl="1">
              <a:buSzPct val="150000"/>
              <a:buBlip>
                <a:blip r:embed="rId2"/>
              </a:buBlip>
            </a:pPr>
            <a:r>
              <a:rPr lang="fr-FR" sz="2000" dirty="0" smtClean="0"/>
              <a:t>Protéinurie abondante, égale ou supérieure à 3,5 g/24 h chez l’adulte; (50 mg/kg/jour soit 2 g/24 h chez l'enfant).</a:t>
            </a:r>
          </a:p>
          <a:p>
            <a:pPr marL="0" lvl="1">
              <a:buSzPct val="150000"/>
              <a:buBlip>
                <a:blip r:embed="rId2"/>
              </a:buBlip>
            </a:pPr>
            <a:endParaRPr lang="fr-FR" sz="2000" dirty="0" smtClean="0"/>
          </a:p>
          <a:p>
            <a:pPr marL="0" lvl="1">
              <a:buSzPct val="150000"/>
              <a:buBlip>
                <a:blip r:embed="rId2"/>
              </a:buBlip>
            </a:pPr>
            <a:r>
              <a:rPr lang="fr-FR" sz="2000" dirty="0" err="1" smtClean="0"/>
              <a:t>Hypoprotidémie</a:t>
            </a:r>
            <a:r>
              <a:rPr lang="fr-FR" sz="2000" dirty="0" smtClean="0"/>
              <a:t> (taux &lt; 60 g/l) avec </a:t>
            </a:r>
            <a:r>
              <a:rPr lang="fr-FR" sz="2000" dirty="0" err="1" smtClean="0"/>
              <a:t>hypoalbuminémie</a:t>
            </a:r>
            <a:r>
              <a:rPr lang="fr-FR" sz="2000" dirty="0" smtClean="0"/>
              <a:t> (taux &lt; 30 g/l);</a:t>
            </a:r>
          </a:p>
          <a:p>
            <a:pPr marL="0" lvl="1">
              <a:buSzPct val="150000"/>
              <a:buBlip>
                <a:blip r:embed="rId2"/>
              </a:buBlip>
            </a:pPr>
            <a:r>
              <a:rPr lang="fr-FR" sz="2000" dirty="0" smtClean="0"/>
              <a:t>Syndrome œdémateux: habituel mais non requis</a:t>
            </a:r>
          </a:p>
          <a:p>
            <a:pPr marL="0" lvl="1">
              <a:buSzPct val="150000"/>
              <a:buBlip>
                <a:blip r:embed="rId2"/>
              </a:buBlip>
            </a:pPr>
            <a:endParaRPr lang="fr-FR" sz="2000" dirty="0"/>
          </a:p>
        </p:txBody>
      </p:sp>
      <p:sp>
        <p:nvSpPr>
          <p:cNvPr id="9" name="Rectangle 8"/>
          <p:cNvSpPr/>
          <p:nvPr/>
        </p:nvSpPr>
        <p:spPr>
          <a:xfrm>
            <a:off x="2771800" y="404664"/>
            <a:ext cx="3874418" cy="523220"/>
          </a:xfrm>
          <a:prstGeom prst="rect">
            <a:avLst/>
          </a:prstGeom>
        </p:spPr>
        <p:txBody>
          <a:bodyPr wrap="square">
            <a:spAutoFit/>
          </a:bodyPr>
          <a:lstStyle/>
          <a:p>
            <a:r>
              <a:rPr lang="fr-FR" sz="2800" b="1" dirty="0" smtClean="0">
                <a:solidFill>
                  <a:schemeClr val="tx1">
                    <a:lumMod val="95000"/>
                    <a:lumOff val="5000"/>
                  </a:schemeClr>
                </a:solidFill>
              </a:rPr>
              <a:t>syndrome néphrotique </a:t>
            </a:r>
            <a:endParaRPr lang="fr-FR" sz="28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prstGeom prst="rect">
            <a:avLst/>
          </a:prstGeom>
        </p:spPr>
        <p:txBody>
          <a:bodyPr wrap="square">
            <a:spAutoFit/>
          </a:bodyPr>
          <a:lstStyle/>
          <a:p>
            <a:r>
              <a:rPr lang="fr-FR" sz="2800" b="1" dirty="0" smtClean="0">
                <a:solidFill>
                  <a:schemeClr val="tx1">
                    <a:lumMod val="95000"/>
                    <a:lumOff val="5000"/>
                  </a:schemeClr>
                </a:solidFill>
              </a:rPr>
              <a:t>syndrome néphrotique </a:t>
            </a:r>
            <a:endParaRPr lang="fr-FR" sz="2800" b="1" dirty="0">
              <a:solidFill>
                <a:schemeClr val="tx1">
                  <a:lumMod val="95000"/>
                  <a:lumOff val="5000"/>
                </a:schemeClr>
              </a:solidFill>
            </a:endParaRPr>
          </a:p>
        </p:txBody>
      </p:sp>
      <p:sp>
        <p:nvSpPr>
          <p:cNvPr id="3" name="Espace réservé du contenu 2"/>
          <p:cNvSpPr>
            <a:spLocks noGrp="1"/>
          </p:cNvSpPr>
          <p:nvPr>
            <p:ph idx="1"/>
          </p:nvPr>
        </p:nvSpPr>
        <p:spPr/>
        <p:txBody>
          <a:bodyPr/>
          <a:lstStyle/>
          <a:p>
            <a:r>
              <a:rPr lang="fr-FR" dirty="0" smtClean="0"/>
              <a:t>La nature des protéines présentes dans l’urine et l’importance de leur élimination reflètent le type d’atteinte rénale ou la pathogénie de l’atteinte extra-rénale.</a:t>
            </a:r>
          </a:p>
          <a:p>
            <a:endParaRPr lang="fr-FR" dirty="0" smtClean="0"/>
          </a:p>
          <a:p>
            <a:r>
              <a:rPr lang="fr-FR" dirty="0" smtClean="0"/>
              <a:t>On cherche donc à séparer et à identifier les différentes fractions protéiques puis à les doser.</a:t>
            </a:r>
          </a:p>
          <a:p>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noGrp="1" noChangeArrowheads="1"/>
          </p:cNvPicPr>
          <p:nvPr>
            <p:ph idx="1"/>
          </p:nvPr>
        </p:nvPicPr>
        <p:blipFill>
          <a:blip r:embed="rId2" cstate="print"/>
          <a:stretch>
            <a:fillRect/>
          </a:stretch>
        </p:blipFill>
        <p:spPr bwMode="auto">
          <a:xfrm>
            <a:off x="683568" y="908720"/>
            <a:ext cx="8208912" cy="5217443"/>
          </a:xfrm>
          <a:prstGeom prst="rect">
            <a:avLst/>
          </a:prstGeom>
          <a:noFill/>
          <a:ln w="9525">
            <a:noFill/>
            <a:miter lim="800000"/>
            <a:headEnd/>
            <a:tailEnd/>
          </a:ln>
          <a:effectLst/>
        </p:spPr>
      </p:pic>
      <p:sp>
        <p:nvSpPr>
          <p:cNvPr id="5" name="Rectangle 4"/>
          <p:cNvSpPr/>
          <p:nvPr/>
        </p:nvSpPr>
        <p:spPr>
          <a:xfrm>
            <a:off x="1691680" y="620688"/>
            <a:ext cx="5544616" cy="369332"/>
          </a:xfrm>
          <a:prstGeom prst="rect">
            <a:avLst/>
          </a:prstGeom>
        </p:spPr>
        <p:txBody>
          <a:bodyPr wrap="square">
            <a:spAutoFit/>
          </a:bodyPr>
          <a:lstStyle/>
          <a:p>
            <a:r>
              <a:rPr lang="fr-FR" b="1" dirty="0" smtClean="0">
                <a:solidFill>
                  <a:srgbClr val="00B050"/>
                </a:solidFill>
              </a:rPr>
              <a:t>Tracé </a:t>
            </a:r>
            <a:r>
              <a:rPr lang="fr-FR" b="1" dirty="0" err="1" smtClean="0">
                <a:solidFill>
                  <a:srgbClr val="00B050"/>
                </a:solidFill>
              </a:rPr>
              <a:t>électrophorétique</a:t>
            </a:r>
            <a:r>
              <a:rPr lang="fr-FR" b="1" dirty="0" smtClean="0">
                <a:solidFill>
                  <a:srgbClr val="00B050"/>
                </a:solidFill>
              </a:rPr>
              <a:t> d’une </a:t>
            </a:r>
            <a:r>
              <a:rPr lang="fr-FR" b="1" dirty="0" err="1" smtClean="0">
                <a:solidFill>
                  <a:srgbClr val="00B050"/>
                </a:solidFill>
              </a:rPr>
              <a:t>proteinurie</a:t>
            </a:r>
            <a:r>
              <a:rPr lang="fr-FR" b="1" dirty="0" smtClean="0">
                <a:solidFill>
                  <a:srgbClr val="00B050"/>
                </a:solidFill>
              </a:rPr>
              <a:t> mixte. </a:t>
            </a:r>
            <a:endParaRPr lang="fr-FR" b="1" dirty="0">
              <a:solidFill>
                <a:srgbClr val="00B05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sz="2800" dirty="0" smtClean="0"/>
              <a:t>Insuffisance rénale aigüe</a:t>
            </a:r>
            <a:br>
              <a:rPr lang="fr-FR" sz="2800" dirty="0" smtClean="0"/>
            </a:br>
            <a:endParaRPr lang="fr-FR" sz="2800" dirty="0"/>
          </a:p>
        </p:txBody>
      </p:sp>
      <p:sp>
        <p:nvSpPr>
          <p:cNvPr id="3" name="Espace réservé du contenu 2"/>
          <p:cNvSpPr>
            <a:spLocks noGrp="1"/>
          </p:cNvSpPr>
          <p:nvPr>
            <p:ph idx="1"/>
          </p:nvPr>
        </p:nvSpPr>
        <p:spPr/>
        <p:txBody>
          <a:bodyPr>
            <a:normAutofit fontScale="92500" lnSpcReduction="10000"/>
          </a:bodyPr>
          <a:lstStyle/>
          <a:p>
            <a:pPr>
              <a:buNone/>
            </a:pPr>
            <a:r>
              <a:rPr lang="fr-FR" dirty="0" smtClean="0">
                <a:latin typeface="Calibri" pitchFamily="34" charset="0"/>
              </a:rPr>
              <a:t>L’insuffisance rénale aigüe (IRA) se définit par la perte habituellement brutale (quelques heures ou jours) de tout ou d’une partie des fonctions rénales excrétrices antérieurement stables, avec diminution extrême ou interruption complète de la filtration.</a:t>
            </a:r>
          </a:p>
          <a:p>
            <a:pPr>
              <a:buNone/>
            </a:pPr>
            <a:endParaRPr lang="fr-FR" dirty="0" smtClean="0">
              <a:latin typeface="Candara" pitchFamily="34" charset="0"/>
            </a:endParaRPr>
          </a:p>
          <a:p>
            <a:pPr>
              <a:buNone/>
            </a:pPr>
            <a:r>
              <a:rPr lang="fr-FR" b="1" dirty="0" smtClean="0">
                <a:solidFill>
                  <a:srgbClr val="FF0000"/>
                </a:solidFill>
              </a:rPr>
              <a:t>Pour qu’une IRA se constitue, la lésion rénale doit nécessairement être brutale, massive et</a:t>
            </a:r>
          </a:p>
          <a:p>
            <a:pPr>
              <a:buNone/>
            </a:pPr>
            <a:r>
              <a:rPr lang="fr-FR" b="1" dirty="0" smtClean="0">
                <a:solidFill>
                  <a:srgbClr val="FF0000"/>
                </a:solidFill>
              </a:rPr>
              <a:t>Bilatérale!</a:t>
            </a:r>
          </a:p>
          <a:p>
            <a:pPr>
              <a:buNone/>
            </a:pP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a:bodyPr>
          <a:lstStyle/>
          <a:p>
            <a:pPr lvl="0"/>
            <a:r>
              <a:rPr lang="fr-FR" sz="2800" dirty="0" smtClean="0"/>
              <a:t>Insuffisance rénale aigüe</a:t>
            </a:r>
            <a:br>
              <a:rPr lang="fr-FR" sz="2800" dirty="0" smtClean="0"/>
            </a:br>
            <a:endParaRPr lang="fr-FR" sz="2800" dirty="0"/>
          </a:p>
        </p:txBody>
      </p:sp>
      <p:sp>
        <p:nvSpPr>
          <p:cNvPr id="3" name="Espace réservé du contenu 2"/>
          <p:cNvSpPr>
            <a:spLocks noGrp="1"/>
          </p:cNvSpPr>
          <p:nvPr>
            <p:ph idx="1"/>
          </p:nvPr>
        </p:nvSpPr>
        <p:spPr/>
        <p:txBody>
          <a:bodyPr>
            <a:normAutofit fontScale="85000" lnSpcReduction="20000"/>
          </a:bodyPr>
          <a:lstStyle/>
          <a:p>
            <a:r>
              <a:rPr lang="fr-FR" dirty="0" smtClean="0"/>
              <a:t>Trois conditions sont nécessaires à la formation de l’urine:</a:t>
            </a:r>
          </a:p>
          <a:p>
            <a:r>
              <a:rPr lang="fr-FR" b="1" i="1" u="sng" dirty="0" smtClean="0">
                <a:solidFill>
                  <a:srgbClr val="FF0000"/>
                </a:solidFill>
                <a:effectLst>
                  <a:outerShdw blurRad="38100" dist="38100" dir="2700000" algn="tl">
                    <a:srgbClr val="000000">
                      <a:alpha val="43137"/>
                    </a:srgbClr>
                  </a:outerShdw>
                </a:effectLst>
              </a:rPr>
              <a:t>en amont </a:t>
            </a:r>
            <a:r>
              <a:rPr lang="fr-FR" b="1" i="1" u="sng" dirty="0" smtClean="0">
                <a:solidFill>
                  <a:srgbClr val="FF0000"/>
                </a:solidFill>
              </a:rPr>
              <a:t>des reins</a:t>
            </a:r>
            <a:r>
              <a:rPr lang="fr-FR" dirty="0" smtClean="0"/>
              <a:t>: des conditions circulatoires normales, c’est-à-dire:</a:t>
            </a:r>
          </a:p>
          <a:p>
            <a:pPr>
              <a:buFont typeface="Wingdings" pitchFamily="2" charset="2"/>
              <a:buChar char="§"/>
            </a:pPr>
            <a:r>
              <a:rPr lang="fr-FR" dirty="0" smtClean="0"/>
              <a:t>	une volémie et un flux sanguin rénal normaux; 	</a:t>
            </a:r>
          </a:p>
          <a:p>
            <a:pPr>
              <a:buFont typeface="Wingdings" pitchFamily="2" charset="2"/>
              <a:buChar char="§"/>
            </a:pPr>
            <a:r>
              <a:rPr lang="fr-FR" dirty="0" smtClean="0"/>
              <a:t>	une pression de perfusion rénale normale;</a:t>
            </a:r>
          </a:p>
          <a:p>
            <a:r>
              <a:rPr lang="fr-FR" b="1" i="1" u="sng" dirty="0" smtClean="0">
                <a:solidFill>
                  <a:srgbClr val="FF0000"/>
                </a:solidFill>
                <a:effectLst>
                  <a:outerShdw blurRad="38100" dist="38100" dir="2700000" algn="tl">
                    <a:srgbClr val="000000">
                      <a:alpha val="43137"/>
                    </a:srgbClr>
                  </a:outerShdw>
                </a:effectLst>
              </a:rPr>
              <a:t>au niveau des reins eux-mêmes</a:t>
            </a:r>
            <a:r>
              <a:rPr lang="fr-FR" dirty="0" smtClean="0"/>
              <a:t>: d’être anatomiquement normaux.</a:t>
            </a:r>
          </a:p>
          <a:p>
            <a:r>
              <a:rPr lang="fr-FR" b="1" i="1" u="sng" dirty="0" smtClean="0">
                <a:solidFill>
                  <a:srgbClr val="FF0000"/>
                </a:solidFill>
                <a:effectLst>
                  <a:outerShdw blurRad="38100" dist="38100" dir="2700000" algn="tl">
                    <a:srgbClr val="000000">
                      <a:alpha val="43137"/>
                    </a:srgbClr>
                  </a:outerShdw>
                </a:effectLst>
              </a:rPr>
              <a:t>en aval des reins</a:t>
            </a:r>
            <a:r>
              <a:rPr lang="fr-FR" dirty="0" smtClean="0"/>
              <a:t>: des voies excrétrices libres (absence d’obstacle);</a:t>
            </a:r>
          </a:p>
          <a:p>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a:bodyPr>
          <a:lstStyle/>
          <a:p>
            <a:pPr lvl="0"/>
            <a:r>
              <a:rPr lang="fr-FR" sz="2800" dirty="0" smtClean="0"/>
              <a:t>Insuffisance rénale aigüe</a:t>
            </a:r>
            <a:br>
              <a:rPr lang="fr-FR" sz="2800" dirty="0" smtClean="0"/>
            </a:br>
            <a:endParaRPr lang="fr-FR" sz="2800" dirty="0"/>
          </a:p>
        </p:txBody>
      </p:sp>
      <p:sp>
        <p:nvSpPr>
          <p:cNvPr id="3" name="Espace réservé du contenu 2"/>
          <p:cNvSpPr>
            <a:spLocks noGrp="1"/>
          </p:cNvSpPr>
          <p:nvPr>
            <p:ph idx="1"/>
          </p:nvPr>
        </p:nvSpPr>
        <p:spPr/>
        <p:txBody>
          <a:bodyPr/>
          <a:lstStyle/>
          <a:p>
            <a:r>
              <a:rPr lang="fr-FR" dirty="0" smtClean="0"/>
              <a:t>les trois mécanismes de l’IRA qui peut siéger à l’un des trois niveaux définis ci-dessus:</a:t>
            </a:r>
          </a:p>
          <a:p>
            <a:endParaRPr lang="fr-FR" dirty="0" smtClean="0"/>
          </a:p>
          <a:p>
            <a:r>
              <a:rPr lang="fr-FR" b="1" i="1" u="sng" dirty="0" smtClean="0">
                <a:solidFill>
                  <a:srgbClr val="FF0000"/>
                </a:solidFill>
                <a:effectLst>
                  <a:outerShdw blurRad="38100" dist="38100" dir="2700000" algn="tl">
                    <a:srgbClr val="000000">
                      <a:alpha val="43137"/>
                    </a:srgbClr>
                  </a:outerShdw>
                </a:effectLst>
              </a:rPr>
              <a:t>IRA post-rénale</a:t>
            </a:r>
            <a:r>
              <a:rPr lang="fr-FR" dirty="0" smtClean="0"/>
              <a:t>, ou obstructive;</a:t>
            </a:r>
          </a:p>
          <a:p>
            <a:r>
              <a:rPr lang="fr-FR" b="1" i="1" u="sng" dirty="0" smtClean="0">
                <a:solidFill>
                  <a:srgbClr val="FF0000"/>
                </a:solidFill>
                <a:effectLst>
                  <a:outerShdw blurRad="38100" dist="38100" dir="2700000" algn="tl">
                    <a:srgbClr val="000000">
                      <a:alpha val="43137"/>
                    </a:srgbClr>
                  </a:outerShdw>
                </a:effectLst>
              </a:rPr>
              <a:t>IRA </a:t>
            </a:r>
            <a:r>
              <a:rPr lang="fr-FR" b="1" i="1" u="sng" dirty="0" err="1" smtClean="0">
                <a:solidFill>
                  <a:srgbClr val="FF0000"/>
                </a:solidFill>
                <a:effectLst>
                  <a:outerShdw blurRad="38100" dist="38100" dir="2700000" algn="tl">
                    <a:srgbClr val="000000">
                      <a:alpha val="43137"/>
                    </a:srgbClr>
                  </a:outerShdw>
                </a:effectLst>
              </a:rPr>
              <a:t>prérénale</a:t>
            </a:r>
            <a:r>
              <a:rPr lang="fr-FR" dirty="0" smtClean="0"/>
              <a:t>, ou fonctionnelle;</a:t>
            </a:r>
          </a:p>
          <a:p>
            <a:r>
              <a:rPr lang="fr-FR" b="1" i="1" u="sng" dirty="0" smtClean="0">
                <a:solidFill>
                  <a:srgbClr val="FF0000"/>
                </a:solidFill>
                <a:effectLst>
                  <a:outerShdw blurRad="38100" dist="38100" dir="2700000" algn="tl">
                    <a:srgbClr val="000000">
                      <a:alpha val="43137"/>
                    </a:srgbClr>
                  </a:outerShdw>
                </a:effectLst>
              </a:rPr>
              <a:t>IRA rénale </a:t>
            </a:r>
            <a:r>
              <a:rPr lang="fr-FR" dirty="0" smtClean="0"/>
              <a:t>proprement dite, ou organique.</a:t>
            </a:r>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Signes biologiques</a:t>
            </a:r>
            <a:br>
              <a:rPr lang="fr-FR" dirty="0" smtClean="0"/>
            </a:br>
            <a:endParaRPr lang="fr-FR" dirty="0"/>
          </a:p>
        </p:txBody>
      </p:sp>
      <p:sp>
        <p:nvSpPr>
          <p:cNvPr id="3" name="Espace réservé du contenu 2"/>
          <p:cNvSpPr>
            <a:spLocks noGrp="1"/>
          </p:cNvSpPr>
          <p:nvPr>
            <p:ph idx="1"/>
          </p:nvPr>
        </p:nvSpPr>
        <p:spPr>
          <a:xfrm>
            <a:off x="467544" y="1196752"/>
            <a:ext cx="8229600" cy="4525963"/>
          </a:xfrm>
        </p:spPr>
        <p:txBody>
          <a:bodyPr>
            <a:normAutofit fontScale="85000" lnSpcReduction="10000"/>
          </a:bodyPr>
          <a:lstStyle/>
          <a:p>
            <a:r>
              <a:rPr lang="fr-FR" b="1" i="1" u="sng" dirty="0" smtClean="0">
                <a:solidFill>
                  <a:srgbClr val="FF0000"/>
                </a:solidFill>
                <a:effectLst>
                  <a:outerShdw blurRad="38100" dist="38100" dir="2700000" algn="tl">
                    <a:srgbClr val="000000">
                      <a:alpha val="43137"/>
                    </a:srgbClr>
                  </a:outerShdw>
                </a:effectLst>
              </a:rPr>
              <a:t>La </a:t>
            </a:r>
            <a:r>
              <a:rPr lang="fr-FR" b="1" i="1" u="sng" dirty="0" err="1" smtClean="0">
                <a:solidFill>
                  <a:srgbClr val="FF0000"/>
                </a:solidFill>
                <a:effectLst>
                  <a:outerShdw blurRad="38100" dist="38100" dir="2700000" algn="tl">
                    <a:srgbClr val="000000">
                      <a:alpha val="43137"/>
                    </a:srgbClr>
                  </a:outerShdw>
                </a:effectLst>
              </a:rPr>
              <a:t>retention</a:t>
            </a:r>
            <a:r>
              <a:rPr lang="fr-FR" b="1" i="1" u="sng" dirty="0" smtClean="0">
                <a:solidFill>
                  <a:srgbClr val="FF0000"/>
                </a:solidFill>
                <a:effectLst>
                  <a:outerShdw blurRad="38100" dist="38100" dir="2700000" algn="tl">
                    <a:srgbClr val="000000">
                      <a:alpha val="43137"/>
                    </a:srgbClr>
                  </a:outerShdw>
                </a:effectLst>
              </a:rPr>
              <a:t> azotée</a:t>
            </a:r>
          </a:p>
          <a:p>
            <a:r>
              <a:rPr lang="fr-FR" dirty="0" smtClean="0">
                <a:latin typeface="Candara" pitchFamily="34" charset="0"/>
              </a:rPr>
              <a:t>se traduisant par une élévation de la </a:t>
            </a:r>
            <a:r>
              <a:rPr lang="fr-FR" dirty="0" err="1" smtClean="0">
                <a:latin typeface="Candara" pitchFamily="34" charset="0"/>
              </a:rPr>
              <a:t>créatininémie</a:t>
            </a:r>
            <a:r>
              <a:rPr lang="fr-FR" dirty="0" smtClean="0">
                <a:latin typeface="Candara" pitchFamily="34" charset="0"/>
              </a:rPr>
              <a:t>, de l’urée  sanguine et de l’uricémie.</a:t>
            </a:r>
          </a:p>
          <a:p>
            <a:r>
              <a:rPr lang="fr-FR" b="1" i="1" u="sng" dirty="0" smtClean="0">
                <a:solidFill>
                  <a:srgbClr val="FF0000"/>
                </a:solidFill>
                <a:effectLst>
                  <a:outerShdw blurRad="38100" dist="38100" dir="2700000" algn="tl">
                    <a:srgbClr val="000000">
                      <a:alpha val="43137"/>
                    </a:srgbClr>
                  </a:outerShdw>
                </a:effectLst>
              </a:rPr>
              <a:t>L’hyperkaliémie</a:t>
            </a:r>
            <a:r>
              <a:rPr lang="fr-FR" b="1" i="1" u="sng" dirty="0" smtClean="0">
                <a:solidFill>
                  <a:srgbClr val="FF0000"/>
                </a:solidFill>
                <a:effectLst>
                  <a:outerShdw blurRad="38100" dist="38100" dir="2700000" algn="tl">
                    <a:srgbClr val="000000">
                      <a:alpha val="43137"/>
                    </a:srgbClr>
                  </a:outerShdw>
                </a:effectLst>
                <a:latin typeface="Candara" pitchFamily="34" charset="0"/>
              </a:rPr>
              <a:t> </a:t>
            </a:r>
          </a:p>
          <a:p>
            <a:r>
              <a:rPr lang="fr-FR" dirty="0" smtClean="0">
                <a:latin typeface="Candara" pitchFamily="34" charset="0"/>
              </a:rPr>
              <a:t>Principal désordre électrolytique de l’IRA.</a:t>
            </a:r>
          </a:p>
          <a:p>
            <a:r>
              <a:rPr lang="fr-FR" dirty="0" smtClean="0">
                <a:latin typeface="Candara" pitchFamily="34" charset="0"/>
              </a:rPr>
              <a:t>Reflète l’impossibilité du rein à excréter le K+.</a:t>
            </a:r>
          </a:p>
          <a:p>
            <a:r>
              <a:rPr lang="fr-FR" b="1" i="1" u="sng" dirty="0" smtClean="0">
                <a:solidFill>
                  <a:srgbClr val="FF0000"/>
                </a:solidFill>
                <a:effectLst>
                  <a:outerShdw blurRad="38100" dist="38100" dir="2700000" algn="tl">
                    <a:srgbClr val="000000">
                      <a:alpha val="43137"/>
                    </a:srgbClr>
                  </a:outerShdw>
                </a:effectLst>
              </a:rPr>
              <a:t>L’acidose métabolique</a:t>
            </a:r>
            <a:r>
              <a:rPr lang="fr-FR" b="1" i="1" u="sng" dirty="0" smtClean="0">
                <a:solidFill>
                  <a:srgbClr val="FF0000"/>
                </a:solidFill>
                <a:effectLst>
                  <a:outerShdw blurRad="38100" dist="38100" dir="2700000" algn="tl">
                    <a:srgbClr val="000000">
                      <a:alpha val="43137"/>
                    </a:srgbClr>
                  </a:outerShdw>
                </a:effectLst>
                <a:latin typeface="Candara" pitchFamily="34" charset="0"/>
              </a:rPr>
              <a:t> :</a:t>
            </a:r>
          </a:p>
          <a:p>
            <a:r>
              <a:rPr lang="fr-FR" dirty="0" smtClean="0">
                <a:latin typeface="Candara" pitchFamily="34" charset="0"/>
              </a:rPr>
              <a:t>Désordres acido-basiques au cours de l’IRA:</a:t>
            </a:r>
          </a:p>
          <a:p>
            <a:r>
              <a:rPr lang="fr-FR" dirty="0" smtClean="0">
                <a:latin typeface="Candara" pitchFamily="34" charset="0"/>
              </a:rPr>
              <a:t>le Rein est incapable d’ Éliminer les ions H+, de régénérer les bicarbonates = Acidose métabolique.</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5148064" y="332656"/>
            <a:ext cx="3496047" cy="5688632"/>
          </a:xfrm>
          <a:prstGeom prst="rect">
            <a:avLst/>
          </a:prstGeom>
          <a:noFill/>
          <a:ln w="9525">
            <a:noFill/>
            <a:miter lim="800000"/>
            <a:headEnd/>
            <a:tailEnd/>
          </a:ln>
        </p:spPr>
      </p:pic>
      <p:sp>
        <p:nvSpPr>
          <p:cNvPr id="5" name="Rectangle 4"/>
          <p:cNvSpPr/>
          <p:nvPr/>
        </p:nvSpPr>
        <p:spPr>
          <a:xfrm>
            <a:off x="323528" y="1628800"/>
            <a:ext cx="4572000" cy="2677656"/>
          </a:xfrm>
          <a:prstGeom prst="rect">
            <a:avLst/>
          </a:prstGeom>
        </p:spPr>
        <p:txBody>
          <a:bodyPr wrap="square">
            <a:spAutoFit/>
          </a:bodyPr>
          <a:lstStyle/>
          <a:p>
            <a:r>
              <a:rPr lang="fr-FR" sz="2800" dirty="0" smtClean="0"/>
              <a:t>L’extrémité fermée forme </a:t>
            </a:r>
            <a:r>
              <a:rPr lang="fr-FR" sz="2800" i="1" u="sng" dirty="0" smtClean="0"/>
              <a:t>la capsule glomérulaire</a:t>
            </a:r>
            <a:r>
              <a:rPr lang="fr-FR" sz="2800" i="1" dirty="0" smtClean="0"/>
              <a:t> (</a:t>
            </a:r>
            <a:r>
              <a:rPr lang="fr-FR" sz="2800" i="1" u="sng" dirty="0" smtClean="0"/>
              <a:t>capsule de Bowman</a:t>
            </a:r>
            <a:r>
              <a:rPr lang="fr-FR" sz="2800" dirty="0" smtClean="0">
                <a:effectLst>
                  <a:outerShdw blurRad="38100" dist="38100" dir="2700000" algn="tl">
                    <a:srgbClr val="000000">
                      <a:alpha val="43137"/>
                    </a:srgbClr>
                  </a:outerShdw>
                </a:effectLst>
              </a:rPr>
              <a:t>)  </a:t>
            </a:r>
            <a:r>
              <a:rPr lang="fr-FR" sz="2800" dirty="0" smtClean="0"/>
              <a:t>en forme de coupe, qui entoure un réseau de capillaires artériels, </a:t>
            </a:r>
            <a:r>
              <a:rPr lang="fr-FR" sz="2800" i="1" u="sng" dirty="0" smtClean="0"/>
              <a:t>le glomérule</a:t>
            </a:r>
            <a:r>
              <a:rPr lang="fr-FR" sz="2800" dirty="0"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fontScale="90000"/>
          </a:bodyPr>
          <a:lstStyle/>
          <a:p>
            <a:pPr lvl="0"/>
            <a:r>
              <a:rPr lang="fr-FR" dirty="0" smtClean="0"/>
              <a:t>Signes biologiques</a:t>
            </a:r>
            <a:br>
              <a:rPr lang="fr-FR" dirty="0" smtClean="0"/>
            </a:br>
            <a:endParaRPr lang="fr-FR" dirty="0"/>
          </a:p>
        </p:txBody>
      </p:sp>
      <p:sp>
        <p:nvSpPr>
          <p:cNvPr id="3" name="Espace réservé du contenu 2"/>
          <p:cNvSpPr>
            <a:spLocks noGrp="1"/>
          </p:cNvSpPr>
          <p:nvPr>
            <p:ph idx="1"/>
          </p:nvPr>
        </p:nvSpPr>
        <p:spPr>
          <a:xfrm>
            <a:off x="457200" y="1052736"/>
            <a:ext cx="8229600" cy="5073427"/>
          </a:xfrm>
        </p:spPr>
        <p:txBody>
          <a:bodyPr>
            <a:normAutofit fontScale="85000" lnSpcReduction="20000"/>
          </a:bodyPr>
          <a:lstStyle/>
          <a:p>
            <a:r>
              <a:rPr lang="fr-FR" b="1" u="sng" dirty="0" smtClean="0">
                <a:effectLst>
                  <a:outerShdw blurRad="38100" dist="38100" dir="2700000" algn="tl">
                    <a:srgbClr val="000000">
                      <a:alpha val="43137"/>
                    </a:srgbClr>
                  </a:outerShdw>
                </a:effectLst>
                <a:latin typeface="Candara" pitchFamily="34" charset="0"/>
              </a:rPr>
              <a:t>Ionogramme urinaire:</a:t>
            </a:r>
            <a:endParaRPr lang="fr-FR" dirty="0" smtClean="0">
              <a:latin typeface="Candara" pitchFamily="34" charset="0"/>
            </a:endParaRPr>
          </a:p>
          <a:p>
            <a:r>
              <a:rPr lang="fr-FR" dirty="0" smtClean="0">
                <a:latin typeface="Candara" pitchFamily="34" charset="0"/>
              </a:rPr>
              <a:t>Les dosages les plus fréquents sont Na</a:t>
            </a:r>
            <a:r>
              <a:rPr lang="fr-FR" baseline="30000" dirty="0" smtClean="0">
                <a:latin typeface="Candara" pitchFamily="34" charset="0"/>
              </a:rPr>
              <a:t>+ </a:t>
            </a:r>
            <a:r>
              <a:rPr lang="fr-FR" dirty="0" smtClean="0">
                <a:latin typeface="Candara" pitchFamily="34" charset="0"/>
              </a:rPr>
              <a:t>et K.</a:t>
            </a:r>
          </a:p>
          <a:p>
            <a:r>
              <a:rPr lang="fr-FR" dirty="0" smtClean="0">
                <a:latin typeface="Candara" pitchFamily="34" charset="0"/>
              </a:rPr>
              <a:t>Normalement Na/K &gt; 1.</a:t>
            </a:r>
          </a:p>
          <a:p>
            <a:r>
              <a:rPr lang="fr-FR" dirty="0" smtClean="0">
                <a:latin typeface="Candara" pitchFamily="34" charset="0"/>
              </a:rPr>
              <a:t> Rapport Na/K &lt; 1:</a:t>
            </a:r>
          </a:p>
          <a:p>
            <a:r>
              <a:rPr lang="fr-FR" dirty="0" smtClean="0">
                <a:latin typeface="Candara" pitchFamily="34" charset="0"/>
              </a:rPr>
              <a:t>IR fonctionnelle liée à une </a:t>
            </a:r>
            <a:r>
              <a:rPr lang="fr-FR" dirty="0" err="1" smtClean="0">
                <a:latin typeface="Candara" pitchFamily="34" charset="0"/>
              </a:rPr>
              <a:t>hypovolémie</a:t>
            </a:r>
            <a:r>
              <a:rPr lang="fr-FR" dirty="0" smtClean="0">
                <a:latin typeface="Candara" pitchFamily="34" charset="0"/>
              </a:rPr>
              <a:t> par fuite extra rénale de Na</a:t>
            </a:r>
            <a:r>
              <a:rPr lang="fr-FR" baseline="30000" dirty="0" smtClean="0">
                <a:latin typeface="Candara" pitchFamily="34" charset="0"/>
              </a:rPr>
              <a:t>+</a:t>
            </a:r>
            <a:r>
              <a:rPr lang="fr-FR" dirty="0" smtClean="0">
                <a:latin typeface="Candara" pitchFamily="34" charset="0"/>
              </a:rPr>
              <a:t>: Vomissements, diarrhées, fistule, Déshydratation extracellulaire majeure :</a:t>
            </a:r>
          </a:p>
          <a:p>
            <a:r>
              <a:rPr lang="fr-FR" dirty="0" smtClean="0">
                <a:latin typeface="Candara" pitchFamily="34" charset="0"/>
              </a:rPr>
              <a:t>• </a:t>
            </a:r>
            <a:r>
              <a:rPr lang="fr-FR" dirty="0" err="1" smtClean="0">
                <a:latin typeface="Candara" pitchFamily="34" charset="0"/>
              </a:rPr>
              <a:t>Natriurèse</a:t>
            </a:r>
            <a:r>
              <a:rPr lang="fr-FR" dirty="0" smtClean="0">
                <a:latin typeface="Candara" pitchFamily="34" charset="0"/>
              </a:rPr>
              <a:t> est basse et </a:t>
            </a:r>
            <a:r>
              <a:rPr lang="fr-FR" dirty="0" err="1" smtClean="0">
                <a:latin typeface="Candara" pitchFamily="34" charset="0"/>
              </a:rPr>
              <a:t>kaliurèse</a:t>
            </a:r>
            <a:r>
              <a:rPr lang="fr-FR" dirty="0" smtClean="0">
                <a:latin typeface="Candara" pitchFamily="34" charset="0"/>
              </a:rPr>
              <a:t> conservée</a:t>
            </a:r>
          </a:p>
          <a:p>
            <a:r>
              <a:rPr lang="fr-FR" dirty="0" smtClean="0">
                <a:latin typeface="Candara" pitchFamily="34" charset="0"/>
              </a:rPr>
              <a:t>Différence IRAF &amp; IRAO</a:t>
            </a:r>
          </a:p>
          <a:p>
            <a:r>
              <a:rPr lang="fr-FR" dirty="0" smtClean="0">
                <a:latin typeface="Candara" pitchFamily="34" charset="0"/>
              </a:rPr>
              <a:t>Insuffisance rénale fonctionnelle : Rapport Na+/K+ &lt; 1</a:t>
            </a:r>
          </a:p>
          <a:p>
            <a:r>
              <a:rPr lang="fr-FR" dirty="0" smtClean="0">
                <a:latin typeface="Candara" pitchFamily="34" charset="0"/>
              </a:rPr>
              <a:t>Insuffisance rénale organique: Rapport Na+/K+ &gt; 1 puisque la </a:t>
            </a:r>
            <a:r>
              <a:rPr lang="fr-FR" dirty="0" err="1" smtClean="0">
                <a:latin typeface="Candara" pitchFamily="34" charset="0"/>
              </a:rPr>
              <a:t>natriurèse</a:t>
            </a:r>
            <a:r>
              <a:rPr lang="fr-FR" dirty="0" smtClean="0">
                <a:latin typeface="Candara" pitchFamily="34" charset="0"/>
              </a:rPr>
              <a:t> est élevée.</a:t>
            </a:r>
          </a:p>
          <a:p>
            <a:endParaRPr lang="fr-FR" dirty="0" smtClean="0">
              <a:latin typeface="Candara" pitchFamily="34" charset="0"/>
            </a:endParaRPr>
          </a:p>
          <a:p>
            <a:endParaRPr lang="fr-FR" dirty="0" smtClean="0"/>
          </a:p>
          <a:p>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80728"/>
            <a:ext cx="8229600" cy="4525963"/>
          </a:xfrm>
        </p:spPr>
        <p:txBody>
          <a:bodyPr>
            <a:normAutofit fontScale="92500" lnSpcReduction="20000"/>
          </a:bodyPr>
          <a:lstStyle/>
          <a:p>
            <a:pPr>
              <a:buNone/>
            </a:pPr>
            <a:r>
              <a:rPr lang="fr-FR" dirty="0" smtClean="0"/>
              <a:t>L’IRC est un syndrome correspondant à une réduction des fonctions rénales:</a:t>
            </a:r>
          </a:p>
          <a:p>
            <a:pPr>
              <a:buNone/>
            </a:pPr>
            <a:r>
              <a:rPr lang="fr-FR" dirty="0" smtClean="0"/>
              <a:t>♦ permanente (installée depuis au moins </a:t>
            </a:r>
            <a:r>
              <a:rPr lang="fr-FR" b="1" dirty="0" smtClean="0">
                <a:solidFill>
                  <a:srgbClr val="FF0000"/>
                </a:solidFill>
              </a:rPr>
              <a:t>3 mois</a:t>
            </a:r>
            <a:r>
              <a:rPr lang="fr-FR" dirty="0" smtClean="0"/>
              <a:t>);</a:t>
            </a:r>
          </a:p>
          <a:p>
            <a:pPr>
              <a:buNone/>
            </a:pPr>
            <a:r>
              <a:rPr lang="fr-FR" dirty="0" smtClean="0"/>
              <a:t>♦ irréversible.</a:t>
            </a:r>
          </a:p>
          <a:p>
            <a:pPr>
              <a:buNone/>
            </a:pPr>
            <a:endParaRPr lang="fr-FR" dirty="0" smtClean="0"/>
          </a:p>
          <a:p>
            <a:pPr>
              <a:buNone/>
            </a:pPr>
            <a:r>
              <a:rPr lang="fr-FR" dirty="0" smtClean="0"/>
              <a:t>L’IRC se caractérise par l’incapacité définitive des reins d’accomplir:</a:t>
            </a:r>
          </a:p>
          <a:p>
            <a:pPr>
              <a:buNone/>
            </a:pPr>
            <a:r>
              <a:rPr lang="fr-FR" dirty="0" smtClean="0"/>
              <a:t>♦ L’élimination des déchets de l’organisme (fonction excrétrice),</a:t>
            </a:r>
          </a:p>
          <a:p>
            <a:pPr>
              <a:buNone/>
            </a:pPr>
            <a:r>
              <a:rPr lang="fr-FR" dirty="0" smtClean="0"/>
              <a:t>♦ ainsi que leur fonction endocrine.</a:t>
            </a:r>
          </a:p>
          <a:p>
            <a:endParaRPr lang="fr-FR" dirty="0"/>
          </a:p>
        </p:txBody>
      </p:sp>
      <p:sp>
        <p:nvSpPr>
          <p:cNvPr id="4" name="Rectangle 3"/>
          <p:cNvSpPr/>
          <p:nvPr/>
        </p:nvSpPr>
        <p:spPr>
          <a:xfrm>
            <a:off x="3502368" y="332656"/>
            <a:ext cx="1841914" cy="461665"/>
          </a:xfrm>
          <a:prstGeom prst="rect">
            <a:avLst/>
          </a:prstGeom>
        </p:spPr>
        <p:txBody>
          <a:bodyPr wrap="none">
            <a:spAutoFit/>
          </a:bodyPr>
          <a:lstStyle/>
          <a:p>
            <a:pPr lvl="0" algn="ctr"/>
            <a:r>
              <a:rPr lang="fr-FR" sz="2400" dirty="0" smtClean="0"/>
              <a:t>IR. chronique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prstGeom prst="rect">
            <a:avLst/>
          </a:prstGeom>
        </p:spPr>
        <p:txBody>
          <a:bodyPr wrap="none">
            <a:spAutoFit/>
          </a:bodyPr>
          <a:lstStyle/>
          <a:p>
            <a:pPr lvl="0" algn="ctr"/>
            <a:r>
              <a:rPr lang="fr-FR" sz="2400" dirty="0" smtClean="0"/>
              <a:t>IR. chronique</a:t>
            </a:r>
          </a:p>
        </p:txBody>
      </p:sp>
      <p:sp>
        <p:nvSpPr>
          <p:cNvPr id="3" name="Espace réservé du contenu 2"/>
          <p:cNvSpPr>
            <a:spLocks noGrp="1"/>
          </p:cNvSpPr>
          <p:nvPr>
            <p:ph idx="1"/>
          </p:nvPr>
        </p:nvSpPr>
        <p:spPr/>
        <p:txBody>
          <a:bodyPr>
            <a:normAutofit fontScale="85000" lnSpcReduction="20000"/>
          </a:bodyPr>
          <a:lstStyle/>
          <a:p>
            <a:r>
              <a:rPr lang="fr-FR" b="1" i="1" dirty="0" smtClean="0">
                <a:solidFill>
                  <a:srgbClr val="FF0000"/>
                </a:solidFill>
                <a:effectLst>
                  <a:outerShdw blurRad="38100" dist="38100" dir="2700000" algn="tl">
                    <a:srgbClr val="000000">
                      <a:alpha val="43137"/>
                    </a:srgbClr>
                  </a:outerShdw>
                </a:effectLst>
              </a:rPr>
              <a:t>Définition des marqueurs d’atteinte rénale :</a:t>
            </a:r>
          </a:p>
          <a:p>
            <a:endParaRPr lang="fr-FR" b="1" i="1" dirty="0" smtClean="0">
              <a:solidFill>
                <a:srgbClr val="FF0000"/>
              </a:solidFill>
              <a:effectLst>
                <a:outerShdw blurRad="38100" dist="38100" dir="2700000" algn="tl">
                  <a:srgbClr val="000000">
                    <a:alpha val="43137"/>
                  </a:srgbClr>
                </a:outerShdw>
              </a:effectLst>
            </a:endParaRPr>
          </a:p>
          <a:p>
            <a:r>
              <a:rPr lang="fr-FR" sz="3600" b="1" dirty="0" err="1" smtClean="0"/>
              <a:t>Microalbuminurie</a:t>
            </a:r>
            <a:r>
              <a:rPr lang="fr-FR" sz="3600" dirty="0" smtClean="0"/>
              <a:t>:2</a:t>
            </a:r>
            <a:r>
              <a:rPr lang="fr-FR" dirty="0" smtClean="0"/>
              <a:t>0-200μg/min ou 30-300 mg/24h ou rapport albuminurie/</a:t>
            </a:r>
            <a:r>
              <a:rPr lang="fr-FR" dirty="0" err="1" smtClean="0"/>
              <a:t>créat</a:t>
            </a:r>
            <a:r>
              <a:rPr lang="fr-FR" dirty="0" smtClean="0"/>
              <a:t> &gt; 2mg/</a:t>
            </a:r>
            <a:r>
              <a:rPr lang="fr-FR" dirty="0" err="1" smtClean="0"/>
              <a:t>mmol</a:t>
            </a:r>
            <a:endParaRPr lang="fr-FR" dirty="0" smtClean="0"/>
          </a:p>
          <a:p>
            <a:r>
              <a:rPr lang="fr-FR" sz="3600" b="1" dirty="0" smtClean="0"/>
              <a:t>Protéinurie</a:t>
            </a:r>
            <a:r>
              <a:rPr lang="fr-FR" b="1" dirty="0" smtClean="0"/>
              <a:t> </a:t>
            </a:r>
            <a:r>
              <a:rPr lang="fr-FR" dirty="0" smtClean="0"/>
              <a:t>&gt; 300 mg/24 heures ou rapport protéinurie/</a:t>
            </a:r>
            <a:r>
              <a:rPr lang="fr-FR" dirty="0" err="1" smtClean="0"/>
              <a:t>créatininurie</a:t>
            </a:r>
            <a:r>
              <a:rPr lang="fr-FR" dirty="0" smtClean="0"/>
              <a:t> &gt; 200 mg/g.</a:t>
            </a:r>
          </a:p>
          <a:p>
            <a:r>
              <a:rPr lang="fr-FR" sz="3600" b="1" dirty="0" smtClean="0"/>
              <a:t>Hématurie pathologique </a:t>
            </a:r>
            <a:r>
              <a:rPr lang="fr-FR" dirty="0" smtClean="0"/>
              <a:t>:  GR &gt; 10/mm3</a:t>
            </a:r>
          </a:p>
          <a:p>
            <a:r>
              <a:rPr lang="fr-FR" sz="3600" b="1" dirty="0" err="1" smtClean="0"/>
              <a:t>Leucocyturie</a:t>
            </a:r>
            <a:r>
              <a:rPr lang="fr-FR" sz="3600" b="1" dirty="0" smtClean="0"/>
              <a:t> pathologique </a:t>
            </a:r>
            <a:r>
              <a:rPr lang="fr-FR" dirty="0" smtClean="0"/>
              <a:t>:  GB &gt; 10/mm3</a:t>
            </a:r>
          </a:p>
          <a:p>
            <a:r>
              <a:rPr lang="fr-FR" sz="3600" b="1" dirty="0" smtClean="0"/>
              <a:t>Anomalies morphologiques: </a:t>
            </a:r>
            <a:r>
              <a:rPr lang="fr-FR" dirty="0" smtClean="0"/>
              <a:t>à l’échographie rénale..</a:t>
            </a:r>
          </a:p>
          <a:p>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a:buNone/>
            </a:pPr>
            <a:r>
              <a:rPr lang="fr-FR" dirty="0" smtClean="0"/>
              <a:t>L’IRC a souvent un début insidieux et asymptomatique.</a:t>
            </a:r>
          </a:p>
          <a:p>
            <a:pPr>
              <a:buNone/>
            </a:pPr>
            <a:r>
              <a:rPr lang="fr-FR" dirty="0" smtClean="0"/>
              <a:t>En dépit des phénomènes de compensation</a:t>
            </a:r>
          </a:p>
          <a:p>
            <a:pPr>
              <a:buNone/>
            </a:pPr>
            <a:r>
              <a:rPr lang="fr-FR" dirty="0" smtClean="0"/>
              <a:t>l’augmentation progressive du taux plasmatique de nombreuses substances est inévitable.</a:t>
            </a:r>
          </a:p>
          <a:p>
            <a:pPr>
              <a:buNone/>
            </a:pPr>
            <a:r>
              <a:rPr lang="fr-FR" dirty="0" smtClean="0"/>
              <a:t>♦ Urée (urémie); acide urique.</a:t>
            </a:r>
          </a:p>
          <a:p>
            <a:pPr>
              <a:buNone/>
            </a:pPr>
            <a:r>
              <a:rPr lang="fr-FR" dirty="0" smtClean="0"/>
              <a:t>♦ Potassium;</a:t>
            </a:r>
          </a:p>
          <a:p>
            <a:pPr>
              <a:buNone/>
            </a:pPr>
            <a:r>
              <a:rPr lang="fr-FR" dirty="0" smtClean="0"/>
              <a:t>♦ Phosphore;</a:t>
            </a:r>
          </a:p>
          <a:p>
            <a:pPr>
              <a:buNone/>
            </a:pPr>
            <a:r>
              <a:rPr lang="fr-FR" dirty="0" smtClean="0"/>
              <a:t>♦ Acides organiques (acidose métabolique);</a:t>
            </a:r>
          </a:p>
          <a:p>
            <a:pPr>
              <a:buNone/>
            </a:pPr>
            <a:r>
              <a:rPr lang="fr-FR" dirty="0" smtClean="0"/>
              <a:t>♦ Toxiques et médicaments.</a:t>
            </a:r>
          </a:p>
          <a:p>
            <a:pPr>
              <a:buNone/>
            </a:pPr>
            <a:endParaRPr lang="fr-FR" dirty="0"/>
          </a:p>
        </p:txBody>
      </p:sp>
      <p:sp>
        <p:nvSpPr>
          <p:cNvPr id="4" name="Titre 3"/>
          <p:cNvSpPr>
            <a:spLocks noGrp="1"/>
          </p:cNvSpPr>
          <p:nvPr>
            <p:ph type="title"/>
          </p:nvPr>
        </p:nvSpPr>
        <p:spPr>
          <a:prstGeom prst="rect">
            <a:avLst/>
          </a:prstGeom>
        </p:spPr>
        <p:txBody>
          <a:bodyPr wrap="none">
            <a:spAutoFit/>
          </a:bodyPr>
          <a:lstStyle/>
          <a:p>
            <a:pPr lvl="0" algn="ctr"/>
            <a:r>
              <a:rPr lang="fr-FR" sz="2400" dirty="0" smtClean="0"/>
              <a:t>IR. chronique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8229600" cy="4929411"/>
          </a:xfrm>
        </p:spPr>
        <p:txBody>
          <a:bodyPr>
            <a:normAutofit fontScale="55000" lnSpcReduction="20000"/>
          </a:bodyPr>
          <a:lstStyle/>
          <a:p>
            <a:pPr>
              <a:buNone/>
            </a:pPr>
            <a:r>
              <a:rPr lang="fr-FR" dirty="0" smtClean="0"/>
              <a:t>La rétention azotée devient  permanente. Urée (et créatinine) s'élèvent lentement au début, puis de plus en plus vite.</a:t>
            </a:r>
          </a:p>
          <a:p>
            <a:pPr>
              <a:buNone/>
            </a:pPr>
            <a:r>
              <a:rPr lang="fr-FR" b="1" i="1" dirty="0" smtClean="0">
                <a:solidFill>
                  <a:srgbClr val="FF0000"/>
                </a:solidFill>
                <a:effectLst>
                  <a:outerShdw blurRad="38100" dist="38100" dir="2700000" algn="tl">
                    <a:srgbClr val="000000">
                      <a:alpha val="43137"/>
                    </a:srgbClr>
                  </a:outerShdw>
                </a:effectLst>
                <a:latin typeface="Candara" pitchFamily="34" charset="0"/>
              </a:rPr>
              <a:t>Créatinine</a:t>
            </a:r>
            <a:r>
              <a:rPr lang="fr-FR" dirty="0" smtClean="0">
                <a:latin typeface="Candara" pitchFamily="34" charset="0"/>
              </a:rPr>
              <a:t>: </a:t>
            </a:r>
          </a:p>
          <a:p>
            <a:pPr>
              <a:buNone/>
            </a:pPr>
            <a:r>
              <a:rPr lang="fr-FR" dirty="0" smtClean="0">
                <a:latin typeface="Candara" pitchFamily="34" charset="0"/>
              </a:rPr>
              <a:t>-meilleur marqueur en pratique de l’IRC</a:t>
            </a:r>
          </a:p>
          <a:p>
            <a:pPr>
              <a:buNone/>
            </a:pPr>
            <a:r>
              <a:rPr lang="fr-FR" dirty="0" smtClean="0">
                <a:latin typeface="Candara" pitchFamily="34" charset="0"/>
              </a:rPr>
              <a:t>-</a:t>
            </a:r>
            <a:r>
              <a:rPr lang="fr-FR" dirty="0" err="1" smtClean="0">
                <a:latin typeface="Candara" pitchFamily="34" charset="0"/>
              </a:rPr>
              <a:t>Créat</a:t>
            </a:r>
            <a:r>
              <a:rPr lang="fr-FR" dirty="0" smtClean="0">
                <a:latin typeface="Candara" pitchFamily="34" charset="0"/>
              </a:rPr>
              <a:t> &gt; 180 </a:t>
            </a:r>
            <a:r>
              <a:rPr lang="fr-FR" dirty="0" err="1" smtClean="0">
                <a:latin typeface="Candara" pitchFamily="34" charset="0"/>
              </a:rPr>
              <a:t>μmol</a:t>
            </a:r>
            <a:r>
              <a:rPr lang="fr-FR" dirty="0" smtClean="0">
                <a:latin typeface="Candara" pitchFamily="34" charset="0"/>
              </a:rPr>
              <a:t>/L  quand plus de 50 % des néphrons sont détruits.</a:t>
            </a:r>
          </a:p>
          <a:p>
            <a:pPr>
              <a:buNone/>
            </a:pPr>
            <a:r>
              <a:rPr lang="fr-FR" b="1" i="1" dirty="0" smtClean="0">
                <a:solidFill>
                  <a:srgbClr val="FF0000"/>
                </a:solidFill>
                <a:effectLst>
                  <a:outerShdw blurRad="38100" dist="38100" dir="2700000" algn="tl">
                    <a:srgbClr val="000000">
                      <a:alpha val="43137"/>
                    </a:srgbClr>
                  </a:outerShdw>
                </a:effectLst>
              </a:rPr>
              <a:t>L’équilibre acido-basique</a:t>
            </a:r>
          </a:p>
          <a:p>
            <a:pPr>
              <a:buNone/>
            </a:pPr>
            <a:r>
              <a:rPr lang="fr-FR" b="1" dirty="0" smtClean="0"/>
              <a:t>L’IRC entraîne une acidose métabolique.</a:t>
            </a:r>
          </a:p>
          <a:p>
            <a:pPr>
              <a:buNone/>
            </a:pPr>
            <a:r>
              <a:rPr lang="fr-FR" b="1" i="1" dirty="0" smtClean="0">
                <a:solidFill>
                  <a:srgbClr val="FF0000"/>
                </a:solidFill>
                <a:effectLst>
                  <a:outerShdw blurRad="38100" dist="38100" dir="2700000" algn="tl">
                    <a:srgbClr val="000000">
                      <a:alpha val="43137"/>
                    </a:srgbClr>
                  </a:outerShdw>
                </a:effectLst>
              </a:rPr>
              <a:t>Les anomalies phosphocalciques</a:t>
            </a:r>
            <a:endParaRPr lang="fr-FR" dirty="0" smtClean="0"/>
          </a:p>
          <a:p>
            <a:pPr>
              <a:buNone/>
            </a:pPr>
            <a:r>
              <a:rPr lang="fr-FR" dirty="0" smtClean="0"/>
              <a:t>♦ Conséquences osseuses.</a:t>
            </a:r>
          </a:p>
          <a:p>
            <a:pPr>
              <a:buNone/>
            </a:pPr>
            <a:r>
              <a:rPr lang="fr-FR" dirty="0" smtClean="0"/>
              <a:t>	- </a:t>
            </a:r>
            <a:r>
              <a:rPr lang="fr-FR" dirty="0" smtClean="0">
                <a:solidFill>
                  <a:srgbClr val="FF0000"/>
                </a:solidFill>
              </a:rPr>
              <a:t>Hyperparathyroïdie</a:t>
            </a:r>
            <a:r>
              <a:rPr lang="fr-FR" dirty="0" smtClean="0"/>
              <a:t> secondaire résultant de l’</a:t>
            </a:r>
            <a:r>
              <a:rPr lang="fr-FR" dirty="0" smtClean="0">
                <a:solidFill>
                  <a:srgbClr val="FF0000"/>
                </a:solidFill>
              </a:rPr>
              <a:t>hypocalcémie</a:t>
            </a:r>
            <a:r>
              <a:rPr lang="fr-FR" dirty="0" smtClean="0"/>
              <a:t>.</a:t>
            </a:r>
          </a:p>
          <a:p>
            <a:pPr>
              <a:buNone/>
            </a:pPr>
            <a:r>
              <a:rPr lang="fr-FR" dirty="0" smtClean="0"/>
              <a:t>	- </a:t>
            </a:r>
            <a:r>
              <a:rPr lang="fr-FR" dirty="0" err="1" smtClean="0">
                <a:solidFill>
                  <a:srgbClr val="FF0000"/>
                </a:solidFill>
              </a:rPr>
              <a:t>Ostéodystrophie</a:t>
            </a:r>
            <a:r>
              <a:rPr lang="fr-FR" dirty="0" smtClean="0">
                <a:solidFill>
                  <a:srgbClr val="FF0000"/>
                </a:solidFill>
              </a:rPr>
              <a:t> rénale</a:t>
            </a:r>
            <a:r>
              <a:rPr lang="fr-FR" dirty="0" smtClean="0"/>
              <a:t>= atteinte osseuse mixte</a:t>
            </a:r>
            <a:r>
              <a:rPr lang="fr-FR" b="1" i="1" dirty="0" smtClean="0">
                <a:solidFill>
                  <a:srgbClr val="FF0000"/>
                </a:solidFill>
                <a:effectLst>
                  <a:outerShdw blurRad="38100" dist="38100" dir="2700000" algn="tl">
                    <a:srgbClr val="000000">
                      <a:alpha val="43137"/>
                    </a:srgbClr>
                  </a:outerShdw>
                </a:effectLst>
              </a:rPr>
              <a:t> L’anémie </a:t>
            </a:r>
          </a:p>
          <a:p>
            <a:pPr>
              <a:buNone/>
            </a:pPr>
            <a:r>
              <a:rPr lang="fr-FR" dirty="0" smtClean="0"/>
              <a:t>Une anémie apparaît dès que l’IRC est assez évoluée. Elle est due à une conjonction de</a:t>
            </a:r>
          </a:p>
          <a:p>
            <a:pPr>
              <a:buNone/>
            </a:pPr>
            <a:r>
              <a:rPr lang="fr-FR" dirty="0" smtClean="0"/>
              <a:t>facteurs:</a:t>
            </a:r>
          </a:p>
          <a:p>
            <a:pPr>
              <a:buNone/>
            </a:pPr>
            <a:r>
              <a:rPr lang="fr-FR" dirty="0" smtClean="0"/>
              <a:t>♦ Diminution de la production érythrocytaire:</a:t>
            </a:r>
          </a:p>
          <a:p>
            <a:pPr>
              <a:buNone/>
            </a:pPr>
            <a:r>
              <a:rPr lang="fr-FR" dirty="0" smtClean="0"/>
              <a:t>- Rétention de toxines urémiques (sidération médullaire)</a:t>
            </a:r>
          </a:p>
          <a:p>
            <a:pPr>
              <a:buNone/>
            </a:pPr>
            <a:r>
              <a:rPr lang="fr-FR" dirty="0" smtClean="0"/>
              <a:t>- Diminution de la synthèse de l'érythropoïétine</a:t>
            </a:r>
            <a:endParaRPr lang="fr-FR" b="1" dirty="0" smtClean="0"/>
          </a:p>
          <a:p>
            <a:pPr>
              <a:buNone/>
            </a:pPr>
            <a:endParaRPr lang="fr-FR" dirty="0" smtClean="0">
              <a:latin typeface="Candara" pitchFamily="34" charset="0"/>
            </a:endParaRPr>
          </a:p>
          <a:p>
            <a:pPr>
              <a:buNone/>
            </a:pPr>
            <a:endParaRPr lang="fr-FR" dirty="0"/>
          </a:p>
        </p:txBody>
      </p:sp>
      <p:sp>
        <p:nvSpPr>
          <p:cNvPr id="4" name="Titre 1"/>
          <p:cNvSpPr>
            <a:spLocks noGrp="1"/>
          </p:cNvSpPr>
          <p:nvPr>
            <p:ph type="title"/>
          </p:nvPr>
        </p:nvSpPr>
        <p:spPr>
          <a:xfrm>
            <a:off x="457200" y="274638"/>
            <a:ext cx="8229600" cy="706090"/>
          </a:xfrm>
        </p:spPr>
        <p:txBody>
          <a:bodyPr>
            <a:normAutofit/>
          </a:bodyPr>
          <a:lstStyle/>
          <a:p>
            <a:pPr lvl="0"/>
            <a:r>
              <a:rPr lang="fr-FR" sz="2000" dirty="0" smtClean="0"/>
              <a:t>Signes biologiques</a:t>
            </a:r>
            <a:br>
              <a:rPr lang="fr-FR" sz="2000" dirty="0" smtClean="0"/>
            </a:br>
            <a:endParaRPr lang="fr-F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22114"/>
          </a:xfrm>
        </p:spPr>
        <p:txBody>
          <a:bodyPr>
            <a:normAutofit/>
          </a:bodyPr>
          <a:lstStyle/>
          <a:p>
            <a:r>
              <a:rPr lang="fr-FR" sz="2800" dirty="0" smtClean="0"/>
              <a:t>Cellules  rénales</a:t>
            </a:r>
            <a:endParaRPr lang="fr-FR" sz="2800" dirty="0"/>
          </a:p>
        </p:txBody>
      </p:sp>
      <p:sp>
        <p:nvSpPr>
          <p:cNvPr id="3" name="Espace réservé du contenu 2"/>
          <p:cNvSpPr>
            <a:spLocks noGrp="1"/>
          </p:cNvSpPr>
          <p:nvPr>
            <p:ph idx="1"/>
          </p:nvPr>
        </p:nvSpPr>
        <p:spPr>
          <a:xfrm>
            <a:off x="395536" y="908720"/>
            <a:ext cx="8229600" cy="4669979"/>
          </a:xfrm>
        </p:spPr>
        <p:txBody>
          <a:bodyPr/>
          <a:lstStyle/>
          <a:p>
            <a:pPr>
              <a:buNone/>
            </a:pPr>
            <a:r>
              <a:rPr lang="fr-FR" dirty="0" smtClean="0"/>
              <a:t>La structure des cellules tubulaires varient selon la nature du segment tub, adaptée à ses </a:t>
            </a:r>
            <a:br>
              <a:rPr lang="fr-FR" dirty="0" smtClean="0"/>
            </a:br>
            <a:r>
              <a:rPr lang="fr-FR" dirty="0" smtClean="0"/>
              <a:t>fonctions. </a:t>
            </a:r>
          </a:p>
          <a:p>
            <a:pPr>
              <a:buNone/>
            </a:pPr>
            <a:endParaRPr lang="fr-FR" dirty="0"/>
          </a:p>
        </p:txBody>
      </p:sp>
      <p:sp>
        <p:nvSpPr>
          <p:cNvPr id="4" name="ZoneTexte 3"/>
          <p:cNvSpPr txBox="1"/>
          <p:nvPr/>
        </p:nvSpPr>
        <p:spPr>
          <a:xfrm>
            <a:off x="323528" y="2348880"/>
            <a:ext cx="1296144" cy="523220"/>
          </a:xfrm>
          <a:prstGeom prst="rect">
            <a:avLst/>
          </a:prstGeom>
          <a:noFill/>
        </p:spPr>
        <p:txBody>
          <a:bodyPr wrap="square" rtlCol="0">
            <a:spAutoFit/>
          </a:bodyPr>
          <a:lstStyle/>
          <a:p>
            <a:r>
              <a:rPr lang="fr-FR" sz="2800" b="1" dirty="0" smtClean="0">
                <a:solidFill>
                  <a:srgbClr val="FF0000"/>
                </a:solidFill>
              </a:rPr>
              <a:t>TCP</a:t>
            </a:r>
            <a:endParaRPr lang="fr-FR" sz="2800" b="1" dirty="0">
              <a:solidFill>
                <a:srgbClr val="FF0000"/>
              </a:solidFill>
            </a:endParaRPr>
          </a:p>
        </p:txBody>
      </p:sp>
      <p:sp>
        <p:nvSpPr>
          <p:cNvPr id="5" name="ZoneTexte 4"/>
          <p:cNvSpPr txBox="1"/>
          <p:nvPr/>
        </p:nvSpPr>
        <p:spPr>
          <a:xfrm>
            <a:off x="2771800" y="2132856"/>
            <a:ext cx="936104" cy="523220"/>
          </a:xfrm>
          <a:prstGeom prst="rect">
            <a:avLst/>
          </a:prstGeom>
          <a:noFill/>
        </p:spPr>
        <p:txBody>
          <a:bodyPr wrap="square" rtlCol="0">
            <a:spAutoFit/>
          </a:bodyPr>
          <a:lstStyle/>
          <a:p>
            <a:r>
              <a:rPr lang="fr-FR" sz="2800" b="1" dirty="0" smtClean="0">
                <a:solidFill>
                  <a:srgbClr val="FF0000"/>
                </a:solidFill>
              </a:rPr>
              <a:t>A.D</a:t>
            </a:r>
            <a:endParaRPr lang="fr-FR" sz="2800" b="1" dirty="0">
              <a:solidFill>
                <a:srgbClr val="FF0000"/>
              </a:solidFill>
            </a:endParaRPr>
          </a:p>
        </p:txBody>
      </p:sp>
      <p:sp>
        <p:nvSpPr>
          <p:cNvPr id="6" name="ZoneTexte 5"/>
          <p:cNvSpPr txBox="1"/>
          <p:nvPr/>
        </p:nvSpPr>
        <p:spPr>
          <a:xfrm>
            <a:off x="4427984" y="2132856"/>
            <a:ext cx="720080" cy="523220"/>
          </a:xfrm>
          <a:prstGeom prst="rect">
            <a:avLst/>
          </a:prstGeom>
          <a:noFill/>
        </p:spPr>
        <p:txBody>
          <a:bodyPr wrap="square" rtlCol="0">
            <a:spAutoFit/>
          </a:bodyPr>
          <a:lstStyle/>
          <a:p>
            <a:r>
              <a:rPr lang="fr-FR" sz="2800" b="1" dirty="0" smtClean="0">
                <a:solidFill>
                  <a:srgbClr val="FF0000"/>
                </a:solidFill>
              </a:rPr>
              <a:t>AA</a:t>
            </a:r>
            <a:endParaRPr lang="fr-FR" sz="2800" b="1" dirty="0">
              <a:solidFill>
                <a:srgbClr val="FF0000"/>
              </a:solidFill>
            </a:endParaRPr>
          </a:p>
        </p:txBody>
      </p:sp>
      <p:sp>
        <p:nvSpPr>
          <p:cNvPr id="7" name="ZoneTexte 6"/>
          <p:cNvSpPr txBox="1"/>
          <p:nvPr/>
        </p:nvSpPr>
        <p:spPr>
          <a:xfrm>
            <a:off x="7668344" y="1988840"/>
            <a:ext cx="936104" cy="523220"/>
          </a:xfrm>
          <a:prstGeom prst="rect">
            <a:avLst/>
          </a:prstGeom>
          <a:noFill/>
        </p:spPr>
        <p:txBody>
          <a:bodyPr wrap="square" rtlCol="0">
            <a:spAutoFit/>
          </a:bodyPr>
          <a:lstStyle/>
          <a:p>
            <a:r>
              <a:rPr lang="fr-FR" sz="2800" b="1" dirty="0" smtClean="0">
                <a:solidFill>
                  <a:srgbClr val="FF0000"/>
                </a:solidFill>
              </a:rPr>
              <a:t>TC</a:t>
            </a:r>
            <a:endParaRPr lang="fr-FR" sz="2800" b="1" dirty="0">
              <a:solidFill>
                <a:srgbClr val="FF0000"/>
              </a:solidFill>
            </a:endParaRPr>
          </a:p>
        </p:txBody>
      </p:sp>
      <p:sp>
        <p:nvSpPr>
          <p:cNvPr id="8" name="ZoneTexte 7"/>
          <p:cNvSpPr txBox="1"/>
          <p:nvPr/>
        </p:nvSpPr>
        <p:spPr>
          <a:xfrm>
            <a:off x="5868144" y="2132856"/>
            <a:ext cx="1331640" cy="523220"/>
          </a:xfrm>
          <a:prstGeom prst="rect">
            <a:avLst/>
          </a:prstGeom>
          <a:noFill/>
        </p:spPr>
        <p:txBody>
          <a:bodyPr wrap="square" rtlCol="0">
            <a:spAutoFit/>
          </a:bodyPr>
          <a:lstStyle/>
          <a:p>
            <a:r>
              <a:rPr lang="fr-FR" sz="2800" b="1" dirty="0" smtClean="0">
                <a:solidFill>
                  <a:srgbClr val="FF0000"/>
                </a:solidFill>
              </a:rPr>
              <a:t>TCD</a:t>
            </a:r>
            <a:endParaRPr lang="fr-FR" sz="2800" b="1" dirty="0">
              <a:solidFill>
                <a:srgbClr val="FF0000"/>
              </a:solidFill>
            </a:endParaRPr>
          </a:p>
        </p:txBody>
      </p:sp>
      <p:sp>
        <p:nvSpPr>
          <p:cNvPr id="9" name="ZoneTexte 8"/>
          <p:cNvSpPr txBox="1"/>
          <p:nvPr/>
        </p:nvSpPr>
        <p:spPr>
          <a:xfrm>
            <a:off x="0" y="3068960"/>
            <a:ext cx="2267744" cy="3477875"/>
          </a:xfrm>
          <a:prstGeom prst="rect">
            <a:avLst/>
          </a:prstGeom>
          <a:solidFill>
            <a:srgbClr val="00B050"/>
          </a:solidFill>
        </p:spPr>
        <p:txBody>
          <a:bodyPr wrap="square" rtlCol="0">
            <a:spAutoFit/>
          </a:bodyPr>
          <a:lstStyle/>
          <a:p>
            <a:r>
              <a:rPr lang="fr-FR" sz="2000" b="1" dirty="0" smtClean="0">
                <a:solidFill>
                  <a:schemeClr val="bg1"/>
                </a:solidFill>
              </a:rPr>
              <a:t>Perméable à l’eau et aux électrolytes.</a:t>
            </a:r>
          </a:p>
          <a:p>
            <a:r>
              <a:rPr lang="fr-FR" sz="2000" b="1" dirty="0" smtClean="0">
                <a:solidFill>
                  <a:schemeClr val="bg1"/>
                </a:solidFill>
              </a:rPr>
              <a:t>Perméable au CO</a:t>
            </a:r>
            <a:r>
              <a:rPr lang="fr-FR" sz="2000" b="1" baseline="-25000" dirty="0" smtClean="0">
                <a:solidFill>
                  <a:schemeClr val="bg1"/>
                </a:solidFill>
              </a:rPr>
              <a:t>2</a:t>
            </a:r>
            <a:r>
              <a:rPr lang="fr-FR" sz="2000" b="1" dirty="0" smtClean="0">
                <a:solidFill>
                  <a:schemeClr val="bg1"/>
                </a:solidFill>
              </a:rPr>
              <a:t> Nettement moins à l’urée.</a:t>
            </a:r>
          </a:p>
          <a:p>
            <a:r>
              <a:rPr lang="fr-FR" sz="2000" b="1" dirty="0" smtClean="0">
                <a:solidFill>
                  <a:schemeClr val="bg1"/>
                </a:solidFill>
              </a:rPr>
              <a:t>Imperméable à la créatinine.</a:t>
            </a:r>
          </a:p>
          <a:p>
            <a:r>
              <a:rPr lang="fr-FR" sz="2000" b="1" dirty="0" smtClean="0">
                <a:solidFill>
                  <a:schemeClr val="bg1"/>
                </a:solidFill>
              </a:rPr>
              <a:t>Possède de nombreux systèmes de transport actifs.</a:t>
            </a:r>
          </a:p>
        </p:txBody>
      </p:sp>
      <p:sp>
        <p:nvSpPr>
          <p:cNvPr id="10" name="ZoneTexte 9"/>
          <p:cNvSpPr txBox="1"/>
          <p:nvPr/>
        </p:nvSpPr>
        <p:spPr>
          <a:xfrm>
            <a:off x="2267744" y="2636912"/>
            <a:ext cx="1944216" cy="1015663"/>
          </a:xfrm>
          <a:prstGeom prst="rect">
            <a:avLst/>
          </a:prstGeom>
          <a:solidFill>
            <a:srgbClr val="0070C0"/>
          </a:solidFill>
        </p:spPr>
        <p:txBody>
          <a:bodyPr wrap="square" rtlCol="0">
            <a:spAutoFit/>
          </a:bodyPr>
          <a:lstStyle/>
          <a:p>
            <a:r>
              <a:rPr lang="fr-FR" sz="2000" b="1" dirty="0" smtClean="0">
                <a:solidFill>
                  <a:schemeClr val="bg1"/>
                </a:solidFill>
              </a:rPr>
              <a:t>P</a:t>
            </a:r>
            <a:r>
              <a:rPr lang="fr-FR" sz="2000" dirty="0" smtClean="0">
                <a:solidFill>
                  <a:schemeClr val="bg1"/>
                </a:solidFill>
              </a:rPr>
              <a:t>erméable</a:t>
            </a:r>
            <a:r>
              <a:rPr lang="fr-FR" sz="1200" dirty="0" smtClean="0">
                <a:solidFill>
                  <a:schemeClr val="bg1"/>
                </a:solidFill>
              </a:rPr>
              <a:t> </a:t>
            </a:r>
            <a:r>
              <a:rPr lang="fr-FR" sz="2000" dirty="0" smtClean="0">
                <a:solidFill>
                  <a:schemeClr val="bg1"/>
                </a:solidFill>
              </a:rPr>
              <a:t>à l’eau et au Na</a:t>
            </a:r>
            <a:r>
              <a:rPr lang="fr-FR" sz="2000" baseline="30000" dirty="0" smtClean="0">
                <a:solidFill>
                  <a:schemeClr val="bg1"/>
                </a:solidFill>
              </a:rPr>
              <a:t>+</a:t>
            </a:r>
            <a:r>
              <a:rPr lang="fr-FR" sz="2000" dirty="0" smtClean="0">
                <a:solidFill>
                  <a:schemeClr val="bg1"/>
                </a:solidFill>
              </a:rPr>
              <a:t>.</a:t>
            </a:r>
            <a:endParaRPr lang="fr-FR" sz="2000" b="1" dirty="0" smtClean="0">
              <a:solidFill>
                <a:schemeClr val="bg1"/>
              </a:solidFill>
            </a:endParaRPr>
          </a:p>
          <a:p>
            <a:endParaRPr lang="fr-FR" sz="2000" b="1" dirty="0">
              <a:solidFill>
                <a:schemeClr val="bg1"/>
              </a:solidFill>
            </a:endParaRPr>
          </a:p>
        </p:txBody>
      </p:sp>
      <p:sp>
        <p:nvSpPr>
          <p:cNvPr id="11" name="ZoneTexte 10"/>
          <p:cNvSpPr txBox="1"/>
          <p:nvPr/>
        </p:nvSpPr>
        <p:spPr>
          <a:xfrm>
            <a:off x="4139952" y="2579906"/>
            <a:ext cx="1643074" cy="4278094"/>
          </a:xfrm>
          <a:prstGeom prst="rect">
            <a:avLst/>
          </a:prstGeom>
          <a:solidFill>
            <a:srgbClr val="0070C0"/>
          </a:solidFill>
        </p:spPr>
        <p:txBody>
          <a:bodyPr wrap="square" rtlCol="0">
            <a:spAutoFit/>
          </a:bodyPr>
          <a:lstStyle/>
          <a:p>
            <a:r>
              <a:rPr lang="fr-FR" sz="2000" dirty="0" smtClean="0">
                <a:solidFill>
                  <a:schemeClr val="bg1"/>
                </a:solidFill>
              </a:rPr>
              <a:t>Membrane épaisse imperméable à l’eau perméable aux ions Na</a:t>
            </a:r>
            <a:r>
              <a:rPr lang="fr-FR" sz="2000" baseline="30000" dirty="0" smtClean="0">
                <a:solidFill>
                  <a:schemeClr val="bg1"/>
                </a:solidFill>
              </a:rPr>
              <a:t>+</a:t>
            </a:r>
            <a:r>
              <a:rPr lang="fr-FR" sz="2000" dirty="0" smtClean="0">
                <a:solidFill>
                  <a:schemeClr val="bg1"/>
                </a:solidFill>
              </a:rPr>
              <a:t> grâce à un système de transport </a:t>
            </a:r>
            <a:r>
              <a:rPr lang="fr-FR" sz="2000" dirty="0" err="1" smtClean="0">
                <a:solidFill>
                  <a:schemeClr val="bg1"/>
                </a:solidFill>
              </a:rPr>
              <a:t>NaCl</a:t>
            </a:r>
            <a:r>
              <a:rPr lang="fr-FR" sz="2000" dirty="0" smtClean="0">
                <a:solidFill>
                  <a:schemeClr val="bg1"/>
                </a:solidFill>
              </a:rPr>
              <a:t> depuis la lumière vers le tissu interstitiel.</a:t>
            </a:r>
            <a:endParaRPr lang="fr-FR" sz="2000" b="1" dirty="0" smtClean="0">
              <a:solidFill>
                <a:schemeClr val="bg1"/>
              </a:solidFill>
            </a:endParaRPr>
          </a:p>
          <a:p>
            <a:endParaRPr lang="fr-FR" sz="1200" b="1" dirty="0">
              <a:solidFill>
                <a:schemeClr val="bg1"/>
              </a:solidFill>
            </a:endParaRPr>
          </a:p>
        </p:txBody>
      </p:sp>
      <p:sp>
        <p:nvSpPr>
          <p:cNvPr id="12" name="ZoneTexte 11"/>
          <p:cNvSpPr txBox="1"/>
          <p:nvPr/>
        </p:nvSpPr>
        <p:spPr>
          <a:xfrm>
            <a:off x="5724128" y="2636912"/>
            <a:ext cx="1656184" cy="1938992"/>
          </a:xfrm>
          <a:prstGeom prst="rect">
            <a:avLst/>
          </a:prstGeom>
          <a:solidFill>
            <a:srgbClr val="FF6699"/>
          </a:solidFill>
        </p:spPr>
        <p:txBody>
          <a:bodyPr wrap="square" rtlCol="0">
            <a:spAutoFit/>
          </a:bodyPr>
          <a:lstStyle/>
          <a:p>
            <a:r>
              <a:rPr lang="fr-FR" sz="2000" dirty="0" smtClean="0">
                <a:solidFill>
                  <a:schemeClr val="bg1"/>
                </a:solidFill>
              </a:rPr>
              <a:t>Sa perméabilité vis-à-vis de l’eau est modulable par l’ADH.</a:t>
            </a:r>
            <a:endParaRPr lang="fr-FR" sz="2000" b="1" dirty="0">
              <a:solidFill>
                <a:schemeClr val="bg1"/>
              </a:solidFill>
            </a:endParaRPr>
          </a:p>
        </p:txBody>
      </p:sp>
      <p:sp>
        <p:nvSpPr>
          <p:cNvPr id="13" name="ZoneTexte 12"/>
          <p:cNvSpPr txBox="1"/>
          <p:nvPr/>
        </p:nvSpPr>
        <p:spPr>
          <a:xfrm>
            <a:off x="7407828" y="2636912"/>
            <a:ext cx="1736172" cy="2862322"/>
          </a:xfrm>
          <a:prstGeom prst="rect">
            <a:avLst/>
          </a:prstGeom>
          <a:solidFill>
            <a:srgbClr val="FFC000"/>
          </a:solidFill>
        </p:spPr>
        <p:txBody>
          <a:bodyPr wrap="square" rtlCol="0">
            <a:spAutoFit/>
          </a:bodyPr>
          <a:lstStyle/>
          <a:p>
            <a:r>
              <a:rPr lang="fr-FR" sz="2000" dirty="0" smtClean="0">
                <a:solidFill>
                  <a:schemeClr val="bg1"/>
                </a:solidFill>
              </a:rPr>
              <a:t>Avec les cellules du TCD, elles sont soumises à l’influence de l’aldostérone sur les échanges des ions Na</a:t>
            </a:r>
            <a:r>
              <a:rPr lang="fr-FR" sz="2000" baseline="30000" dirty="0" smtClean="0">
                <a:solidFill>
                  <a:schemeClr val="bg1"/>
                </a:solidFill>
              </a:rPr>
              <a:t>+</a:t>
            </a:r>
            <a:r>
              <a:rPr lang="fr-FR" sz="2000" dirty="0" smtClean="0">
                <a:solidFill>
                  <a:schemeClr val="bg1"/>
                </a:solidFill>
              </a:rPr>
              <a:t> </a:t>
            </a:r>
            <a:r>
              <a:rPr lang="fr-FR" sz="1200" dirty="0" smtClean="0">
                <a:solidFill>
                  <a:schemeClr val="bg1"/>
                </a:solidFill>
              </a:rPr>
              <a:t>K</a:t>
            </a:r>
            <a:r>
              <a:rPr lang="fr-FR" sz="1200" baseline="30000" dirty="0" smtClean="0">
                <a:solidFill>
                  <a:schemeClr val="bg1"/>
                </a:solidFill>
              </a:rPr>
              <a:t>+</a:t>
            </a:r>
            <a:endParaRPr lang="fr-FR" sz="1200" baseline="30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Fonctions du Rein</a:t>
            </a:r>
            <a:r>
              <a:rPr lang="fr-FR" dirty="0" smtClean="0"/>
              <a:t/>
            </a:r>
            <a:br>
              <a:rPr lang="fr-FR" dirty="0" smtClean="0"/>
            </a:br>
            <a:endParaRPr lang="fr-FR" dirty="0"/>
          </a:p>
        </p:txBody>
      </p:sp>
      <p:sp>
        <p:nvSpPr>
          <p:cNvPr id="3" name="Espace réservé du contenu 2"/>
          <p:cNvSpPr>
            <a:spLocks noGrp="1"/>
          </p:cNvSpPr>
          <p:nvPr>
            <p:ph idx="1"/>
          </p:nvPr>
        </p:nvSpPr>
        <p:spPr>
          <a:xfrm>
            <a:off x="467544" y="1196752"/>
            <a:ext cx="8229600" cy="4525963"/>
          </a:xfrm>
        </p:spPr>
        <p:txBody>
          <a:bodyPr/>
          <a:lstStyle/>
          <a:p>
            <a:r>
              <a:rPr lang="fr-FR" sz="3600" b="1" dirty="0" smtClean="0"/>
              <a:t>Formation de l’urine</a:t>
            </a:r>
            <a:r>
              <a:rPr lang="fr-FR" sz="3600" dirty="0" smtClean="0">
                <a:latin typeface="Broadway" pitchFamily="82" charset="0"/>
              </a:rPr>
              <a:t> </a:t>
            </a:r>
            <a:r>
              <a:rPr lang="fr-FR" dirty="0" smtClean="0">
                <a:latin typeface="Broadway" pitchFamily="82" charset="0"/>
              </a:rPr>
              <a:t>: </a:t>
            </a:r>
          </a:p>
          <a:p>
            <a:r>
              <a:rPr lang="fr-FR" dirty="0" smtClean="0"/>
              <a:t>se fait en deux </a:t>
            </a:r>
            <a:r>
              <a:rPr lang="fr-FR" dirty="0" err="1" smtClean="0"/>
              <a:t>etapes</a:t>
            </a:r>
            <a:r>
              <a:rPr lang="fr-FR" dirty="0" smtClean="0"/>
              <a:t> successives </a:t>
            </a:r>
          </a:p>
          <a:p>
            <a:endParaRPr lang="fr-FR" dirty="0"/>
          </a:p>
        </p:txBody>
      </p:sp>
      <p:sp>
        <p:nvSpPr>
          <p:cNvPr id="4" name="Rectangle 3"/>
          <p:cNvSpPr/>
          <p:nvPr/>
        </p:nvSpPr>
        <p:spPr>
          <a:xfrm>
            <a:off x="539552" y="2924944"/>
            <a:ext cx="7920880" cy="2677656"/>
          </a:xfrm>
          <a:prstGeom prst="rect">
            <a:avLst/>
          </a:prstGeom>
        </p:spPr>
        <p:txBody>
          <a:bodyPr wrap="square">
            <a:spAutoFit/>
          </a:bodyPr>
          <a:lstStyle/>
          <a:p>
            <a:pPr>
              <a:buSzPct val="150000"/>
              <a:buBlip>
                <a:blip r:embed="rId2"/>
              </a:buBlip>
            </a:pPr>
            <a:r>
              <a:rPr lang="fr-FR" sz="2400" i="1" u="sng" dirty="0" smtClean="0">
                <a:effectLst>
                  <a:outerShdw blurRad="38100" dist="38100" dir="2700000" algn="tl">
                    <a:srgbClr val="000000">
                      <a:alpha val="43137"/>
                    </a:srgbClr>
                  </a:outerShdw>
                </a:effectLst>
              </a:rPr>
              <a:t>Filtration glomérulaire </a:t>
            </a:r>
            <a:r>
              <a:rPr lang="fr-FR" sz="2400" dirty="0" smtClean="0"/>
              <a:t>formant l’urine primitive (</a:t>
            </a:r>
            <a:r>
              <a:rPr lang="fr-FR" sz="2400" i="1" u="sng" dirty="0" smtClean="0">
                <a:effectLst>
                  <a:outerShdw blurRad="38100" dist="38100" dir="2700000" algn="tl">
                    <a:srgbClr val="000000">
                      <a:alpha val="43137"/>
                    </a:srgbClr>
                  </a:outerShdw>
                </a:effectLst>
              </a:rPr>
              <a:t>Ultra filtrat</a:t>
            </a:r>
            <a:r>
              <a:rPr lang="fr-FR" sz="2400" dirty="0" smtClean="0"/>
              <a:t> du plasma), il s’agit d’une étape passive.</a:t>
            </a:r>
          </a:p>
          <a:p>
            <a:pPr>
              <a:buSzPct val="150000"/>
              <a:buBlip>
                <a:blip r:embed="rId2"/>
              </a:buBlip>
            </a:pPr>
            <a:r>
              <a:rPr lang="fr-FR" sz="2400" dirty="0" smtClean="0"/>
              <a:t>La seconde est active, et comprend l’ensemble des fonctions tubulaires. D’une part la </a:t>
            </a:r>
            <a:r>
              <a:rPr lang="fr-FR" sz="2400" i="1" u="sng" dirty="0" smtClean="0">
                <a:effectLst>
                  <a:outerShdw blurRad="38100" dist="38100" dir="2700000" algn="tl">
                    <a:srgbClr val="000000">
                      <a:alpha val="43137"/>
                    </a:srgbClr>
                  </a:outerShdw>
                </a:effectLst>
              </a:rPr>
              <a:t>réabsorption</a:t>
            </a:r>
            <a:r>
              <a:rPr lang="fr-FR" sz="2400" dirty="0" smtClean="0"/>
              <a:t> à partir de l’ultra-filtrat glomérulaire et une </a:t>
            </a:r>
            <a:r>
              <a:rPr lang="fr-FR" sz="2400" i="1" u="sng" dirty="0" smtClean="0">
                <a:effectLst>
                  <a:outerShdw blurRad="38100" dist="38100" dir="2700000" algn="tl">
                    <a:srgbClr val="000000">
                      <a:alpha val="43137"/>
                    </a:srgbClr>
                  </a:outerShdw>
                </a:effectLst>
              </a:rPr>
              <a:t>sécrétion</a:t>
            </a:r>
            <a:r>
              <a:rPr lang="fr-FR" sz="2400" dirty="0" smtClean="0"/>
              <a:t> vers la lumière tubulaire à partir des Vx </a:t>
            </a:r>
            <a:r>
              <a:rPr lang="fr-FR" sz="2400" dirty="0" err="1" smtClean="0"/>
              <a:t>péritubulaires</a:t>
            </a:r>
            <a:r>
              <a:rPr lang="fr-FR" sz="2400" dirty="0" smtClean="0"/>
              <a:t>.</a:t>
            </a:r>
          </a:p>
          <a:p>
            <a:r>
              <a:rPr lang="fr-FR" sz="2400" dirty="0" smtClean="0"/>
              <a:t>Résultat: formation de </a:t>
            </a:r>
            <a:r>
              <a:rPr lang="fr-FR" sz="2400" i="1" u="sng" dirty="0" smtClean="0">
                <a:effectLst>
                  <a:outerShdw blurRad="38100" dist="38100" dir="2700000" algn="tl">
                    <a:srgbClr val="000000">
                      <a:alpha val="43137"/>
                    </a:srgbClr>
                  </a:outerShdw>
                </a:effectLst>
              </a:rPr>
              <a:t>l’urine définitive</a:t>
            </a:r>
            <a:r>
              <a:rPr lang="fr-FR" sz="2400"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467544" y="2936701"/>
            <a:ext cx="8229600" cy="39212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009900"/>
              </a:buClr>
              <a:buSzPts val="2400"/>
              <a:buFont typeface="Wingdings 2" pitchFamily="18" charset="2"/>
              <a:buNone/>
              <a:tabLst/>
              <a:defRPr/>
            </a:pPr>
            <a:endParaRPr kumimoji="0" lang="fr-FR" sz="3200" b="0" i="0" u="none" strike="noStrike" kern="1200" cap="none" spc="0" normalizeH="0" baseline="0" noProof="0" dirty="0" smtClean="0">
              <a:ln>
                <a:noFill/>
              </a:ln>
              <a:solidFill>
                <a:srgbClr val="FF0066"/>
              </a:solidFill>
              <a:effectLst/>
              <a:uLnTx/>
              <a:uFillTx/>
              <a:latin typeface="Arial"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ct val="20000"/>
              </a:spcBef>
              <a:spcAft>
                <a:spcPts val="0"/>
              </a:spcAft>
              <a:buClr>
                <a:srgbClr val="009900"/>
              </a:buClr>
              <a:buSzPts val="2400"/>
              <a:buFont typeface="Wingdings 2" pitchFamily="18" charset="2"/>
              <a:buNone/>
              <a:tabLst/>
              <a:defRPr/>
            </a:pPr>
            <a:endParaRPr kumimoji="0" lang="fr-FR" sz="3200" b="0" i="0" u="none" strike="noStrike" kern="1200" cap="none" spc="0" normalizeH="0" baseline="0" noProof="0" dirty="0" smtClean="0">
              <a:ln>
                <a:noFill/>
              </a:ln>
              <a:solidFill>
                <a:srgbClr val="FF0066"/>
              </a:solidFill>
              <a:effectLst/>
              <a:uLnTx/>
              <a:uFillTx/>
              <a:latin typeface="Arial"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ct val="20000"/>
              </a:spcBef>
              <a:spcAft>
                <a:spcPts val="0"/>
              </a:spcAft>
              <a:buClr>
                <a:srgbClr val="009900"/>
              </a:buClr>
              <a:buSzPts val="2400"/>
              <a:buFont typeface="Wingdings 2" pitchFamily="18" charset="2"/>
              <a:buNone/>
              <a:tabLst/>
              <a:defRPr/>
            </a:pPr>
            <a:endParaRPr lang="fr-FR" sz="3200" dirty="0" smtClean="0">
              <a:solidFill>
                <a:srgbClr val="FF0066"/>
              </a:solidFill>
              <a:latin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
                <a:srgbClr val="009900"/>
              </a:buClr>
              <a:buSzPts val="2400"/>
              <a:buFont typeface="Wingdings 2" pitchFamily="18" charset="2"/>
              <a:buNone/>
              <a:tabLst/>
              <a:defRPr/>
            </a:pPr>
            <a:endParaRPr kumimoji="0" lang="fr-FR" sz="3200" b="0" i="0" u="none" strike="noStrike" kern="1200" cap="none" spc="0" normalizeH="0" baseline="0" noProof="0" dirty="0" smtClean="0">
              <a:ln>
                <a:noFill/>
              </a:ln>
              <a:solidFill>
                <a:srgbClr val="FF0066"/>
              </a:solidFill>
              <a:effectLst/>
              <a:uLnTx/>
              <a:uFillTx/>
              <a:latin typeface="Arial"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ct val="20000"/>
              </a:spcBef>
              <a:spcAft>
                <a:spcPts val="0"/>
              </a:spcAft>
              <a:buClr>
                <a:srgbClr val="009900"/>
              </a:buClr>
              <a:buSzPts val="2400"/>
              <a:buFont typeface="Wingdings 2" pitchFamily="18" charset="2"/>
              <a:buNone/>
              <a:tabLst/>
              <a:defRPr/>
            </a:pPr>
            <a:r>
              <a:rPr kumimoji="0" lang="fr-FR" sz="3200" b="0" i="0" u="none" strike="noStrike" kern="1200" cap="none" spc="0" normalizeH="0" baseline="0" noProof="0" dirty="0" smtClean="0">
                <a:ln>
                  <a:noFill/>
                </a:ln>
                <a:solidFill>
                  <a:srgbClr val="FF0066"/>
                </a:solidFill>
                <a:effectLst/>
                <a:uLnTx/>
                <a:uFillTx/>
                <a:latin typeface="Arial" pitchFamily="34" charset="0"/>
                <a:ea typeface="+mn-ea"/>
                <a:cs typeface="+mn-cs"/>
                <a:sym typeface="Wingdings" pitchFamily="2" charset="2"/>
              </a:rPr>
              <a:t>-</a:t>
            </a:r>
            <a:r>
              <a:rPr kumimoji="0" lang="fr-FR" sz="2500" b="0" i="0" u="none" strike="noStrike" kern="1200" cap="none" spc="0" normalizeH="0" baseline="0" noProof="0" dirty="0" smtClean="0">
                <a:ln>
                  <a:noFill/>
                </a:ln>
                <a:solidFill>
                  <a:schemeClr val="tx1"/>
                </a:solidFill>
                <a:effectLst/>
                <a:uLnTx/>
                <a:uFillTx/>
                <a:latin typeface="Arial" pitchFamily="34" charset="0"/>
                <a:ea typeface="+mn-ea"/>
                <a:cs typeface="+mn-cs"/>
              </a:rPr>
              <a:t>absence de protéines </a:t>
            </a:r>
            <a:r>
              <a:rPr kumimoji="0" lang="fr-FR" sz="2500" b="0" i="0" u="none" strike="noStrike" kern="1200" cap="none" spc="0" normalizeH="0" baseline="0" noProof="0" dirty="0" smtClean="0">
                <a:ln>
                  <a:noFill/>
                </a:ln>
                <a:solidFill>
                  <a:schemeClr val="tx1"/>
                </a:solidFill>
                <a:effectLst/>
                <a:uLnTx/>
                <a:uFillTx/>
                <a:latin typeface="Arial" pitchFamily="34" charset="0"/>
                <a:ea typeface="+mn-ea"/>
                <a:cs typeface="+mn-cs"/>
                <a:sym typeface="Symbol" pitchFamily="18" charset="2"/>
              </a:rPr>
              <a:t></a:t>
            </a:r>
            <a:r>
              <a:rPr kumimoji="0" lang="fr-FR" sz="2500" b="0" i="0" u="none" strike="noStrike" kern="1200" cap="none" spc="0" normalizeH="0" baseline="0" noProof="0" dirty="0" smtClean="0">
                <a:ln>
                  <a:noFill/>
                </a:ln>
                <a:solidFill>
                  <a:schemeClr val="tx1"/>
                </a:solidFill>
                <a:effectLst/>
                <a:uLnTx/>
                <a:uFillTx/>
                <a:latin typeface="Arial" pitchFamily="34" charset="0"/>
                <a:ea typeface="+mn-ea"/>
                <a:cs typeface="+mn-cs"/>
              </a:rPr>
              <a:t>70 </a:t>
            </a:r>
            <a:r>
              <a:rPr kumimoji="0" lang="fr-FR" sz="2500" b="0" i="0" u="none" strike="noStrike" kern="1200" cap="none" spc="0" normalizeH="0" baseline="0" noProof="0" dirty="0" err="1" smtClean="0">
                <a:ln>
                  <a:noFill/>
                </a:ln>
                <a:solidFill>
                  <a:schemeClr val="tx1"/>
                </a:solidFill>
                <a:effectLst/>
                <a:uLnTx/>
                <a:uFillTx/>
                <a:latin typeface="Arial" pitchFamily="34" charset="0"/>
                <a:ea typeface="+mn-ea"/>
                <a:cs typeface="+mn-cs"/>
              </a:rPr>
              <a:t>KDa</a:t>
            </a:r>
            <a:endParaRPr kumimoji="0" lang="fr-FR" sz="25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9933"/>
              </a:buClr>
              <a:buSzPts val="2000"/>
              <a:buFont typeface="Comic Sans MS" pitchFamily="66" charset="0"/>
              <a:buNone/>
              <a:tabLst/>
              <a:defRPr/>
            </a:pPr>
            <a:r>
              <a:rPr kumimoji="0" lang="fr-FR" sz="2500" b="0" i="0" u="none" strike="noStrike" kern="1200" cap="none" spc="0" normalizeH="0" baseline="0" noProof="0" dirty="0" smtClean="0">
                <a:ln>
                  <a:noFill/>
                </a:ln>
                <a:solidFill>
                  <a:schemeClr val="tx1"/>
                </a:solidFill>
                <a:effectLst/>
                <a:uLnTx/>
                <a:uFillTx/>
                <a:latin typeface="Arial" pitchFamily="34" charset="0"/>
                <a:ea typeface="+mn-ea"/>
                <a:cs typeface="+mn-cs"/>
                <a:sym typeface="Symbol" pitchFamily="18" charset="2"/>
              </a:rPr>
              <a:t>	</a:t>
            </a:r>
            <a:r>
              <a:rPr kumimoji="0" lang="fr-FR" sz="2500" b="0" i="0" u="none" strike="noStrike" kern="1200" cap="none" spc="0" normalizeH="0" baseline="0" noProof="0" dirty="0" smtClean="0">
                <a:ln>
                  <a:noFill/>
                </a:ln>
                <a:solidFill>
                  <a:schemeClr val="tx1"/>
                </a:solidFill>
                <a:effectLst/>
                <a:uLnTx/>
                <a:uFillTx/>
                <a:latin typeface="Arial" pitchFamily="34" charset="0"/>
                <a:ea typeface="+mn-ea"/>
                <a:cs typeface="+mn-cs"/>
              </a:rPr>
              <a:t>-</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395536" y="0"/>
            <a:ext cx="8388424" cy="4893647"/>
          </a:xfrm>
          <a:prstGeom prst="rect">
            <a:avLst/>
          </a:prstGeom>
        </p:spPr>
        <p:txBody>
          <a:bodyPr wrap="square">
            <a:spAutoFit/>
          </a:bodyPr>
          <a:lstStyle/>
          <a:p>
            <a:r>
              <a:rPr lang="fr-FR" sz="2800" dirty="0" smtClean="0">
                <a:solidFill>
                  <a:srgbClr val="FF0066"/>
                </a:solidFill>
              </a:rPr>
              <a:t>                               Filtrat glomérulaire </a:t>
            </a:r>
          </a:p>
          <a:p>
            <a:r>
              <a:rPr lang="fr-FR" sz="2800" dirty="0" smtClean="0"/>
              <a:t>  </a:t>
            </a:r>
          </a:p>
          <a:p>
            <a:r>
              <a:rPr lang="fr-FR" sz="2800" dirty="0" smtClean="0"/>
              <a:t>-</a:t>
            </a:r>
            <a:r>
              <a:rPr lang="fr-FR" sz="2500" dirty="0" smtClean="0"/>
              <a:t>C’est un ultra filtrat  .</a:t>
            </a:r>
            <a:r>
              <a:rPr lang="fr-FR" sz="2500" dirty="0" smtClean="0">
                <a:latin typeface="Candara" pitchFamily="34" charset="0"/>
              </a:rPr>
              <a:t> </a:t>
            </a:r>
            <a:endParaRPr lang="fr-FR" sz="2500" dirty="0" smtClean="0"/>
          </a:p>
          <a:p>
            <a:endParaRPr lang="fr-FR" sz="2500" dirty="0" smtClean="0"/>
          </a:p>
          <a:p>
            <a:r>
              <a:rPr lang="fr-FR" sz="2500" dirty="0" smtClean="0"/>
              <a:t>-125 ml / min de débit.</a:t>
            </a:r>
          </a:p>
          <a:p>
            <a:endParaRPr lang="fr-FR" sz="2500" dirty="0" smtClean="0"/>
          </a:p>
          <a:p>
            <a:r>
              <a:rPr lang="fr-FR" sz="2500" dirty="0" smtClean="0"/>
              <a:t>-Composition identique au plasma.</a:t>
            </a:r>
          </a:p>
          <a:p>
            <a:endParaRPr lang="fr-FR" sz="2500" dirty="0" smtClean="0"/>
          </a:p>
          <a:p>
            <a:r>
              <a:rPr lang="fr-FR" sz="2500" dirty="0" smtClean="0"/>
              <a:t>-Isotonique au plasma.</a:t>
            </a:r>
          </a:p>
          <a:p>
            <a:r>
              <a:rPr lang="fr-FR" sz="2500" dirty="0" smtClean="0"/>
              <a:t> </a:t>
            </a:r>
          </a:p>
          <a:p>
            <a:endParaRPr lang="fr-FR" sz="2500" dirty="0" smtClean="0"/>
          </a:p>
          <a:p>
            <a:r>
              <a:rPr lang="fr-FR" sz="2500" dirty="0" smtClean="0"/>
              <a:t>-pH identique au plasma. </a:t>
            </a:r>
            <a:r>
              <a:rPr lang="fr-FR" sz="2800"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lstStyle/>
          <a:p>
            <a:r>
              <a:rPr lang="fr-FR" dirty="0" smtClean="0">
                <a:solidFill>
                  <a:schemeClr val="tx1">
                    <a:lumMod val="65000"/>
                    <a:lumOff val="35000"/>
                  </a:schemeClr>
                </a:solidFill>
                <a:latin typeface="Broadway" pitchFamily="82" charset="0"/>
              </a:rPr>
              <a:t>Réabsorption tubulaire</a:t>
            </a:r>
            <a:endParaRPr lang="fr-FR" dirty="0"/>
          </a:p>
        </p:txBody>
      </p:sp>
      <p:sp>
        <p:nvSpPr>
          <p:cNvPr id="4" name="Espace réservé du contenu 2"/>
          <p:cNvSpPr>
            <a:spLocks noGrp="1"/>
          </p:cNvSpPr>
          <p:nvPr>
            <p:ph idx="1"/>
          </p:nvPr>
        </p:nvSpPr>
        <p:spPr>
          <a:xfrm>
            <a:off x="457200" y="1481328"/>
            <a:ext cx="8229600" cy="4525963"/>
          </a:xfrm>
        </p:spPr>
        <p:txBody>
          <a:bodyPr>
            <a:normAutofit fontScale="85000" lnSpcReduction="20000"/>
          </a:bodyPr>
          <a:lstStyle/>
          <a:p>
            <a:pPr>
              <a:lnSpc>
                <a:spcPct val="90000"/>
              </a:lnSpc>
            </a:pPr>
            <a:r>
              <a:rPr lang="fr-FR" dirty="0" smtClean="0"/>
              <a:t>La réabsorption implique le passage de molécules de la lumière tubulaire vers le capillaire sanguin.</a:t>
            </a:r>
          </a:p>
          <a:p>
            <a:pPr>
              <a:lnSpc>
                <a:spcPct val="90000"/>
              </a:lnSpc>
              <a:buFont typeface="Wingdings 2" pitchFamily="18" charset="2"/>
              <a:buNone/>
            </a:pPr>
            <a:endParaRPr lang="fr-FR" dirty="0" smtClean="0"/>
          </a:p>
          <a:p>
            <a:pPr>
              <a:lnSpc>
                <a:spcPct val="90000"/>
              </a:lnSpc>
            </a:pPr>
            <a:r>
              <a:rPr lang="fr-FR" dirty="0" smtClean="0"/>
              <a:t>La réabsorption tubulaire est </a:t>
            </a:r>
            <a:r>
              <a:rPr lang="fr-FR" dirty="0" smtClean="0">
                <a:solidFill>
                  <a:srgbClr val="FF0066"/>
                </a:solidFill>
              </a:rPr>
              <a:t>sélective</a:t>
            </a:r>
            <a:r>
              <a:rPr lang="fr-FR" dirty="0" smtClean="0"/>
              <a:t>.</a:t>
            </a:r>
          </a:p>
          <a:p>
            <a:pPr>
              <a:lnSpc>
                <a:spcPct val="90000"/>
              </a:lnSpc>
              <a:buFont typeface="Wingdings 2" pitchFamily="18" charset="2"/>
              <a:buNone/>
            </a:pPr>
            <a:endParaRPr lang="fr-FR" dirty="0" smtClean="0"/>
          </a:p>
          <a:p>
            <a:pPr>
              <a:lnSpc>
                <a:spcPct val="90000"/>
              </a:lnSpc>
            </a:pPr>
            <a:r>
              <a:rPr lang="fr-FR" dirty="0" smtClean="0"/>
              <a:t>La réabsorption tubulaire </a:t>
            </a:r>
            <a:r>
              <a:rPr lang="fr-FR" dirty="0" smtClean="0">
                <a:solidFill>
                  <a:srgbClr val="FF0066"/>
                </a:solidFill>
              </a:rPr>
              <a:t>récupère</a:t>
            </a:r>
            <a:r>
              <a:rPr lang="fr-FR" dirty="0" smtClean="0"/>
              <a:t> les substances essentielles à la vie et </a:t>
            </a:r>
            <a:r>
              <a:rPr lang="fr-FR" dirty="0" smtClean="0">
                <a:solidFill>
                  <a:srgbClr val="FF0066"/>
                </a:solidFill>
              </a:rPr>
              <a:t>exclue</a:t>
            </a:r>
            <a:r>
              <a:rPr lang="fr-FR" dirty="0" smtClean="0"/>
              <a:t> les déchets.</a:t>
            </a:r>
          </a:p>
          <a:p>
            <a:pPr>
              <a:lnSpc>
                <a:spcPct val="90000"/>
              </a:lnSpc>
              <a:buFont typeface="Wingdings 2" pitchFamily="18" charset="2"/>
              <a:buNone/>
            </a:pPr>
            <a:endParaRPr lang="fr-FR" dirty="0" smtClean="0"/>
          </a:p>
          <a:p>
            <a:pPr>
              <a:lnSpc>
                <a:spcPct val="90000"/>
              </a:lnSpc>
              <a:buFont typeface="Wingdings 2" pitchFamily="18" charset="2"/>
              <a:buNone/>
            </a:pPr>
            <a:endParaRPr lang="fr-FR" dirty="0" smtClean="0"/>
          </a:p>
          <a:p>
            <a:pPr>
              <a:lnSpc>
                <a:spcPct val="90000"/>
              </a:lnSpc>
            </a:pPr>
            <a:r>
              <a:rPr lang="fr-FR" dirty="0" smtClean="0"/>
              <a:t>Les mouvements</a:t>
            </a:r>
            <a:r>
              <a:rPr lang="fr-FR" dirty="0" smtClean="0">
                <a:solidFill>
                  <a:srgbClr val="FF0066"/>
                </a:solidFill>
              </a:rPr>
              <a:t> passifs</a:t>
            </a:r>
            <a:r>
              <a:rPr lang="fr-FR" dirty="0" smtClean="0"/>
              <a:t> et le transport </a:t>
            </a:r>
            <a:r>
              <a:rPr lang="fr-FR" dirty="0" smtClean="0">
                <a:solidFill>
                  <a:srgbClr val="FF0066"/>
                </a:solidFill>
              </a:rPr>
              <a:t>actif</a:t>
            </a:r>
            <a:r>
              <a:rPr lang="fr-FR" dirty="0" smtClean="0"/>
              <a:t> règlent les flux </a:t>
            </a:r>
            <a:r>
              <a:rPr lang="fr-FR" dirty="0" err="1" smtClean="0"/>
              <a:t>transtubulaires</a:t>
            </a:r>
            <a:r>
              <a:rPr lang="fr-FR" dirty="0" smtClean="0"/>
              <a:t> qui intéressent la presque totalité des constituants de l’urine primitive.     </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67544" y="0"/>
            <a:ext cx="8229600" cy="1143000"/>
          </a:xfrm>
        </p:spPr>
        <p:txBody>
          <a:bodyPr/>
          <a:lstStyle/>
          <a:p>
            <a:r>
              <a:rPr lang="fr-FR" dirty="0" smtClean="0"/>
              <a:t>Sécrétion tubulaire.</a:t>
            </a:r>
            <a:endParaRPr lang="fr-FR" dirty="0"/>
          </a:p>
        </p:txBody>
      </p:sp>
      <p:sp>
        <p:nvSpPr>
          <p:cNvPr id="4" name="Espace réservé du contenu 2"/>
          <p:cNvSpPr>
            <a:spLocks noGrp="1"/>
          </p:cNvSpPr>
          <p:nvPr>
            <p:ph idx="1"/>
          </p:nvPr>
        </p:nvSpPr>
        <p:spPr>
          <a:xfrm>
            <a:off x="0" y="1124744"/>
            <a:ext cx="8686800" cy="5001419"/>
          </a:xfrm>
        </p:spPr>
        <p:txBody>
          <a:bodyPr>
            <a:normAutofit fontScale="92500" lnSpcReduction="10000"/>
          </a:bodyPr>
          <a:lstStyle/>
          <a:p>
            <a:pPr lvl="1" eaLnBrk="0" hangingPunct="0">
              <a:lnSpc>
                <a:spcPct val="75000"/>
              </a:lnSpc>
              <a:buFont typeface="Wingdings" pitchFamily="2" charset="2"/>
              <a:buNone/>
            </a:pPr>
            <a:endParaRPr lang="fr-FR" sz="3000" dirty="0" smtClean="0"/>
          </a:p>
          <a:p>
            <a:pPr lvl="1" eaLnBrk="0" hangingPunct="0">
              <a:lnSpc>
                <a:spcPct val="75000"/>
              </a:lnSpc>
              <a:buFont typeface="Wingdings" pitchFamily="2" charset="2"/>
              <a:buNone/>
            </a:pPr>
            <a:r>
              <a:rPr lang="fr-FR" sz="3000" dirty="0" smtClean="0"/>
              <a:t>Excrétion de substances organiques</a:t>
            </a:r>
          </a:p>
          <a:p>
            <a:pPr lvl="1" eaLnBrk="0" hangingPunct="0">
              <a:lnSpc>
                <a:spcPct val="75000"/>
              </a:lnSpc>
              <a:buFont typeface="Wingdings" pitchFamily="2" charset="2"/>
              <a:buNone/>
            </a:pPr>
            <a:endParaRPr lang="fr-FR" sz="3000" dirty="0" smtClean="0">
              <a:solidFill>
                <a:srgbClr val="FF0066"/>
              </a:solidFill>
              <a:cs typeface="Arial" pitchFamily="34" charset="0"/>
              <a:sym typeface="Wingdings" pitchFamily="2" charset="2"/>
            </a:endParaRPr>
          </a:p>
          <a:p>
            <a:pPr>
              <a:buNone/>
            </a:pPr>
            <a:r>
              <a:rPr lang="fr-FR" sz="3000" dirty="0" smtClean="0"/>
              <a:t>Le tube proximal dispose de mécanismes de</a:t>
            </a:r>
          </a:p>
          <a:p>
            <a:pPr>
              <a:buNone/>
            </a:pPr>
            <a:r>
              <a:rPr lang="fr-FR" sz="3000" dirty="0" smtClean="0"/>
              <a:t>transport actif pour la sécrétion de nombreux produits résiduels ou étrangers.</a:t>
            </a:r>
          </a:p>
          <a:p>
            <a:pPr>
              <a:buNone/>
            </a:pPr>
            <a:r>
              <a:rPr lang="fr-FR" sz="3000" dirty="0" smtClean="0">
                <a:cs typeface="Arial" pitchFamily="34" charset="0"/>
              </a:rPr>
              <a:t>Détoxification par élimination des toxines, médicaments et de leur Métabolites.</a:t>
            </a:r>
          </a:p>
          <a:p>
            <a:pPr>
              <a:buNone/>
            </a:pPr>
            <a:endParaRPr lang="fr-FR" dirty="0" smtClean="0"/>
          </a:p>
          <a:p>
            <a:r>
              <a:rPr lang="fr-FR" dirty="0" smtClean="0"/>
              <a:t>La sécrétion est sous la dépendance d'un transporteur , et donc </a:t>
            </a:r>
            <a:r>
              <a:rPr lang="fr-FR" i="1" smtClean="0"/>
              <a:t>saturable </a:t>
            </a:r>
            <a:r>
              <a:rPr lang="fr-FR" smtClean="0"/>
              <a:t>.</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TotalTime>
  <Words>2752</Words>
  <Application>Microsoft Office PowerPoint</Application>
  <PresentationFormat>Affichage à l'écran (4:3)</PresentationFormat>
  <Paragraphs>368</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Thème Office</vt:lpstr>
      <vt:lpstr>Diapositive 1</vt:lpstr>
      <vt:lpstr>Introduction </vt:lpstr>
      <vt:lpstr>Diapositive 3</vt:lpstr>
      <vt:lpstr>Diapositive 4</vt:lpstr>
      <vt:lpstr>Cellules  rénales</vt:lpstr>
      <vt:lpstr>Fonctions du Rein </vt:lpstr>
      <vt:lpstr>Diapositive 7</vt:lpstr>
      <vt:lpstr>Réabsorption tubulaire</vt:lpstr>
      <vt:lpstr>Sécrétion tubulaire.</vt:lpstr>
      <vt:lpstr>Diapositive 10</vt:lpstr>
      <vt:lpstr>Exploration fonctionnelle rénale</vt:lpstr>
      <vt:lpstr>URÉE</vt:lpstr>
      <vt:lpstr>Exploration fonctionnelle rénale</vt:lpstr>
      <vt:lpstr>LA CREATININE </vt:lpstr>
      <vt:lpstr>Diapositive 15</vt:lpstr>
      <vt:lpstr>LA CREATININE </vt:lpstr>
      <vt:lpstr>Osmolarité et lonogramme sanguin: </vt:lpstr>
      <vt:lpstr>Diapositive 18</vt:lpstr>
      <vt:lpstr>Diurèse</vt:lpstr>
      <vt:lpstr>Déterminations effectuées sur l’urine </vt:lpstr>
      <vt:lpstr>l’analyse chimique par les bandelettes réactives</vt:lpstr>
      <vt:lpstr>l’analyse chimique par les bandelettes réactives</vt:lpstr>
      <vt:lpstr>Diapositive 23</vt:lpstr>
      <vt:lpstr>LES PROTÉINURIES </vt:lpstr>
      <vt:lpstr>LES PROTÉINURIES</vt:lpstr>
      <vt:lpstr>LES PROTÉINURIES</vt:lpstr>
      <vt:lpstr>Diapositive 27</vt:lpstr>
      <vt:lpstr>Diapositive 28</vt:lpstr>
      <vt:lpstr>Exploration dynamique:</vt:lpstr>
      <vt:lpstr>Diapositive 30</vt:lpstr>
      <vt:lpstr>Diapositive 31</vt:lpstr>
      <vt:lpstr>Diapositive 32</vt:lpstr>
      <vt:lpstr>Diapositive 33</vt:lpstr>
      <vt:lpstr>syndrome néphrotique </vt:lpstr>
      <vt:lpstr>Diapositive 35</vt:lpstr>
      <vt:lpstr>Insuffisance rénale aigüe </vt:lpstr>
      <vt:lpstr>Insuffisance rénale aigüe </vt:lpstr>
      <vt:lpstr>Insuffisance rénale aigüe </vt:lpstr>
      <vt:lpstr>Signes biologiques </vt:lpstr>
      <vt:lpstr>Signes biologiques </vt:lpstr>
      <vt:lpstr>Diapositive 41</vt:lpstr>
      <vt:lpstr>IR. chronique</vt:lpstr>
      <vt:lpstr>IR. chronique</vt:lpstr>
      <vt:lpstr>Signes biologiques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ency-education.com</dc:creator>
  <cp:lastModifiedBy>hp630</cp:lastModifiedBy>
  <cp:revision>7</cp:revision>
  <dcterms:modified xsi:type="dcterms:W3CDTF">2013-02-10T19:40:01Z</dcterms:modified>
</cp:coreProperties>
</file>