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4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87" r:id="rId25"/>
    <p:sldId id="279" r:id="rId26"/>
    <p:sldId id="280" r:id="rId27"/>
    <p:sldId id="281" r:id="rId28"/>
    <p:sldId id="285" r:id="rId29"/>
    <p:sldId id="282" r:id="rId30"/>
    <p:sldId id="283" r:id="rId31"/>
    <p:sldId id="286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1DF-B05E-4E5A-AA4D-B39D2CC6B2EC}" type="datetimeFigureOut">
              <a:rPr lang="fr-FR" smtClean="0"/>
              <a:pPr/>
              <a:t>22/05/2013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A0C-3E73-47E5-8566-7FC39F417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1DF-B05E-4E5A-AA4D-B39D2CC6B2EC}" type="datetimeFigureOut">
              <a:rPr lang="fr-FR" smtClean="0"/>
              <a:pPr/>
              <a:t>22/05/2013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A0C-3E73-47E5-8566-7FC39F417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1DF-B05E-4E5A-AA4D-B39D2CC6B2EC}" type="datetimeFigureOut">
              <a:rPr lang="fr-FR" smtClean="0"/>
              <a:pPr/>
              <a:t>22/05/2013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A0C-3E73-47E5-8566-7FC39F417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1DF-B05E-4E5A-AA4D-B39D2CC6B2EC}" type="datetimeFigureOut">
              <a:rPr lang="fr-FR" smtClean="0"/>
              <a:pPr/>
              <a:t>22/05/2013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A0C-3E73-47E5-8566-7FC39F417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1DF-B05E-4E5A-AA4D-B39D2CC6B2EC}" type="datetimeFigureOut">
              <a:rPr lang="fr-FR" smtClean="0"/>
              <a:pPr/>
              <a:t>22/05/2013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A0C-3E73-47E5-8566-7FC39F417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1DF-B05E-4E5A-AA4D-B39D2CC6B2EC}" type="datetimeFigureOut">
              <a:rPr lang="fr-FR" smtClean="0"/>
              <a:pPr/>
              <a:t>22/05/2013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A0C-3E73-47E5-8566-7FC39F417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1DF-B05E-4E5A-AA4D-B39D2CC6B2EC}" type="datetimeFigureOut">
              <a:rPr lang="fr-FR" smtClean="0"/>
              <a:pPr/>
              <a:t>22/05/2013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A0C-3E73-47E5-8566-7FC39F417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1DF-B05E-4E5A-AA4D-B39D2CC6B2EC}" type="datetimeFigureOut">
              <a:rPr lang="fr-FR" smtClean="0"/>
              <a:pPr/>
              <a:t>22/05/2013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A0C-3E73-47E5-8566-7FC39F417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1DF-B05E-4E5A-AA4D-B39D2CC6B2EC}" type="datetimeFigureOut">
              <a:rPr lang="fr-FR" smtClean="0"/>
              <a:pPr/>
              <a:t>22/05/2013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A0C-3E73-47E5-8566-7FC39F417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1DF-B05E-4E5A-AA4D-B39D2CC6B2EC}" type="datetimeFigureOut">
              <a:rPr lang="fr-FR" smtClean="0"/>
              <a:pPr/>
              <a:t>22/05/2013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A0C-3E73-47E5-8566-7FC39F417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C1DF-B05E-4E5A-AA4D-B39D2CC6B2EC}" type="datetimeFigureOut">
              <a:rPr lang="fr-FR" smtClean="0"/>
              <a:pPr/>
              <a:t>22/05/2013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1A0C-3E73-47E5-8566-7FC39F417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6C1DF-B05E-4E5A-AA4D-B39D2CC6B2EC}" type="datetimeFigureOut">
              <a:rPr lang="fr-FR" smtClean="0"/>
              <a:pPr/>
              <a:t>22/05/2013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C1A0C-3E73-47E5-8566-7FC39F417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CHAINE RESPIRATOIRE ET PHOSPHORYLATION OXYDATIVE</a:t>
            </a: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VUE GENERALE SUR LA CRM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 transport d’é du complexe I au complexe IV est séquentiel:</a:t>
            </a:r>
          </a:p>
          <a:p>
            <a:pPr>
              <a:buNone/>
            </a:pPr>
            <a:r>
              <a:rPr lang="fr-FR" dirty="0" smtClean="0"/>
              <a:t>                        I – UQ – III – </a:t>
            </a:r>
            <a:r>
              <a:rPr lang="fr-FR" dirty="0" err="1" smtClean="0"/>
              <a:t>cyt</a:t>
            </a:r>
            <a:r>
              <a:rPr lang="fr-FR" dirty="0" smtClean="0"/>
              <a:t> – IV</a:t>
            </a:r>
          </a:p>
          <a:p>
            <a:pPr>
              <a:buNone/>
            </a:pPr>
            <a:r>
              <a:rPr lang="fr-FR" dirty="0" smtClean="0"/>
              <a:t>             OU     II – UQ – III – </a:t>
            </a:r>
            <a:r>
              <a:rPr lang="fr-FR" dirty="0" err="1" smtClean="0"/>
              <a:t>cyt</a:t>
            </a:r>
            <a:r>
              <a:rPr lang="fr-FR" dirty="0" smtClean="0"/>
              <a:t> - IV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LES QUATRE COMPLEXES TRANSPORTEURS DE GREEN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1/ Complexe I: NADH – coenzyme Q oxydoréductase:</a:t>
            </a:r>
          </a:p>
          <a:p>
            <a:pPr>
              <a:buFontTx/>
              <a:buChar char="-"/>
            </a:pPr>
            <a:r>
              <a:rPr lang="fr-FR" dirty="0" smtClean="0"/>
              <a:t>Catalyse le transfert de l’hydrogène du  NADH, H+ vers l’ubiquinone.</a:t>
            </a:r>
          </a:p>
          <a:p>
            <a:pPr>
              <a:buFontTx/>
              <a:buChar char="-"/>
            </a:pPr>
            <a:r>
              <a:rPr lang="fr-FR" dirty="0" smtClean="0"/>
              <a:t>Contient la FMN  et des protéines fer-soufre </a:t>
            </a:r>
          </a:p>
          <a:p>
            <a:pPr>
              <a:buFontTx/>
              <a:buChar char="-"/>
            </a:pPr>
            <a:r>
              <a:rPr lang="fr-FR" dirty="0" smtClean="0"/>
              <a:t>L’entrée du NADH, H+ dans la chaine se fait au niveau du complexe I</a:t>
            </a:r>
          </a:p>
          <a:p>
            <a:pPr>
              <a:buFontTx/>
              <a:buChar char="-"/>
            </a:pPr>
            <a:r>
              <a:rPr lang="fr-FR" dirty="0" smtClean="0"/>
              <a:t>Le substrat du complexe I est le NADH, H+ </a:t>
            </a:r>
          </a:p>
          <a:p>
            <a:pPr>
              <a:buNone/>
            </a:pPr>
            <a:r>
              <a:rPr lang="fr-FR" dirty="0" smtClean="0"/>
              <a:t>(E° = - 0,32 V) et l’accepteur de H+ et é est le coenzyme Q (E° = 0,06 V)</a:t>
            </a:r>
          </a:p>
          <a:p>
            <a:pPr>
              <a:buNone/>
            </a:pPr>
            <a:r>
              <a:rPr lang="fr-FR" dirty="0" smtClean="0"/>
              <a:t>NADH, H+   + UQ                        NAD+    +   UQH2</a:t>
            </a:r>
          </a:p>
          <a:p>
            <a:pPr>
              <a:buNone/>
            </a:pPr>
            <a:r>
              <a:rPr lang="fr-FR" dirty="0" smtClean="0"/>
              <a:t>                 Ubiquinone                                Ubiquinol</a:t>
            </a:r>
          </a:p>
        </p:txBody>
      </p:sp>
      <p:sp>
        <p:nvSpPr>
          <p:cNvPr id="6" name="Flèche droite 5"/>
          <p:cNvSpPr/>
          <p:nvPr/>
        </p:nvSpPr>
        <p:spPr>
          <a:xfrm>
            <a:off x="2928926" y="5143512"/>
            <a:ext cx="171451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LES QUATRE COMPLEXES TRANSPORTEURS DE GREEN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 smtClean="0"/>
              <a:t>L’ubiquinol formé est très mobile dans la membrane et migre vers le complexe III </a:t>
            </a:r>
          </a:p>
          <a:p>
            <a:pPr>
              <a:buFontTx/>
              <a:buChar char="-"/>
            </a:pPr>
            <a:r>
              <a:rPr lang="fr-FR" dirty="0" smtClean="0"/>
              <a:t>Cette réaction d’oxydoréduction est exergonique et libère suffisamment d’énergie pour déplacer des protons de la matrice vers l’espace intermembranaire: le complexe I est donc un site de pompage de H+</a:t>
            </a:r>
          </a:p>
          <a:p>
            <a:pPr>
              <a:buFontTx/>
              <a:buChar char="-"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LES QUATRE COMPLEXES TRANSPORTEURS DE GREEN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11200" dirty="0" smtClean="0"/>
              <a:t>2/ Complexe II: succinate – coenzyme Q oxydoréductase</a:t>
            </a:r>
          </a:p>
          <a:p>
            <a:pPr>
              <a:buNone/>
            </a:pPr>
            <a:r>
              <a:rPr lang="fr-FR" sz="11200" dirty="0" smtClean="0"/>
              <a:t>-  Contient des protéines fer-soufre et du cytochrome  b</a:t>
            </a:r>
          </a:p>
          <a:p>
            <a:pPr>
              <a:buFontTx/>
              <a:buChar char="-"/>
            </a:pPr>
            <a:r>
              <a:rPr lang="fr-FR" sz="11200" dirty="0" smtClean="0"/>
              <a:t>L’entrée du FADH2 se fait au niveau du complexe II</a:t>
            </a:r>
          </a:p>
          <a:p>
            <a:pPr>
              <a:buFontTx/>
              <a:buChar char="-"/>
            </a:pPr>
            <a:r>
              <a:rPr lang="fr-FR" sz="11200" dirty="0" smtClean="0"/>
              <a:t> Substrats du complexe II: FADH2 et succinate,</a:t>
            </a:r>
          </a:p>
          <a:p>
            <a:pPr>
              <a:buNone/>
            </a:pPr>
            <a:r>
              <a:rPr lang="fr-FR" sz="11200" dirty="0" smtClean="0"/>
              <a:t>l’accepteur de H+ et é est le coenzyme Q </a:t>
            </a:r>
          </a:p>
          <a:p>
            <a:pPr>
              <a:buFontTx/>
              <a:buChar char="-"/>
            </a:pPr>
            <a:r>
              <a:rPr lang="fr-FR" sz="11200" dirty="0" smtClean="0"/>
              <a:t>Le complexe II:</a:t>
            </a:r>
          </a:p>
          <a:p>
            <a:pPr>
              <a:buFont typeface="Wingdings" pitchFamily="2" charset="2"/>
              <a:buChar char="§"/>
            </a:pPr>
            <a:r>
              <a:rPr lang="fr-FR" sz="11200" dirty="0" smtClean="0"/>
              <a:t>Oxyde le succinate en fumarate et </a:t>
            </a:r>
            <a:r>
              <a:rPr lang="fr-FR" sz="11200" dirty="0" err="1" smtClean="0"/>
              <a:t>réoxyde</a:t>
            </a:r>
            <a:r>
              <a:rPr lang="fr-FR" sz="11200" dirty="0" smtClean="0"/>
              <a:t> le FADH2 (la réaction a un E° = 0,03 V)</a:t>
            </a:r>
          </a:p>
          <a:p>
            <a:pPr>
              <a:buFont typeface="Wingdings" pitchFamily="2" charset="2"/>
              <a:buChar char="§"/>
            </a:pPr>
            <a:r>
              <a:rPr lang="fr-FR" sz="11200" dirty="0" smtClean="0"/>
              <a:t>Réduit le Co Q en QH2 (E° = 0,06 V)</a:t>
            </a:r>
          </a:p>
          <a:p>
            <a:pPr>
              <a:buFontTx/>
              <a:buChar char="-"/>
            </a:pPr>
            <a:r>
              <a:rPr lang="fr-FR" sz="11200" dirty="0" smtClean="0"/>
              <a:t>L’ubiquinol formé migre vers le complexe III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LES QUATRE COMPLEXES TRANSPORTEURS DE GREEN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 smtClean="0"/>
              <a:t>La réaction ne libère pas suffisamment d’énergie pour qu’il y ait un pompage de H+</a:t>
            </a:r>
          </a:p>
          <a:p>
            <a:pPr>
              <a:buFontTx/>
              <a:buChar char="-"/>
            </a:pPr>
            <a:r>
              <a:rPr lang="fr-FR" dirty="0" smtClean="0"/>
              <a:t>En conséquence moins d’ATP est formé par l’oxydation du FADH2 que par le NADH,H+ </a:t>
            </a:r>
          </a:p>
          <a:p>
            <a:pPr>
              <a:buFontTx/>
              <a:buChar char="-"/>
            </a:pPr>
            <a:r>
              <a:rPr lang="fr-FR" dirty="0" smtClean="0"/>
              <a:t>Deux autres enzymes à FAD constituent des variantes du complexe II: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 La glycérol 3P déshydrogénase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 L’acyl CoA déshydrogénase (</a:t>
            </a:r>
            <a:r>
              <a:rPr lang="el-GR" dirty="0" smtClean="0"/>
              <a:t>β</a:t>
            </a:r>
            <a:r>
              <a:rPr lang="fr-FR" dirty="0" smtClean="0"/>
              <a:t> oxydation)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LES QUATRE COMPLEXES TRANSPORTEURS DE GREEN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3/ Complexe III: coenzyme Q – cytochrome C oxydoréductase</a:t>
            </a:r>
          </a:p>
          <a:p>
            <a:pPr lvl="1">
              <a:buNone/>
            </a:pPr>
            <a:r>
              <a:rPr lang="fr-FR" dirty="0" smtClean="0"/>
              <a:t>- Un cytochrome est une protéine héminique (Fer), assure le transport des e- entre les complexes III et IV</a:t>
            </a:r>
          </a:p>
          <a:p>
            <a:pPr lvl="1">
              <a:buNone/>
            </a:pPr>
            <a:r>
              <a:rPr lang="fr-FR" dirty="0" smtClean="0"/>
              <a:t>- Le rôle du complexe III est le transfert des e- de QH</a:t>
            </a:r>
            <a:r>
              <a:rPr lang="fr-FR" b="1" dirty="0" smtClean="0"/>
              <a:t>2</a:t>
            </a:r>
            <a:r>
              <a:rPr lang="fr-FR" dirty="0" smtClean="0"/>
              <a:t> au cytochrome  C et en même temps pomper les H+ à travers la membrane mitochondriale interne.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LES QUATRE COMPLEXES TRANSPORTEURS DE GREEN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fr-FR" sz="3200" dirty="0" smtClean="0"/>
              <a:t>- La cytochrome C oxydoréductase contient 2 types de cytochrome : b et c</a:t>
            </a:r>
            <a:r>
              <a:rPr lang="fr-FR" sz="3200" b="1" dirty="0" smtClean="0"/>
              <a:t>1</a:t>
            </a:r>
            <a:r>
              <a:rPr lang="fr-FR" sz="3200" dirty="0" smtClean="0"/>
              <a:t> ainsi qu’une protéine </a:t>
            </a:r>
            <a:r>
              <a:rPr lang="fr-FR" sz="3200" dirty="0" err="1" smtClean="0"/>
              <a:t>Fe-S</a:t>
            </a:r>
            <a:r>
              <a:rPr lang="fr-FR" sz="3200" dirty="0" smtClean="0"/>
              <a:t>.</a:t>
            </a:r>
          </a:p>
          <a:p>
            <a:pPr>
              <a:buNone/>
            </a:pPr>
            <a:r>
              <a:rPr lang="fr-FR" dirty="0" smtClean="0"/>
              <a:t>UQH2   +  2 </a:t>
            </a:r>
            <a:r>
              <a:rPr lang="fr-FR" dirty="0" err="1" smtClean="0"/>
              <a:t>cyt</a:t>
            </a:r>
            <a:r>
              <a:rPr lang="fr-FR" dirty="0" smtClean="0"/>
              <a:t> C </a:t>
            </a:r>
            <a:r>
              <a:rPr lang="fr-FR" dirty="0" err="1" smtClean="0"/>
              <a:t>fe</a:t>
            </a:r>
            <a:r>
              <a:rPr lang="fr-FR" dirty="0" smtClean="0"/>
              <a:t>+++              UQ  + 2 </a:t>
            </a:r>
            <a:r>
              <a:rPr lang="fr-FR" dirty="0" err="1" smtClean="0"/>
              <a:t>cyt</a:t>
            </a:r>
            <a:r>
              <a:rPr lang="fr-FR" dirty="0" smtClean="0"/>
              <a:t> C </a:t>
            </a:r>
            <a:r>
              <a:rPr lang="fr-FR" dirty="0" err="1" smtClean="0"/>
              <a:t>fe</a:t>
            </a:r>
            <a:r>
              <a:rPr lang="fr-FR" dirty="0" smtClean="0"/>
              <a:t>++ </a:t>
            </a:r>
          </a:p>
          <a:p>
            <a:pPr>
              <a:buNone/>
            </a:pPr>
            <a:r>
              <a:rPr lang="fr-FR" dirty="0" smtClean="0"/>
              <a:t>      - Site de pompage de H+ car la réaction est exergonique  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4429124" y="3357562"/>
            <a:ext cx="107157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LES QUATRE COMPLEXES TRANSPORTEURS DE GREEN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4/ Complexe IV: cytochrome C oxydase</a:t>
            </a:r>
          </a:p>
          <a:p>
            <a:pPr>
              <a:buFontTx/>
              <a:buChar char="-"/>
            </a:pPr>
            <a:r>
              <a:rPr lang="fr-FR" dirty="0" smtClean="0"/>
              <a:t>Dernière enzyme de la CRM</a:t>
            </a:r>
          </a:p>
          <a:p>
            <a:pPr>
              <a:buFontTx/>
              <a:buChar char="-"/>
            </a:pPr>
            <a:r>
              <a:rPr lang="fr-FR" dirty="0" smtClean="0"/>
              <a:t>Contient deux noyaux hèmes a et a3 , chacun d’entre eux étant associé à un atome de cuivre</a:t>
            </a:r>
          </a:p>
          <a:p>
            <a:pPr>
              <a:buFontTx/>
              <a:buChar char="-"/>
            </a:pPr>
            <a:r>
              <a:rPr lang="fr-FR" dirty="0" smtClean="0"/>
              <a:t>Les é qui sont le substrat de l’enzyme sont apportés par le cytochrome C de l’espace intermembranaire et transférés par l’enzyme vers l’oxygène de la respiration qui diffuse des vaisseaux vers la matrice</a:t>
            </a:r>
          </a:p>
          <a:p>
            <a:pPr>
              <a:buFontTx/>
              <a:buChar char="-"/>
            </a:pPr>
            <a:r>
              <a:rPr lang="fr-FR" dirty="0" smtClean="0"/>
              <a:t> Réaction exergonique: c’est donc un site </a:t>
            </a:r>
            <a:r>
              <a:rPr lang="fr-FR" smtClean="0"/>
              <a:t>de pompage de H+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8001056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OXYDATION BIOLOGIQUE ET CRM</a:t>
            </a:r>
            <a:endParaRPr lang="fr-FR" b="1" dirty="0">
              <a:solidFill>
                <a:srgbClr val="FFFF00"/>
              </a:solidFill>
            </a:endParaRPr>
          </a:p>
        </p:txBody>
      </p:sp>
      <p:pic>
        <p:nvPicPr>
          <p:cNvPr id="4" name="Picture 6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8072494" cy="53578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PLAN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I/Introduction</a:t>
            </a:r>
          </a:p>
          <a:p>
            <a:pPr>
              <a:buNone/>
            </a:pPr>
            <a:r>
              <a:rPr lang="fr-FR" dirty="0" smtClean="0"/>
              <a:t>II/ Vue générale de la chaine de transport mitochondriale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1/ Origine des H2 et O2 nécessaires à la chaine</a:t>
            </a:r>
          </a:p>
          <a:p>
            <a:pPr>
              <a:buNone/>
            </a:pPr>
            <a:r>
              <a:rPr lang="fr-FR" dirty="0" smtClean="0"/>
              <a:t>           2/ Localisation des coenzymes réduits</a:t>
            </a:r>
          </a:p>
          <a:p>
            <a:pPr>
              <a:buNone/>
            </a:pPr>
            <a:r>
              <a:rPr lang="fr-FR" dirty="0" smtClean="0"/>
              <a:t>           3/ Eléments de la chaine d’oxydoréduction mitochondriale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7"/>
            <a:ext cx="8429684" cy="6132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566180" cy="65722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5"/>
            <a:ext cx="8418542" cy="62940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BILAN ENERGETIQUE DE LA CRM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NADH   +  H+   +   ½ O2               H2O     +     NAD+   </a:t>
            </a:r>
            <a:r>
              <a:rPr lang="en-US" dirty="0" smtClean="0"/>
              <a:t>Δ</a:t>
            </a:r>
            <a:r>
              <a:rPr lang="fr-FR" dirty="0" smtClean="0"/>
              <a:t>G° =  - 220 KJ/ mole (- 52,6 Kcal/mole)</a:t>
            </a:r>
          </a:p>
          <a:p>
            <a:pPr>
              <a:buNone/>
            </a:pPr>
            <a:r>
              <a:rPr lang="fr-FR" dirty="0" smtClean="0"/>
              <a:t>ADP   +   Pi   +   H+                    ATP      +    H2O     </a:t>
            </a:r>
          </a:p>
          <a:p>
            <a:pPr>
              <a:buNone/>
            </a:pPr>
            <a:r>
              <a:rPr lang="fr-FR" dirty="0" smtClean="0"/>
              <a:t>   </a:t>
            </a:r>
            <a:r>
              <a:rPr lang="en-US" dirty="0" smtClean="0"/>
              <a:t>Δ</a:t>
            </a:r>
            <a:r>
              <a:rPr lang="fr-FR" dirty="0" smtClean="0"/>
              <a:t>G° = + 30,5 KJ/ mole (+ 7,3 Kcal/mole)</a:t>
            </a:r>
          </a:p>
          <a:p>
            <a:pPr>
              <a:buNone/>
            </a:pPr>
            <a:r>
              <a:rPr lang="fr-FR" dirty="0" smtClean="0"/>
              <a:t>La synthèse d’ATP est proportionnelle au gradient de protons </a:t>
            </a:r>
          </a:p>
          <a:p>
            <a:pPr>
              <a:buNone/>
            </a:pPr>
            <a:r>
              <a:rPr lang="fr-FR" dirty="0" smtClean="0"/>
              <a:t>Trois sites de production d’ATP car la variation d’énergie est suffisante: complexe I, III et IV 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4500562" y="1857364"/>
            <a:ext cx="114300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3786182" y="2928934"/>
            <a:ext cx="114300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QUELQUES EXEMPLES DE POTENTIELS REDOX DANS LES SYSTEMES D’OXYDATION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229600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                </a:t>
                      </a:r>
                      <a:r>
                        <a:rPr lang="fr-FR" b="1" dirty="0" smtClean="0"/>
                        <a:t>SYSTEME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            E° (VOLTS)</a:t>
                      </a:r>
                      <a:endParaRPr lang="fr-FR" dirty="0"/>
                    </a:p>
                  </a:txBody>
                  <a:tcPr/>
                </a:tc>
              </a:tr>
              <a:tr h="5578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NAD+/NADH H+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                           - 0,32</a:t>
                      </a:r>
                      <a:endParaRPr lang="fr-FR" b="1" dirty="0"/>
                    </a:p>
                  </a:txBody>
                  <a:tcPr/>
                </a:tc>
              </a:tr>
              <a:tr h="61564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Fumarate/Succinate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                          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dirty="0" smtClean="0"/>
                        <a:t>+ 0,03</a:t>
                      </a:r>
                      <a:endParaRPr lang="fr-FR" b="1" dirty="0"/>
                    </a:p>
                  </a:txBody>
                  <a:tcPr/>
                </a:tc>
              </a:tr>
              <a:tr h="67343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Cytochrome b Fe+++/Fe++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                           + 0,08</a:t>
                      </a:r>
                      <a:endParaRPr lang="fr-FR" b="1" dirty="0"/>
                    </a:p>
                  </a:txBody>
                  <a:tcPr/>
                </a:tc>
              </a:tr>
              <a:tr h="63975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Ubiquinone</a:t>
                      </a:r>
                      <a:r>
                        <a:rPr lang="fr-FR" b="1" baseline="0" dirty="0" smtClean="0"/>
                        <a:t> oxydée/réduite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                           + 0,10</a:t>
                      </a:r>
                      <a:endParaRPr lang="fr-FR" b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Cytochrome c1 Fe+++/Fe++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                           + 0,22</a:t>
                      </a:r>
                      <a:endParaRPr lang="fr-FR" b="1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Cytochrome a Fe+++/Fe++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                           + 0,29</a:t>
                      </a:r>
                      <a:endParaRPr lang="fr-FR" b="1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Oxygène/eau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                           + 0,82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COMPLEXE V: ATP SYNTHASE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- Constitué de 2 éléments: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S/U F1 (corpuscule de GREEN): située du côté de la matrice et constituée de plusieurs S/U polypeptidiques différentes qui produisent l’ATP dans la mitochondrie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S/U F0 transmembranaire: canal constitué de 4 chaines polypeptidiques différentes, à travers lequel les protons regagnent la matrice (canal protonique)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COMPLEXE V: ATP SYNTHASE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- </a:t>
            </a:r>
            <a:r>
              <a:rPr lang="fr-FR" sz="3500" dirty="0" smtClean="0"/>
              <a:t>L’ATP synthase pompe les protons de l’espace intermembranaire vers la matrice </a:t>
            </a:r>
          </a:p>
          <a:p>
            <a:pPr>
              <a:buNone/>
            </a:pPr>
            <a:r>
              <a:rPr lang="fr-FR" sz="3500" dirty="0" smtClean="0"/>
              <a:t>- Parallèlement, elle récupère l’énergie que les autres enzymes de la CRM utilisent pour accumuler les protons dans l’espace intermembranaire.</a:t>
            </a:r>
          </a:p>
          <a:p>
            <a:pPr>
              <a:buFontTx/>
              <a:buChar char="-"/>
            </a:pPr>
            <a:r>
              <a:rPr lang="fr-FR" sz="3500" dirty="0" smtClean="0"/>
              <a:t>Cette énergie est couplée à la phosphorylation de l’ADP par un Pi en présence de Mg++</a:t>
            </a:r>
          </a:p>
          <a:p>
            <a:pPr>
              <a:buFontTx/>
              <a:buChar char="-"/>
            </a:pPr>
            <a:r>
              <a:rPr lang="fr-FR" sz="3500" dirty="0" smtClean="0"/>
              <a:t>L’ATP </a:t>
            </a:r>
            <a:r>
              <a:rPr lang="fr-FR" sz="3500" dirty="0" err="1" smtClean="0"/>
              <a:t>translocase</a:t>
            </a:r>
            <a:r>
              <a:rPr lang="fr-FR" sz="3500" dirty="0" smtClean="0"/>
              <a:t> et la </a:t>
            </a:r>
            <a:r>
              <a:rPr lang="fr-FR" sz="3500" dirty="0" err="1" smtClean="0"/>
              <a:t>porine</a:t>
            </a:r>
            <a:r>
              <a:rPr lang="fr-FR" sz="3500" dirty="0" smtClean="0"/>
              <a:t> sont des protéines qui permettent au coenzyme ATP/ADP de traverser la membrane mitochondriale</a:t>
            </a:r>
            <a:endParaRPr lang="fr-FR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THEORIE CHIMIOSMOTIQUE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 La synthèse d’ATP dans la chaine respiratoire mitochondriale :</a:t>
            </a:r>
          </a:p>
          <a:p>
            <a:pPr lvl="0">
              <a:buNone/>
            </a:pPr>
            <a:r>
              <a:rPr lang="fr-FR" dirty="0" smtClean="0"/>
              <a:t> - Ne se fait pas directement lors des étapes d’oxydation</a:t>
            </a:r>
          </a:p>
          <a:p>
            <a:pPr lvl="0">
              <a:buNone/>
            </a:pPr>
            <a:r>
              <a:rPr lang="fr-FR" dirty="0" smtClean="0"/>
              <a:t> - Est liée au transport des H+ de la matrice vers l’espace intermembranaire</a:t>
            </a:r>
          </a:p>
          <a:p>
            <a:r>
              <a:rPr lang="fr-FR" dirty="0" smtClean="0"/>
              <a:t>L’arrivée des H+ dans l’espace intermembranaire entraine :</a:t>
            </a:r>
          </a:p>
          <a:p>
            <a:pPr lvl="0">
              <a:buNone/>
            </a:pPr>
            <a:r>
              <a:rPr lang="fr-FR" dirty="0" smtClean="0"/>
              <a:t> - Une baisse du pH de l’espace intermembranaire / matrice</a:t>
            </a:r>
          </a:p>
          <a:p>
            <a:pPr lvl="0">
              <a:buNone/>
            </a:pPr>
            <a:r>
              <a:rPr lang="fr-FR" dirty="0" smtClean="0"/>
              <a:t> - Une accumulation de charges + sur la face externe de la membrane et de charges  - dans la matrice (différence de potentiel membranaire)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THEORIE CHIMIOSMOTIQUE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Le pompage des H+ dans l’espace intermembranaire entraine un retour dans la matrice</a:t>
            </a:r>
          </a:p>
          <a:p>
            <a:pPr lvl="0">
              <a:buNone/>
            </a:pPr>
            <a:r>
              <a:rPr lang="fr-FR" dirty="0" smtClean="0"/>
              <a:t> - A travers le canal protonique F0 du complexe V (car la membrane interne est imperméable aux H+)</a:t>
            </a:r>
          </a:p>
          <a:p>
            <a:pPr lvl="0">
              <a:buNone/>
            </a:pPr>
            <a:r>
              <a:rPr lang="fr-FR" dirty="0" smtClean="0"/>
              <a:t> - Le flux de H+ fait alors tourner F1 du complexe V: synthèse d’ATP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THEORIE CHIMIOSMOTIQUE 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85860"/>
            <a:ext cx="757242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PLAN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III/ Les quatre complexe transporteurs de GREEN</a:t>
            </a:r>
          </a:p>
          <a:p>
            <a:pPr>
              <a:buNone/>
            </a:pPr>
            <a:r>
              <a:rPr lang="fr-FR" dirty="0" smtClean="0"/>
              <a:t>IV/ Bilan énergétique de la CRM</a:t>
            </a:r>
          </a:p>
          <a:p>
            <a:pPr>
              <a:buNone/>
            </a:pPr>
            <a:r>
              <a:rPr lang="fr-FR" dirty="0" smtClean="0"/>
              <a:t>V/ Complexe V</a:t>
            </a:r>
          </a:p>
          <a:p>
            <a:pPr>
              <a:buNone/>
            </a:pPr>
            <a:r>
              <a:rPr lang="fr-FR" dirty="0" smtClean="0"/>
              <a:t>VI/ Couplage entre la chaine de transport des é et l’ATP synthase: théorie chimiosmotique</a:t>
            </a:r>
          </a:p>
          <a:p>
            <a:pPr>
              <a:buNone/>
            </a:pPr>
            <a:r>
              <a:rPr lang="fr-FR" dirty="0" smtClean="0"/>
              <a:t>VII/ Régulation de la CRM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REGULATION DE LA CRM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fr-FR" dirty="0" smtClean="0"/>
              <a:t>Le contrôle de la CRM dépend de la disponibilité de l’ADP</a:t>
            </a:r>
          </a:p>
          <a:p>
            <a:pPr>
              <a:buFontTx/>
              <a:buChar char="-"/>
            </a:pPr>
            <a:r>
              <a:rPr lang="fr-FR" dirty="0" smtClean="0"/>
              <a:t>A l’état basal ATP&gt;&gt;&gt; ADP</a:t>
            </a:r>
          </a:p>
          <a:p>
            <a:pPr>
              <a:buFontTx/>
              <a:buChar char="-"/>
            </a:pPr>
            <a:r>
              <a:rPr lang="fr-FR" dirty="0" smtClean="0"/>
              <a:t>Si l’ADP augmente, la vitesse de la CRM augmente très rapidement et de façon très intense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Contrôle respiratoire: </a:t>
            </a:r>
          </a:p>
          <a:p>
            <a:pPr>
              <a:buFontTx/>
              <a:buChar char="-"/>
            </a:pPr>
            <a:r>
              <a:rPr lang="fr-FR" dirty="0" smtClean="0"/>
              <a:t>Une inhibition du transfert d’é à l’O2 bloque la synthèse d’ATP</a:t>
            </a:r>
          </a:p>
          <a:p>
            <a:pPr>
              <a:buFontTx/>
              <a:buChar char="-"/>
            </a:pPr>
            <a:r>
              <a:rPr lang="fr-FR" dirty="0" smtClean="0"/>
              <a:t>Réciproquement, une inhibition de l’ATP synthase bloque le transfert des électrons 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REGULATION DE LA CRM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dirty="0" smtClean="0"/>
              <a:t> Découplage: </a:t>
            </a:r>
          </a:p>
          <a:p>
            <a:pPr>
              <a:buNone/>
            </a:pPr>
            <a:r>
              <a:rPr lang="fr-FR" dirty="0" smtClean="0"/>
              <a:t>     Normalement la chaine respiratoire et la phosphorylation oxydative sont associées. Mais le gradient de protons formé peut être dégradé sans que les protons traversent l’ATP synthase: il n’y aura pas d’ATP produit mais seulement de la chaleur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INTRODUCTION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L’énergie emmagasinée dans les glucides, les lipides et les protéines doit être convertie en ATP (énergie rapidement utilisable) qui est produit dans les mitochondries à partir de la CRM et la phosphorylation oxydative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VUE GENERALE SUR LA CRM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fr-FR" dirty="0" smtClean="0"/>
              <a:t>Les é provenant de différentes réactions intracellulaires sont pris en charge</a:t>
            </a:r>
          </a:p>
          <a:p>
            <a:pPr>
              <a:buFontTx/>
              <a:buChar char="-"/>
            </a:pPr>
            <a:r>
              <a:rPr lang="fr-FR" dirty="0" smtClean="0"/>
              <a:t>Parcourent une suite d’étapes redox en direction de l’O2 pour le réduire finalement en H2O</a:t>
            </a:r>
          </a:p>
          <a:p>
            <a:pPr>
              <a:buFontTx/>
              <a:buChar char="-"/>
            </a:pPr>
            <a:r>
              <a:rPr lang="fr-FR" dirty="0" smtClean="0"/>
              <a:t>Abandonnent leur énergie pour constituer un gradient de protons à travers la membrane interne de la mitochondrie</a:t>
            </a:r>
          </a:p>
          <a:p>
            <a:pPr>
              <a:buNone/>
            </a:pPr>
            <a:r>
              <a:rPr lang="fr-FR" dirty="0" smtClean="0"/>
              <a:t>- Ce gradient permet la production d’ATP à partir d’ADP et de Pi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VUE GENERALE SUR LA CRM</a:t>
            </a:r>
            <a:endParaRPr lang="fr-FR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5" y="1214422"/>
            <a:ext cx="8786874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VUE GENERALE SUR LA CRM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 smtClean="0"/>
              <a:t>Localisée dans la membrane interne des mitochondries où se trouvent les transporteurs d’é</a:t>
            </a:r>
          </a:p>
          <a:p>
            <a:pPr>
              <a:buFontTx/>
              <a:buChar char="-"/>
            </a:pPr>
            <a:r>
              <a:rPr lang="fr-FR" dirty="0" smtClean="0"/>
              <a:t>Produit de l’ATP et de l’eau grâce à un processus constitué de 2 sous ensembles distincts: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La respiration cellulaire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La phosphorylation de l’ADP en ATP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VUE GENERALE SUR LA CRM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1/ Origine des H2 etO2 nécessaires à la chaine:</a:t>
            </a:r>
          </a:p>
          <a:p>
            <a:pPr>
              <a:buFontTx/>
              <a:buChar char="-"/>
            </a:pPr>
            <a:r>
              <a:rPr lang="fr-FR" dirty="0" smtClean="0"/>
              <a:t>H2: provient des NADH,H+ et FADH2 (substrats de la CRM)</a:t>
            </a:r>
          </a:p>
          <a:p>
            <a:pPr>
              <a:buFontTx/>
              <a:buChar char="-"/>
            </a:pPr>
            <a:r>
              <a:rPr lang="fr-FR" dirty="0" smtClean="0"/>
              <a:t>O2 moléculaire: provient de la respiration, la circulation sanguine et la diffusion dans les tissus </a:t>
            </a:r>
          </a:p>
          <a:p>
            <a:pPr>
              <a:buNone/>
            </a:pPr>
            <a:r>
              <a:rPr lang="fr-FR" dirty="0" smtClean="0"/>
              <a:t>2/ Localisation des coenzymes réduits:</a:t>
            </a:r>
          </a:p>
          <a:p>
            <a:pPr>
              <a:buFontTx/>
              <a:buChar char="-"/>
            </a:pPr>
            <a:r>
              <a:rPr lang="fr-FR" dirty="0" smtClean="0"/>
              <a:t>FADH2: mitochondries</a:t>
            </a:r>
          </a:p>
          <a:p>
            <a:pPr>
              <a:buFontTx/>
              <a:buChar char="-"/>
            </a:pPr>
            <a:r>
              <a:rPr lang="fr-FR" dirty="0" smtClean="0"/>
              <a:t>NADH, H+:mitochondries et cytosol (nécessité de navettes pour traverser la membrane mitochondriale)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VUE GENERALE SUR LA CRM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3/ Eléments de la chaine respiratoire:</a:t>
            </a:r>
          </a:p>
          <a:p>
            <a:pPr>
              <a:buFontTx/>
              <a:buChar char="-"/>
            </a:pPr>
            <a:r>
              <a:rPr lang="fr-FR" dirty="0" smtClean="0"/>
              <a:t>Le transport des é est progressif et utilise une série de systèmes redox au sein de complexes protéiques fixes et d’éléments mobiles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Quatre complexes de GREEN ( de I à IV): fixes, multi protéiques et transmembranaires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Deux transporteurs mobiles (ubiquinone et cytochrome C) qui assurent la continuité de la chaine en reliant les éléments fixes.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1371</Words>
  <Application>Microsoft Office PowerPoint</Application>
  <PresentationFormat>Affichage à l'écran (4:3)</PresentationFormat>
  <Paragraphs>143</Paragraphs>
  <Slides>31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Thème Office</vt:lpstr>
      <vt:lpstr>CHAINE RESPIRATOIRE ET PHOSPHORYLATION OXYDATIVE</vt:lpstr>
      <vt:lpstr>PLAN</vt:lpstr>
      <vt:lpstr>PLAN</vt:lpstr>
      <vt:lpstr>INTRODUCTION</vt:lpstr>
      <vt:lpstr>VUE GENERALE SUR LA CRM</vt:lpstr>
      <vt:lpstr>VUE GENERALE SUR LA CRM</vt:lpstr>
      <vt:lpstr>VUE GENERALE SUR LA CRM</vt:lpstr>
      <vt:lpstr>VUE GENERALE SUR LA CRM</vt:lpstr>
      <vt:lpstr>VUE GENERALE SUR LA CRM</vt:lpstr>
      <vt:lpstr>VUE GENERALE SUR LA CRM</vt:lpstr>
      <vt:lpstr>LES QUATRE COMPLEXES TRANSPORTEURS DE GREEN </vt:lpstr>
      <vt:lpstr>LES QUATRE COMPLEXES TRANSPORTEURS DE GREEN </vt:lpstr>
      <vt:lpstr>LES QUATRE COMPLEXES TRANSPORTEURS DE GREEN </vt:lpstr>
      <vt:lpstr>LES QUATRE COMPLEXES TRANSPORTEURS DE GREEN </vt:lpstr>
      <vt:lpstr>LES QUATRE COMPLEXES TRANSPORTEURS DE GREEN </vt:lpstr>
      <vt:lpstr>LES QUATRE COMPLEXES TRANSPORTEURS DE GREEN </vt:lpstr>
      <vt:lpstr>LES QUATRE COMPLEXES TRANSPORTEURS DE GREEN </vt:lpstr>
      <vt:lpstr>Diapositive 18</vt:lpstr>
      <vt:lpstr>OXYDATION BIOLOGIQUE ET CRM</vt:lpstr>
      <vt:lpstr>Diapositive 20</vt:lpstr>
      <vt:lpstr>Diapositive 21</vt:lpstr>
      <vt:lpstr>Diapositive 22</vt:lpstr>
      <vt:lpstr>BILAN ENERGETIQUE DE LA CRM</vt:lpstr>
      <vt:lpstr>QUELQUES EXEMPLES DE POTENTIELS REDOX DANS LES SYSTEMES D’OXYDATION</vt:lpstr>
      <vt:lpstr>COMPLEXE V: ATP SYNTHASE</vt:lpstr>
      <vt:lpstr>COMPLEXE V: ATP SYNTHASE</vt:lpstr>
      <vt:lpstr>THEORIE CHIMIOSMOTIQUE </vt:lpstr>
      <vt:lpstr>THEORIE CHIMIOSMOTIQUE </vt:lpstr>
      <vt:lpstr>THEORIE CHIMIOSMOTIQUE </vt:lpstr>
      <vt:lpstr>REGULATION DE LA CRM</vt:lpstr>
      <vt:lpstr>REGULATION DE LA CRM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Chaine respiratoire et phosphorylation oxydative</dc:title>
  <dc:creator>ency-education.com</dc:creator>
  <cp:lastModifiedBy>fac</cp:lastModifiedBy>
  <cp:revision>87</cp:revision>
  <dcterms:created xsi:type="dcterms:W3CDTF">2012-05-13T09:08:42Z</dcterms:created>
  <dcterms:modified xsi:type="dcterms:W3CDTF">2013-05-22T06:25:27Z</dcterms:modified>
</cp:coreProperties>
</file>