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9" r:id="rId3"/>
    <p:sldId id="290" r:id="rId4"/>
    <p:sldId id="288" r:id="rId5"/>
    <p:sldId id="257" r:id="rId6"/>
    <p:sldId id="258" r:id="rId7"/>
    <p:sldId id="259" r:id="rId8"/>
    <p:sldId id="285" r:id="rId9"/>
    <p:sldId id="291" r:id="rId10"/>
    <p:sldId id="260" r:id="rId11"/>
    <p:sldId id="261" r:id="rId12"/>
    <p:sldId id="262" r:id="rId13"/>
    <p:sldId id="263" r:id="rId14"/>
    <p:sldId id="267" r:id="rId15"/>
    <p:sldId id="266" r:id="rId16"/>
    <p:sldId id="265" r:id="rId17"/>
    <p:sldId id="275" r:id="rId18"/>
    <p:sldId id="274" r:id="rId19"/>
    <p:sldId id="273" r:id="rId20"/>
    <p:sldId id="271" r:id="rId21"/>
    <p:sldId id="276" r:id="rId22"/>
    <p:sldId id="269" r:id="rId23"/>
    <p:sldId id="270" r:id="rId24"/>
    <p:sldId id="272" r:id="rId25"/>
    <p:sldId id="281" r:id="rId26"/>
    <p:sldId id="280" r:id="rId27"/>
    <p:sldId id="279" r:id="rId28"/>
    <p:sldId id="278" r:id="rId29"/>
    <p:sldId id="277" r:id="rId30"/>
    <p:sldId id="282" r:id="rId31"/>
    <p:sldId id="283" r:id="rId32"/>
    <p:sldId id="284" r:id="rId33"/>
    <p:sldId id="286" r:id="rId34"/>
    <p:sldId id="287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9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B196F5-3A83-4667-B1E7-1785C04B753A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6B83-3BFC-4A11-A250-1835B11C638B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0AFB-B29B-4496-85CA-FC8B6C8D553E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E085-A085-4A6A-8500-1B7ADB85B586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7CC68-1F49-4095-B1E1-B4D03AB3FE32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563E-B117-4D04-9593-1F8136A576A1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22BF1-3993-4C41-838E-B6C103A2849D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68713-DCB2-400D-AE6F-600922CA6736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4283E-DDA7-426A-B06A-E8ABF1DF26B8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C6E0-D016-44E0-8B56-8152F4C8E2CA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A294-55B7-4F8C-B682-0476DE1BF1B8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36A629-510E-48AD-913E-4853151EA141}" type="datetimeFigureOut">
              <a:rPr lang="fr-FR" smtClean="0"/>
              <a:pPr/>
              <a:t>07/02/2012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537C26-9B34-4927-A9D9-58A77C114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1766C3-6DD6-477C-BA5D-553D5371F826}" type="slidenum">
              <a:rPr lang="en-US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858180" cy="1571636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LES URETERES</a:t>
            </a:r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fr-F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ous-titre 2"/>
          <p:cNvSpPr>
            <a:spLocks noGrp="1"/>
          </p:cNvSpPr>
          <p:nvPr>
            <p:ph idx="1"/>
          </p:nvPr>
        </p:nvSpPr>
        <p:spPr>
          <a:xfrm>
            <a:off x="2317779" y="4143380"/>
            <a:ext cx="7683509" cy="1857388"/>
          </a:xfrm>
        </p:spPr>
        <p:txBody>
          <a:bodyPr>
            <a:normAutofit fontScale="32500" lnSpcReduction="20000"/>
          </a:bodyPr>
          <a:lstStyle/>
          <a:p>
            <a:pPr algn="l"/>
            <a:endParaRPr lang="fr-FR" sz="5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fr-FR" sz="7000" dirty="0" smtClean="0">
                <a:solidFill>
                  <a:schemeClr val="bg2">
                    <a:lumMod val="25000"/>
                  </a:schemeClr>
                </a:solidFill>
              </a:rPr>
              <a:t>Dr  CHENAFA</a:t>
            </a:r>
          </a:p>
          <a:p>
            <a:pPr algn="l"/>
            <a:r>
              <a:rPr lang="fr-FR" sz="7000" dirty="0" smtClean="0">
                <a:solidFill>
                  <a:schemeClr val="bg2">
                    <a:lumMod val="25000"/>
                  </a:schemeClr>
                </a:solidFill>
              </a:rPr>
              <a:t>SERVICE D’ANATOMIE NORMALE CHU ORAN</a:t>
            </a:r>
          </a:p>
          <a:p>
            <a:pPr algn="l"/>
            <a:r>
              <a:rPr lang="fr-FR" sz="7000" dirty="0" smtClean="0">
                <a:solidFill>
                  <a:schemeClr val="bg2">
                    <a:lumMod val="25000"/>
                  </a:schemeClr>
                </a:solidFill>
              </a:rPr>
              <a:t>ANNEE UNIVERSITAIRE 2011 - 2012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00364" y="-214338"/>
            <a:ext cx="4214842" cy="92869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6" y="785794"/>
            <a:ext cx="3043230" cy="5786454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Latéralement :</a:t>
            </a:r>
            <a:r>
              <a:rPr lang="fr-FR" dirty="0" smtClean="0"/>
              <a:t> de haut en bas</a:t>
            </a:r>
          </a:p>
          <a:p>
            <a:r>
              <a:rPr lang="fr-FR" dirty="0" smtClean="0"/>
              <a:t>Le bord médial du rein</a:t>
            </a:r>
          </a:p>
          <a:p>
            <a:r>
              <a:rPr lang="fr-FR" dirty="0" smtClean="0"/>
              <a:t>Le côlon ascendant et le </a:t>
            </a:r>
            <a:r>
              <a:rPr lang="fr-FR" dirty="0" smtClean="0"/>
              <a:t>coeco</a:t>
            </a:r>
            <a:r>
              <a:rPr lang="fr-FR" dirty="0" smtClean="0"/>
              <a:t>-appendice à droite</a:t>
            </a:r>
          </a:p>
          <a:p>
            <a:r>
              <a:rPr lang="fr-FR" dirty="0" smtClean="0"/>
              <a:t>Le côlon descendant à gauche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14356"/>
            <a:ext cx="5143536" cy="6082185"/>
          </a:xfrm>
          <a:prstGeom prst="rect">
            <a:avLst/>
          </a:prstGeom>
          <a:noFill/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71802" y="-285776"/>
            <a:ext cx="5500726" cy="1011222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3614734" cy="4525963"/>
          </a:xfrm>
        </p:spPr>
        <p:txBody>
          <a:bodyPr/>
          <a:lstStyle/>
          <a:p>
            <a:r>
              <a:rPr lang="fr-FR" i="1" dirty="0" smtClean="0">
                <a:solidFill>
                  <a:srgbClr val="00B050"/>
                </a:solidFill>
              </a:rPr>
              <a:t>Médialement: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À droite: la veine cave inférieure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À gauche: l’aorte </a:t>
            </a:r>
          </a:p>
          <a:p>
            <a:pPr>
              <a:buNone/>
            </a:pPr>
            <a:r>
              <a:rPr lang="fr-FR" dirty="0" smtClean="0"/>
              <a:t>    La portion ascendante du duodénum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5837" y="807886"/>
            <a:ext cx="4641005" cy="59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14678" y="-214338"/>
            <a:ext cx="4500594" cy="93978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3686172" cy="5429288"/>
          </a:xfrm>
        </p:spPr>
        <p:txBody>
          <a:bodyPr>
            <a:normAutofit fontScale="85000" lnSpcReduction="10000"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En avant: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vaisseaux gonadiques le croisent à hauteur de L3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plan digestif situé en avant du </a:t>
            </a:r>
            <a:r>
              <a:rPr lang="fr-FR" dirty="0" smtClean="0">
                <a:solidFill>
                  <a:srgbClr val="FF0000"/>
                </a:solidFill>
              </a:rPr>
              <a:t>péritoine pariétal post </a:t>
            </a:r>
            <a:r>
              <a:rPr lang="fr-FR" dirty="0" smtClean="0"/>
              <a:t>constitué par :</a:t>
            </a:r>
          </a:p>
          <a:p>
            <a:r>
              <a:rPr lang="fr-FR" b="1" i="1" u="sng" dirty="0" smtClean="0"/>
              <a:t>À droite</a:t>
            </a:r>
            <a:r>
              <a:rPr lang="fr-FR" dirty="0" smtClean="0"/>
              <a:t> : de haut en bas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2</a:t>
            </a:r>
            <a:r>
              <a:rPr lang="fr-FR" baseline="30000" dirty="0" smtClean="0"/>
              <a:t>ème</a:t>
            </a:r>
            <a:r>
              <a:rPr lang="fr-FR" dirty="0" smtClean="0"/>
              <a:t> duodénum et la partie externe du 3</a:t>
            </a:r>
            <a:r>
              <a:rPr lang="fr-FR" baseline="30000" dirty="0" smtClean="0"/>
              <a:t>ème</a:t>
            </a:r>
            <a:r>
              <a:rPr lang="fr-FR" dirty="0" smtClean="0"/>
              <a:t> duodénum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mésocolon ascendant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3</a:t>
            </a:r>
            <a:r>
              <a:rPr lang="fr-FR" baseline="30000" dirty="0" smtClean="0"/>
              <a:t>ème</a:t>
            </a:r>
            <a:r>
              <a:rPr lang="fr-FR" dirty="0" smtClean="0"/>
              <a:t> segment de la racine du mésentère</a:t>
            </a:r>
          </a:p>
          <a:p>
            <a:r>
              <a:rPr lang="fr-FR" b="1" i="1" u="sng" dirty="0" smtClean="0"/>
              <a:t>À gauche:</a:t>
            </a:r>
            <a:r>
              <a:rPr lang="fr-FR" dirty="0" smtClean="0"/>
              <a:t>  de haut en bas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mésocolon descendant</a:t>
            </a:r>
            <a:endParaRPr lang="fr-FR" dirty="0"/>
          </a:p>
        </p:txBody>
      </p:sp>
      <p:pic>
        <p:nvPicPr>
          <p:cNvPr id="5" name="Image 4" descr="http://www.anat-jg.com/PeritoineRetro/RetroPerit.schemas/UreterCp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371600"/>
            <a:ext cx="4857784" cy="39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31" y="1138261"/>
            <a:ext cx="50387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42984"/>
            <a:ext cx="4520417" cy="5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00364" y="-285776"/>
            <a:ext cx="4071966" cy="92869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428736"/>
            <a:ext cx="3857652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2- LA PORTION ILIAQUE:</a:t>
            </a:r>
          </a:p>
          <a:p>
            <a:r>
              <a:rPr lang="fr-FR" b="1" i="1" dirty="0" smtClean="0">
                <a:solidFill>
                  <a:srgbClr val="00B050"/>
                </a:solidFill>
              </a:rPr>
              <a:t>EN ARRIERE:</a:t>
            </a:r>
          </a:p>
          <a:p>
            <a:r>
              <a:rPr lang="fr-FR" dirty="0" smtClean="0"/>
              <a:t>Les vaisseaux iliaques; qu’il croise obliquement:</a:t>
            </a:r>
          </a:p>
          <a:p>
            <a:r>
              <a:rPr lang="fr-FR" dirty="0" smtClean="0"/>
              <a:t>À droite L’uretère croise </a:t>
            </a:r>
            <a:r>
              <a:rPr lang="fr-FR" dirty="0" smtClean="0">
                <a:solidFill>
                  <a:srgbClr val="FF0000"/>
                </a:solidFill>
              </a:rPr>
              <a:t>l’artère iliaque externe</a:t>
            </a:r>
            <a:r>
              <a:rPr lang="fr-FR" dirty="0" smtClean="0"/>
              <a:t> à 1,5cm de son origine</a:t>
            </a:r>
          </a:p>
          <a:p>
            <a:r>
              <a:rPr lang="fr-FR" dirty="0" smtClean="0"/>
              <a:t>À gauche il croise </a:t>
            </a:r>
            <a:r>
              <a:rPr lang="fr-FR" dirty="0" smtClean="0">
                <a:solidFill>
                  <a:srgbClr val="FF0000"/>
                </a:solidFill>
              </a:rPr>
              <a:t>l’artère iliaque commune</a:t>
            </a:r>
            <a:r>
              <a:rPr lang="fr-FR" dirty="0" smtClean="0"/>
              <a:t> à 1,5 cm de sa terminaison   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6232"/>
            <a:ext cx="5286412" cy="57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16200000" flipH="1">
            <a:off x="3607587" y="4179099"/>
            <a:ext cx="1500198" cy="14287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786050" y="4929198"/>
            <a:ext cx="3857652" cy="114300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57488" y="-296866"/>
            <a:ext cx="5214974" cy="93978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285861"/>
            <a:ext cx="4214842" cy="3143272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LATERALEMENT:</a:t>
            </a:r>
          </a:p>
          <a:p>
            <a:r>
              <a:rPr lang="fr-FR" dirty="0" smtClean="0"/>
              <a:t>Le psoas iliaque</a:t>
            </a:r>
          </a:p>
          <a:p>
            <a:r>
              <a:rPr lang="fr-FR" dirty="0" smtClean="0"/>
              <a:t>Le nerf génito-fémoral</a:t>
            </a:r>
          </a:p>
          <a:p>
            <a:r>
              <a:rPr lang="fr-FR" dirty="0" smtClean="0"/>
              <a:t>Les vaisseaux gonadiques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626" y="1285860"/>
            <a:ext cx="502940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-32" y="4529158"/>
            <a:ext cx="3757610" cy="147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MEDIALEMENT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promontoire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739" y="1304165"/>
            <a:ext cx="4520417" cy="5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71802" y="71414"/>
            <a:ext cx="4357718" cy="92869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sz="4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60" y="1214422"/>
            <a:ext cx="6591315" cy="4911741"/>
          </a:xfrm>
        </p:spPr>
        <p:txBody>
          <a:bodyPr/>
          <a:lstStyle/>
          <a:p>
            <a:pPr>
              <a:buNone/>
            </a:pPr>
            <a:r>
              <a:rPr lang="fr-F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3-PORTION PELVIENNE: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Présente deux segments: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Un segment pariétal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Un segment viscérale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Une différence de rapports selon le sexe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14678" y="-285776"/>
            <a:ext cx="3929090" cy="1011222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1214422"/>
            <a:ext cx="4186238" cy="5643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A- L’URTERE PELVIEN CHEZ L’HOMME: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Le segment pariétal: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L’uretère droit est en avant de l’artère iliaque interne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L’uretère gauche est en arrière de l’art iliaque interne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Il se place à la face médiale de l’artère génito-vésicale</a:t>
            </a:r>
            <a:endParaRPr lang="fr-FR" b="1" i="1" dirty="0" smtClean="0">
              <a:solidFill>
                <a:srgbClr val="00B050"/>
              </a:solidFill>
            </a:endParaRPr>
          </a:p>
          <a:p>
            <a:r>
              <a:rPr lang="fr-FR" b="1" i="1" dirty="0" smtClean="0">
                <a:solidFill>
                  <a:srgbClr val="00B050"/>
                </a:solidFill>
              </a:rPr>
              <a:t>En dehors:</a:t>
            </a:r>
          </a:p>
          <a:p>
            <a:r>
              <a:rPr lang="fr-FR" dirty="0" smtClean="0"/>
              <a:t>La paroi pelvienne</a:t>
            </a:r>
          </a:p>
          <a:p>
            <a:r>
              <a:rPr lang="fr-FR" dirty="0" smtClean="0"/>
              <a:t>Les branches de l’artère iliaque interne</a:t>
            </a:r>
          </a:p>
          <a:p>
            <a:r>
              <a:rPr lang="fr-FR" dirty="0" smtClean="0"/>
              <a:t>Le nerf obturateur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142984"/>
            <a:ext cx="4929222" cy="55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492922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2" y="928670"/>
            <a:ext cx="3114668" cy="4525963"/>
          </a:xfrm>
        </p:spPr>
        <p:txBody>
          <a:bodyPr/>
          <a:lstStyle/>
          <a:p>
            <a:r>
              <a:rPr lang="fr-FR" b="1" i="1" dirty="0" smtClean="0">
                <a:solidFill>
                  <a:srgbClr val="00B050"/>
                </a:solidFill>
              </a:rPr>
              <a:t>En dedans: </a:t>
            </a:r>
          </a:p>
          <a:p>
            <a:r>
              <a:rPr lang="fr-FR" dirty="0" smtClean="0"/>
              <a:t>Le cul-de-sac-para-rectal le sépare de : </a:t>
            </a:r>
          </a:p>
          <a:p>
            <a:r>
              <a:rPr lang="fr-FR" dirty="0" smtClean="0"/>
              <a:t>La face latérale du Rectum  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950522"/>
            <a:ext cx="5072098" cy="59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600200"/>
            <a:ext cx="3286148" cy="5257800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SEGMENT VISCERAL: </a:t>
            </a:r>
          </a:p>
          <a:p>
            <a:r>
              <a:rPr lang="fr-FR" dirty="0" smtClean="0"/>
              <a:t>En haut: le péritoine</a:t>
            </a:r>
          </a:p>
          <a:p>
            <a:r>
              <a:rPr lang="fr-FR" dirty="0" smtClean="0"/>
              <a:t>Le canal déférent</a:t>
            </a:r>
          </a:p>
          <a:p>
            <a:r>
              <a:rPr lang="fr-FR" dirty="0" smtClean="0"/>
              <a:t>En bas le diaphragme pelvien</a:t>
            </a:r>
          </a:p>
          <a:p>
            <a:r>
              <a:rPr lang="fr-FR" dirty="0" smtClean="0"/>
              <a:t>En avant la base de la vessie</a:t>
            </a:r>
          </a:p>
          <a:p>
            <a:r>
              <a:rPr lang="fr-FR" dirty="0" smtClean="0"/>
              <a:t>En arrière: les vésicules séminales</a:t>
            </a:r>
          </a:p>
          <a:p>
            <a:r>
              <a:rPr lang="fr-FR" dirty="0" smtClean="0"/>
              <a:t>Le cul-de-sac-de Douglas</a:t>
            </a:r>
          </a:p>
          <a:p>
            <a:r>
              <a:rPr lang="fr-FR" dirty="0" smtClean="0"/>
              <a:t>Le rectum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819" y="1990739"/>
            <a:ext cx="58197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406" y="1900252"/>
            <a:ext cx="5619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85503"/>
            <a:ext cx="5605475" cy="46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6786610" cy="93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B- L’URETERE PELVIEN CHEZ LA FEMME:</a:t>
            </a:r>
            <a:endParaRPr lang="fr-FR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b="1" i="1" dirty="0" smtClean="0">
                <a:solidFill>
                  <a:srgbClr val="00B050"/>
                </a:solidFill>
              </a:rPr>
              <a:t>Segment pariétal:</a:t>
            </a:r>
            <a:r>
              <a:rPr lang="fr-FR" dirty="0" smtClean="0"/>
              <a:t> l’uretère est situé en arrière du ligament large</a:t>
            </a:r>
          </a:p>
          <a:p>
            <a:r>
              <a:rPr lang="fr-FR" b="1" i="1" u="sng" dirty="0" smtClean="0"/>
              <a:t>En dehors:</a:t>
            </a:r>
          </a:p>
          <a:p>
            <a:r>
              <a:rPr lang="fr-FR" dirty="0" smtClean="0"/>
              <a:t>La paroi pelvienne</a:t>
            </a:r>
          </a:p>
          <a:p>
            <a:r>
              <a:rPr lang="fr-FR" dirty="0" smtClean="0"/>
              <a:t>L’artère iliaque interne et ses branches</a:t>
            </a:r>
          </a:p>
          <a:p>
            <a:r>
              <a:rPr lang="fr-FR" dirty="0" smtClean="0"/>
              <a:t>Il se place sur en dedans de l’artère utérine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05008"/>
            <a:ext cx="5078804" cy="41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66766"/>
            <a:ext cx="4929222" cy="55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286676" cy="1143000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LES URETERES</a:t>
            </a:r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fr-F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07231"/>
            <a:ext cx="5072098" cy="53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43042" y="71414"/>
            <a:ext cx="585791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600200"/>
            <a:ext cx="4000528" cy="4525963"/>
          </a:xfrm>
        </p:spPr>
        <p:txBody>
          <a:bodyPr>
            <a:normAutofit/>
          </a:bodyPr>
          <a:lstStyle/>
          <a:p>
            <a:r>
              <a:rPr lang="fr-FR" b="1" i="1" u="sng" dirty="0" smtClean="0"/>
              <a:t>En dedans:</a:t>
            </a:r>
          </a:p>
          <a:p>
            <a:r>
              <a:rPr lang="fr-FR" dirty="0" smtClean="0"/>
              <a:t>Le péritoine pariétal </a:t>
            </a:r>
          </a:p>
          <a:p>
            <a:r>
              <a:rPr lang="fr-FR" dirty="0" smtClean="0"/>
              <a:t>Cul-de-sac para-rectal qui le sépare de la face latérale du rectum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05008"/>
            <a:ext cx="5078804" cy="41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1200136"/>
            <a:ext cx="4857783" cy="56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85918" y="71414"/>
            <a:ext cx="4929222" cy="86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4429124" cy="5357850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LE SEGMENT VISCERAL:</a:t>
            </a:r>
          </a:p>
          <a:p>
            <a:r>
              <a:rPr lang="fr-FR" dirty="0" smtClean="0"/>
              <a:t>l’uretère se dirige obliquement en bas, en avant et en dedans, </a:t>
            </a:r>
          </a:p>
          <a:p>
            <a:r>
              <a:rPr lang="fr-FR" dirty="0" smtClean="0"/>
              <a:t>Il en rapport avec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L’artère utérine </a:t>
            </a:r>
            <a:r>
              <a:rPr lang="fr-FR" dirty="0" smtClean="0"/>
              <a:t>; passe en avant de lui à 1,5 cm du col utérin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L’artère vaginale: </a:t>
            </a:r>
            <a:r>
              <a:rPr lang="fr-FR" dirty="0" smtClean="0"/>
              <a:t>passe en arrière de lui au même niveau que l’utérine  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524383" cy="53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5072098" cy="101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b="1" i="1" dirty="0" smtClean="0"/>
          </a:p>
          <a:p>
            <a:r>
              <a:rPr lang="fr-FR" dirty="0" smtClean="0"/>
              <a:t>L’uretère; oblique en bas, en avant, et en dedans:</a:t>
            </a:r>
          </a:p>
          <a:p>
            <a:r>
              <a:rPr lang="fr-FR" dirty="0" smtClean="0"/>
              <a:t>Croise  en dedans le cul-de-sac latéral du vagin</a:t>
            </a:r>
          </a:p>
          <a:p>
            <a:r>
              <a:rPr lang="fr-FR" dirty="0" smtClean="0"/>
              <a:t>Passe en avant  du cul-de-sac antérieur de vagin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524383" cy="53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08" y="71414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1000108"/>
            <a:ext cx="4378342" cy="5500726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3-LA PARTIE VESICALE:</a:t>
            </a:r>
          </a:p>
          <a:p>
            <a:r>
              <a:rPr lang="fr-FR" dirty="0" smtClean="0"/>
              <a:t>L’uretère traverse obliquement la paroi vésicale  </a:t>
            </a:r>
          </a:p>
          <a:p>
            <a:r>
              <a:rPr lang="fr-FR" dirty="0" smtClean="0"/>
              <a:t>S’abouche dans le méat urétérale; </a:t>
            </a:r>
          </a:p>
          <a:p>
            <a:r>
              <a:rPr lang="fr-FR" dirty="0" smtClean="0"/>
              <a:t>Situé à 1cm de la ligne médiane</a:t>
            </a:r>
          </a:p>
          <a:p>
            <a:r>
              <a:rPr lang="fr-FR" dirty="0" smtClean="0"/>
              <a:t>Les deux méats urétéraux délimitent avec l’ostium interne de l’urètre le trigone vésical</a:t>
            </a:r>
          </a:p>
          <a:p>
            <a:r>
              <a:rPr lang="fr-FR" dirty="0" smtClean="0"/>
              <a:t>(le trigone de Lieutaud)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961" y="970090"/>
            <a:ext cx="5421071" cy="32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7356" y="488952"/>
            <a:ext cx="6000792" cy="86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vascularisation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08" y="2143116"/>
            <a:ext cx="6948505" cy="2954327"/>
          </a:xfrm>
        </p:spPr>
        <p:txBody>
          <a:bodyPr/>
          <a:lstStyle/>
          <a:p>
            <a:r>
              <a:rPr lang="fr-FR" sz="3200" dirty="0" smtClean="0"/>
              <a:t>VASCULARISATION ARTERIELLE</a:t>
            </a:r>
          </a:p>
          <a:p>
            <a:r>
              <a:rPr lang="fr-FR" sz="3200" dirty="0" smtClean="0"/>
              <a:t>VASCULARISATION VEINEUSE</a:t>
            </a:r>
          </a:p>
          <a:p>
            <a:r>
              <a:rPr lang="fr-FR" sz="3200" dirty="0" smtClean="0"/>
              <a:t>DRAINAGE LYMPHATIQUE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98610" y="142852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vascularisation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643050"/>
            <a:ext cx="4643470" cy="542928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ARTERES:</a:t>
            </a:r>
          </a:p>
          <a:p>
            <a:r>
              <a:rPr lang="fr-FR" dirty="0" smtClean="0"/>
              <a:t>De haut en bas elles proviennent successivement des artères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Rénales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Gonadiques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Iliaque commune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Génito-vésicale (chez l’homme)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Utérine ( chez la femme) 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4714908" cy="543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vascularisation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22" y="1600200"/>
            <a:ext cx="6215107" cy="432913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VEINES:</a:t>
            </a:r>
          </a:p>
          <a:p>
            <a:r>
              <a:rPr lang="fr-FR" sz="2800" dirty="0" smtClean="0"/>
              <a:t>Calquées sur les artères, souvent grêles </a:t>
            </a:r>
          </a:p>
          <a:p>
            <a:r>
              <a:rPr lang="fr-FR" sz="2800" dirty="0" smtClean="0"/>
              <a:t>Elles gagnent: </a:t>
            </a:r>
          </a:p>
          <a:p>
            <a:r>
              <a:rPr lang="fr-FR" sz="2800" dirty="0" smtClean="0"/>
              <a:t>Les veines rénales </a:t>
            </a:r>
          </a:p>
          <a:p>
            <a:r>
              <a:rPr lang="fr-FR" sz="2800" dirty="0" smtClean="0"/>
              <a:t>Les veines Gonadiques</a:t>
            </a:r>
          </a:p>
          <a:p>
            <a:r>
              <a:rPr lang="fr-FR" sz="2800" dirty="0" smtClean="0"/>
              <a:t>Les veines Iliaques internes et leurs affluents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28728" y="-71462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vascularisation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1071546"/>
            <a:ext cx="4214842" cy="5572164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DRAINAGE LYMPHATIQUE:</a:t>
            </a:r>
          </a:p>
          <a:p>
            <a:r>
              <a:rPr lang="fr-FR" dirty="0" smtClean="0"/>
              <a:t>Ils sont tributaires des nœuds lymphatiques:</a:t>
            </a:r>
          </a:p>
          <a:p>
            <a:r>
              <a:rPr lang="fr-FR" dirty="0" smtClean="0"/>
              <a:t>Latéro-aortiques</a:t>
            </a:r>
          </a:p>
          <a:p>
            <a:r>
              <a:rPr lang="fr-FR" dirty="0" smtClean="0"/>
              <a:t>Iliaques communes et internes</a:t>
            </a:r>
          </a:p>
          <a:p>
            <a:r>
              <a:rPr lang="fr-FR" dirty="0" smtClean="0"/>
              <a:t>Iliaques externes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928670"/>
            <a:ext cx="5072098" cy="58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00166" y="-16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INNERVation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5043510"/>
          </a:xfrm>
        </p:spPr>
        <p:txBody>
          <a:bodyPr/>
          <a:lstStyle/>
          <a:p>
            <a:r>
              <a:rPr lang="fr-FR" dirty="0" smtClean="0"/>
              <a:t>Les nerfs utériques proviennent des</a:t>
            </a:r>
          </a:p>
          <a:p>
            <a:r>
              <a:rPr lang="fr-FR" dirty="0" smtClean="0"/>
              <a:t>plexus rénal</a:t>
            </a:r>
          </a:p>
          <a:p>
            <a:r>
              <a:rPr lang="fr-FR" dirty="0" smtClean="0"/>
              <a:t>Plexus testiculaire</a:t>
            </a:r>
          </a:p>
          <a:p>
            <a:r>
              <a:rPr lang="fr-FR" dirty="0" smtClean="0"/>
              <a:t>Plexus hypogastrique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30" y="1643050"/>
            <a:ext cx="34861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ANOMALIES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6326187" cy="4525963"/>
          </a:xfrm>
        </p:spPr>
        <p:txBody>
          <a:bodyPr/>
          <a:lstStyle/>
          <a:p>
            <a:r>
              <a:rPr lang="fr-FR" dirty="0" smtClean="0"/>
              <a:t>Elles sont extrêmement fréquentes:</a:t>
            </a:r>
          </a:p>
          <a:p>
            <a:r>
              <a:rPr lang="fr-FR" dirty="0" smtClean="0"/>
              <a:t>Il peut s’agir:</a:t>
            </a:r>
          </a:p>
          <a:p>
            <a:r>
              <a:rPr lang="fr-FR" dirty="0" smtClean="0"/>
              <a:t>Un uretère double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603" y="2143116"/>
            <a:ext cx="4063363" cy="46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3988" y="1785926"/>
            <a:ext cx="6326187" cy="4525963"/>
          </a:xfrm>
        </p:spPr>
        <p:txBody>
          <a:bodyPr/>
          <a:lstStyle/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DEFINITION</a:t>
            </a:r>
          </a:p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ANATOMIE DESCRIPTIVE</a:t>
            </a:r>
          </a:p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MOYENS DE FIXITE</a:t>
            </a:r>
          </a:p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RAPPORTS</a:t>
            </a:r>
          </a:p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VASCULARISATION</a:t>
            </a:r>
          </a:p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INNERVATION</a:t>
            </a:r>
          </a:p>
          <a:p>
            <a:r>
              <a:rPr lang="fr-FR" sz="3600" dirty="0" smtClean="0">
                <a:latin typeface="Calibri" pitchFamily="34" charset="0"/>
                <a:cs typeface="Calibri" pitchFamily="34" charset="0"/>
              </a:rPr>
              <a:t>ANOMALIES</a:t>
            </a:r>
            <a:endParaRPr lang="fr-F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500034" y="142852"/>
            <a:ext cx="78581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9600" b="1" i="0" u="none" strike="noStrike" kern="0" cap="none" spc="0" normalizeH="0" baseline="0" noProof="0" dirty="0" smtClean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LES URETERES</a:t>
            </a:r>
            <a:r>
              <a:rPr kumimoji="0" lang="fr-FR" sz="6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r-FR" sz="60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12924" y="71414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ANOMALIES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abouchement ectopique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272" y="2229925"/>
            <a:ext cx="3785116" cy="44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31666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ANOMALIES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uretères croisés: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99606"/>
            <a:ext cx="2928958" cy="45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678661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Points importants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490" y="1357298"/>
            <a:ext cx="8229600" cy="5286412"/>
          </a:xfrm>
        </p:spPr>
        <p:txBody>
          <a:bodyPr>
            <a:normAutofit/>
          </a:bodyPr>
          <a:lstStyle/>
          <a:p>
            <a:r>
              <a:rPr lang="fr-FR" b="1" dirty="0" smtClean="0"/>
              <a:t>2)</a:t>
            </a:r>
            <a:r>
              <a:rPr lang="fr-FR" dirty="0" smtClean="0"/>
              <a:t> Rapport dans la région lombaire avec le psoas et surtout avec le nerf cutané latéral de la cuisse et le </a:t>
            </a:r>
            <a:r>
              <a:rPr lang="fr-FR" dirty="0" smtClean="0"/>
              <a:t>génito</a:t>
            </a:r>
            <a:r>
              <a:rPr lang="fr-FR" dirty="0" smtClean="0"/>
              <a:t> crural.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3)</a:t>
            </a:r>
            <a:r>
              <a:rPr lang="fr-FR" dirty="0" smtClean="0"/>
              <a:t> Rapport dans la région iliaque avec l'appendice d'où possible symptomatologie urinaire lors d'appendicite.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4)</a:t>
            </a:r>
            <a:r>
              <a:rPr lang="fr-FR" dirty="0" smtClean="0"/>
              <a:t> Croisement des artères, iliaque commune pour l'uretère gauche, iliaque externe pour le droit (attention lors de la chirurgie du carrefour aortique).</a:t>
            </a:r>
          </a:p>
          <a:p>
            <a:endParaRPr lang="fr-FR" b="1" dirty="0" smtClean="0"/>
          </a:p>
          <a:p>
            <a:r>
              <a:rPr lang="fr-FR" b="1" dirty="0" smtClean="0"/>
              <a:t>5)</a:t>
            </a:r>
            <a:r>
              <a:rPr lang="fr-FR" dirty="0" smtClean="0"/>
              <a:t> Chez la femme, croisement des uretères avec les artères utérines (attention lors des hystérectomie).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2073654"/>
            <a:ext cx="5000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MERCI</a:t>
            </a:r>
            <a:endParaRPr lang="fr-FR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71414"/>
            <a:ext cx="5857916" cy="86834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6000" b="1" cap="all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DEFINITION</a:t>
            </a:r>
            <a:endParaRPr lang="fr-FR" sz="6000" b="1" cap="all" dirty="0">
              <a:ln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3571900" cy="52578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Les uretères</a:t>
            </a:r>
            <a:r>
              <a:rPr lang="fr-FR" dirty="0" smtClean="0"/>
              <a:t> sont deux longs conduits musculo-membraneux; contractiles, intermédiaires entre </a:t>
            </a:r>
            <a:r>
              <a:rPr lang="fr-FR" dirty="0" smtClean="0">
                <a:solidFill>
                  <a:srgbClr val="C00000"/>
                </a:solidFill>
              </a:rPr>
              <a:t>le bassinet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C00000"/>
                </a:solidFill>
              </a:rPr>
              <a:t>la vessie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Image 3" descr="http://www.anat-jg.com/PeritoineRetro/RetroPerit.schemas/Uret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71546"/>
            <a:ext cx="52864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29302" y="6072206"/>
            <a:ext cx="3200416" cy="6429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UROGRAPHIE INTRAVEINEUSE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006" y="3357562"/>
            <a:ext cx="31228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43084" y="-296866"/>
            <a:ext cx="7400948" cy="93978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ANATOMIE DESCRIPTIVE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714356"/>
            <a:ext cx="3714776" cy="614364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ORIGINE:</a:t>
            </a:r>
          </a:p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Sommet du bassinet, à hauteur du processus transverse de L2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TRAJET:</a:t>
            </a:r>
          </a:p>
          <a:p>
            <a:r>
              <a:rPr lang="fr-FR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Partie lombaire: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verticalement descendante jusqu’au détroit supérieur</a:t>
            </a:r>
          </a:p>
          <a:p>
            <a:r>
              <a:rPr lang="fr-FR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Partie iliaque: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concave en avt sur la saillie des Vx iliaques  </a:t>
            </a:r>
          </a:p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partie pelvienne: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concave en avt et en dds jusqu’à la vessie</a:t>
            </a:r>
          </a:p>
          <a:p>
            <a:r>
              <a:rPr lang="fr-FR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Partie vésicale: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oblique au travers de la paroi vésicale</a:t>
            </a:r>
            <a:endParaRPr lang="fr-FR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Terminaison: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il s’ouvre dans la vessie, à l’ostium de l’uretère (méat urétral)</a:t>
            </a:r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85794"/>
            <a:ext cx="5548075" cy="580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703513" y="-357214"/>
            <a:ext cx="6316662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ANATOMIE DESCRIPTIVE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000132"/>
            <a:ext cx="6326187" cy="657227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CONFIGURATION EXTERNE:</a:t>
            </a:r>
          </a:p>
          <a:p>
            <a:r>
              <a:rPr lang="fr-FR" dirty="0" smtClean="0"/>
              <a:t>Long conduit ,pair et rétro péritonéal</a:t>
            </a:r>
          </a:p>
          <a:p>
            <a:r>
              <a:rPr lang="fr-FR" dirty="0" smtClean="0"/>
              <a:t>Couleur:   blanchâtre</a:t>
            </a:r>
          </a:p>
          <a:p>
            <a:r>
              <a:rPr lang="fr-FR" dirty="0" smtClean="0"/>
              <a:t>Consistance: ferme </a:t>
            </a:r>
          </a:p>
          <a:p>
            <a:r>
              <a:rPr lang="fr-FR" dirty="0" smtClean="0"/>
              <a:t>Animé de mouvements péristaltiques réguliers caractéristiques</a:t>
            </a:r>
          </a:p>
          <a:p>
            <a:r>
              <a:rPr lang="fr-FR" i="1" dirty="0" smtClean="0">
                <a:solidFill>
                  <a:srgbClr val="00B050"/>
                </a:solidFill>
              </a:rPr>
              <a:t>Longueur:</a:t>
            </a:r>
            <a:r>
              <a:rPr lang="fr-FR" dirty="0" smtClean="0"/>
              <a:t> 25cm à 32cm</a:t>
            </a:r>
          </a:p>
          <a:p>
            <a:r>
              <a:rPr lang="fr-FR" i="1" dirty="0" smtClean="0">
                <a:solidFill>
                  <a:srgbClr val="00B050"/>
                </a:solidFill>
              </a:rPr>
              <a:t>Diamètre:</a:t>
            </a:r>
            <a:r>
              <a:rPr lang="fr-FR" dirty="0" smtClean="0"/>
              <a:t> 3mm à 5mm avec deux rétrécissements; </a:t>
            </a:r>
          </a:p>
          <a:p>
            <a:r>
              <a:rPr lang="fr-FR" dirty="0" smtClean="0"/>
              <a:t>Détroit supérieur</a:t>
            </a:r>
          </a:p>
          <a:p>
            <a:r>
              <a:rPr lang="fr-FR" dirty="0" smtClean="0"/>
              <a:t>À l’entrée de la paroi vésicale 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04849"/>
            <a:ext cx="2643205" cy="595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29058" y="-357214"/>
            <a:ext cx="5286412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fixité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714356"/>
            <a:ext cx="3471858" cy="5257800"/>
          </a:xfrm>
        </p:spPr>
        <p:txBody>
          <a:bodyPr/>
          <a:lstStyle/>
          <a:p>
            <a:r>
              <a:rPr lang="fr-FR" dirty="0" smtClean="0"/>
              <a:t>L’uretère est maintenu en place par:</a:t>
            </a:r>
          </a:p>
          <a:p>
            <a:r>
              <a:rPr lang="fr-FR" dirty="0" smtClean="0"/>
              <a:t>Ses deux extrémités</a:t>
            </a:r>
          </a:p>
          <a:p>
            <a:r>
              <a:rPr lang="fr-FR" dirty="0" smtClean="0"/>
              <a:t>Le péritoine pariétal postérieur</a:t>
            </a:r>
            <a:endParaRPr lang="fr-FR" dirty="0"/>
          </a:p>
        </p:txBody>
      </p:sp>
      <p:pic>
        <p:nvPicPr>
          <p:cNvPr id="5" name="Image 4" descr="http://www.anat-jg.com/PeritoineRetro/RetroPerit.schemas/UreterCp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58578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22" y="1974871"/>
            <a:ext cx="6215106" cy="3097203"/>
          </a:xfrm>
        </p:spPr>
        <p:txBody>
          <a:bodyPr/>
          <a:lstStyle/>
          <a:p>
            <a:r>
              <a:rPr lang="fr-FR" dirty="0" smtClean="0"/>
              <a:t>RAPPORTS DE LA PORTION LOMBAIRE</a:t>
            </a:r>
          </a:p>
          <a:p>
            <a:r>
              <a:rPr lang="fr-FR" dirty="0" smtClean="0"/>
              <a:t>RAPPORTS DE LA PORTION ILIAQUE</a:t>
            </a:r>
          </a:p>
          <a:p>
            <a:r>
              <a:rPr lang="fr-FR" dirty="0" smtClean="0"/>
              <a:t>RAPPORTS LA PORTION PELVIENNE</a:t>
            </a:r>
          </a:p>
          <a:p>
            <a:r>
              <a:rPr lang="fr-FR" dirty="0" smtClean="0"/>
              <a:t>PORTION VESICALE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00297" y="428612"/>
            <a:ext cx="4714909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5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sz="5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86116" y="-214338"/>
            <a:ext cx="3857652" cy="92869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RAPPORTS</a:t>
            </a:r>
            <a:endParaRPr lang="fr-FR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714356"/>
            <a:ext cx="3643338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1- PORTION LOMBAIRE:</a:t>
            </a:r>
          </a:p>
          <a:p>
            <a:r>
              <a:rPr lang="fr-FR" i="1" dirty="0" smtClean="0">
                <a:solidFill>
                  <a:srgbClr val="00B050"/>
                </a:solidFill>
              </a:rPr>
              <a:t>En arrière :</a:t>
            </a:r>
            <a:r>
              <a:rPr lang="fr-FR" dirty="0" smtClean="0"/>
              <a:t> il répond successivement au: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psoas iliaque; contenant entre ses deux plans le plexus lombaire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nerf génito-crural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processus transverses des 3 ou 4 dernières vertèbres lombaires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928670"/>
            <a:ext cx="5286412" cy="5781792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049_slide">
  <a:themeElements>
    <a:clrScheme name="Thème Offic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PrésentationURINAIRE</Template>
  <TotalTime>1073</TotalTime>
  <Words>920</Words>
  <Application>Microsoft Office PowerPoint</Application>
  <PresentationFormat>Affichage à l'écran (4:3)</PresentationFormat>
  <Paragraphs>191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med_0049_slide</vt:lpstr>
      <vt:lpstr>1_Default Design</vt:lpstr>
      <vt:lpstr> LES URETERES  </vt:lpstr>
      <vt:lpstr> LES URETERES  </vt:lpstr>
      <vt:lpstr>Diapositive 3</vt:lpstr>
      <vt:lpstr>DEFINITION</vt:lpstr>
      <vt:lpstr>ANATOMIE DESCRIPTIVE</vt:lpstr>
      <vt:lpstr>ANATOMIE DESCRIPTIVE</vt:lpstr>
      <vt:lpstr>fixité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RAPPORTS</vt:lpstr>
      <vt:lpstr>vascularisation</vt:lpstr>
      <vt:lpstr>vascularisation</vt:lpstr>
      <vt:lpstr>vascularisation</vt:lpstr>
      <vt:lpstr>vascularisation</vt:lpstr>
      <vt:lpstr>INNERVation</vt:lpstr>
      <vt:lpstr>ANOMALIES</vt:lpstr>
      <vt:lpstr>ANOMALIES</vt:lpstr>
      <vt:lpstr>ANOMALIES</vt:lpstr>
      <vt:lpstr>Points importants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SBI</cp:lastModifiedBy>
  <cp:revision>97</cp:revision>
  <dcterms:created xsi:type="dcterms:W3CDTF">2012-01-29T19:06:09Z</dcterms:created>
  <dcterms:modified xsi:type="dcterms:W3CDTF">2012-02-07T08:00:56Z</dcterms:modified>
</cp:coreProperties>
</file>