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58" r:id="rId5"/>
    <p:sldId id="271" r:id="rId6"/>
    <p:sldId id="261" r:id="rId7"/>
    <p:sldId id="262" r:id="rId8"/>
    <p:sldId id="283" r:id="rId9"/>
    <p:sldId id="284" r:id="rId10"/>
    <p:sldId id="285" r:id="rId11"/>
    <p:sldId id="263" r:id="rId12"/>
    <p:sldId id="291" r:id="rId13"/>
    <p:sldId id="292" r:id="rId14"/>
    <p:sldId id="293" r:id="rId15"/>
    <p:sldId id="294" r:id="rId16"/>
    <p:sldId id="295" r:id="rId17"/>
    <p:sldId id="296" r:id="rId18"/>
    <p:sldId id="286" r:id="rId19"/>
    <p:sldId id="287" r:id="rId20"/>
    <p:sldId id="264" r:id="rId21"/>
    <p:sldId id="265" r:id="rId22"/>
    <p:sldId id="288" r:id="rId23"/>
    <p:sldId id="289" r:id="rId24"/>
    <p:sldId id="266" r:id="rId25"/>
    <p:sldId id="272" r:id="rId26"/>
    <p:sldId id="297" r:id="rId27"/>
    <p:sldId id="282" r:id="rId28"/>
    <p:sldId id="290" r:id="rId29"/>
    <p:sldId id="298" r:id="rId30"/>
    <p:sldId id="299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le système porte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2-Origine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 niveau de la 1re vertèbre </a:t>
            </a:r>
            <a:r>
              <a:rPr lang="fr-FR" dirty="0" err="1" smtClean="0"/>
              <a:t>lombale</a:t>
            </a:r>
            <a:r>
              <a:rPr lang="fr-FR" dirty="0" smtClean="0"/>
              <a:t>, à la face postérieure de l’isthme pancréatique de la réunion de </a:t>
            </a:r>
            <a:r>
              <a:rPr lang="fr-FR" dirty="0" smtClean="0">
                <a:solidFill>
                  <a:srgbClr val="FF0000"/>
                </a:solidFill>
              </a:rPr>
              <a:t>la veine splénique, de la veine mésentérique inférieure et de la veine mésentérique supérieure.</a:t>
            </a:r>
          </a:p>
          <a:p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patoweb.com/anatomobase/images/Blochepat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1" y="0"/>
            <a:ext cx="67817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a. </a:t>
            </a:r>
            <a:r>
              <a:rPr lang="fr-FR" b="1" u="sng" dirty="0" smtClean="0">
                <a:solidFill>
                  <a:srgbClr val="FF0000"/>
                </a:solidFill>
              </a:rPr>
              <a:t>La veine mésentérique supérieure</a:t>
            </a:r>
            <a:r>
              <a:rPr lang="fr-FR" dirty="0" smtClean="0">
                <a:solidFill>
                  <a:srgbClr val="FF0000"/>
                </a:solidFill>
              </a:rPr>
              <a:t> 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Elle </a:t>
            </a:r>
            <a:r>
              <a:rPr lang="fr-FR" dirty="0" smtClean="0">
                <a:solidFill>
                  <a:srgbClr val="FF0000"/>
                </a:solidFill>
              </a:rPr>
              <a:t>draine l’intestin grêle et la moitié droite du gros intestin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endParaRPr lang="fr-FR" dirty="0" smtClean="0"/>
          </a:p>
          <a:p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</a:rPr>
              <a:t>Origine :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 Se fait à l’angle iléo-cæcal par l’union </a:t>
            </a:r>
            <a:r>
              <a:rPr lang="fr-FR" dirty="0" smtClean="0">
                <a:solidFill>
                  <a:srgbClr val="FF0000"/>
                </a:solidFill>
              </a:rPr>
              <a:t>des veines iléales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</a:rPr>
              <a:t>Trajet :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Est vertical en avant puis à droite de l’artère mésentérique supérieure, ensuite, elle passe devant le 3éme duodénum et  devant le col du pancréas</a:t>
            </a:r>
            <a:r>
              <a:rPr lang="fr-FR" dirty="0" smtClean="0"/>
              <a:t>.</a:t>
            </a:r>
            <a:endParaRPr lang="fr-FR" dirty="0" smtClean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suite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</a:rPr>
              <a:t>Terminaison :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Derrière le col du pancréas en recevant à angle droit </a:t>
            </a:r>
            <a:r>
              <a:rPr lang="fr-FR" dirty="0" smtClean="0">
                <a:solidFill>
                  <a:srgbClr val="FF0000"/>
                </a:solidFill>
              </a:rPr>
              <a:t>le tronc </a:t>
            </a:r>
            <a:r>
              <a:rPr lang="fr-FR" dirty="0" err="1" smtClean="0">
                <a:solidFill>
                  <a:srgbClr val="FF0000"/>
                </a:solidFill>
              </a:rPr>
              <a:t>spléno</a:t>
            </a:r>
            <a:r>
              <a:rPr lang="fr-FR" dirty="0" smtClean="0">
                <a:solidFill>
                  <a:srgbClr val="FF0000"/>
                </a:solidFill>
              </a:rPr>
              <a:t>-mésentérique (ou tronc </a:t>
            </a:r>
            <a:r>
              <a:rPr lang="fr-FR" dirty="0" err="1" smtClean="0">
                <a:solidFill>
                  <a:srgbClr val="FF0000"/>
                </a:solidFill>
              </a:rPr>
              <a:t>spléno</a:t>
            </a:r>
            <a:r>
              <a:rPr lang="fr-FR" dirty="0" smtClean="0">
                <a:solidFill>
                  <a:srgbClr val="FF0000"/>
                </a:solidFill>
              </a:rPr>
              <a:t>-</a:t>
            </a:r>
            <a:r>
              <a:rPr lang="fr-FR" dirty="0" err="1" smtClean="0">
                <a:solidFill>
                  <a:srgbClr val="FF0000"/>
                </a:solidFill>
              </a:rPr>
              <a:t>masaraïque</a:t>
            </a:r>
            <a:r>
              <a:rPr lang="fr-FR" dirty="0" smtClean="0">
                <a:solidFill>
                  <a:srgbClr val="FF0000"/>
                </a:solidFill>
              </a:rPr>
              <a:t>).</a:t>
            </a:r>
            <a:endParaRPr lang="fr-FR" dirty="0" smtClean="0"/>
          </a:p>
          <a:p>
            <a:r>
              <a:rPr lang="fr-FR" b="1" u="sng" dirty="0" smtClean="0"/>
              <a:t> </a:t>
            </a:r>
            <a:r>
              <a:rPr lang="fr-FR" b="1" u="sng" dirty="0" smtClean="0">
                <a:solidFill>
                  <a:srgbClr val="FF0000"/>
                </a:solidFill>
              </a:rPr>
              <a:t>Collatérales :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Elle reçoit </a:t>
            </a:r>
            <a:r>
              <a:rPr lang="fr-FR" dirty="0" smtClean="0">
                <a:solidFill>
                  <a:srgbClr val="FF0000"/>
                </a:solidFill>
              </a:rPr>
              <a:t>les veines intestinales, </a:t>
            </a:r>
            <a:r>
              <a:rPr lang="fr-FR" dirty="0" smtClean="0">
                <a:solidFill>
                  <a:srgbClr val="FF0000"/>
                </a:solidFill>
              </a:rPr>
              <a:t>les veines </a:t>
            </a:r>
            <a:r>
              <a:rPr lang="fr-FR" dirty="0" smtClean="0">
                <a:solidFill>
                  <a:srgbClr val="FF0000"/>
                </a:solidFill>
              </a:rPr>
              <a:t>iléale, la viens caecale, la veine appendiculaire, la </a:t>
            </a:r>
            <a:r>
              <a:rPr lang="fr-FR" dirty="0" smtClean="0">
                <a:solidFill>
                  <a:srgbClr val="FF0000"/>
                </a:solidFill>
              </a:rPr>
              <a:t>veine </a:t>
            </a:r>
            <a:r>
              <a:rPr lang="fr-FR" dirty="0" smtClean="0">
                <a:solidFill>
                  <a:srgbClr val="FF0000"/>
                </a:solidFill>
              </a:rPr>
              <a:t>colique moyenne droite et la veines </a:t>
            </a:r>
            <a:r>
              <a:rPr lang="fr-FR" dirty="0" err="1" smtClean="0">
                <a:solidFill>
                  <a:srgbClr val="FF0000"/>
                </a:solidFill>
              </a:rPr>
              <a:t>gastroépiploïque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r>
              <a:rPr lang="fr-FR" b="1" dirty="0" smtClean="0">
                <a:solidFill>
                  <a:srgbClr val="FF0000"/>
                </a:solidFill>
              </a:rPr>
              <a:t> 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dilingco.com/DilingcoPro/products/prodeng100006/chap4/ifanswer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1132" y="0"/>
            <a:ext cx="608123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b. </a:t>
            </a:r>
            <a:r>
              <a:rPr lang="fr-FR" b="1" u="sng" dirty="0" smtClean="0">
                <a:solidFill>
                  <a:srgbClr val="FF0000"/>
                </a:solidFill>
              </a:rPr>
              <a:t>La veine mésentérique inférieure</a:t>
            </a:r>
            <a:r>
              <a:rPr lang="fr-FR" b="1" u="sng" dirty="0" smtClean="0"/>
              <a:t>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Elle draine </a:t>
            </a:r>
            <a:r>
              <a:rPr lang="fr-FR" dirty="0" smtClean="0">
                <a:solidFill>
                  <a:srgbClr val="FF0000"/>
                </a:solidFill>
              </a:rPr>
              <a:t>la moitié gauche du gros intestin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endParaRPr lang="fr-FR" dirty="0" smtClean="0"/>
          </a:p>
          <a:p>
            <a:r>
              <a:rPr lang="fr-FR" b="1" u="sng" dirty="0" smtClean="0">
                <a:solidFill>
                  <a:srgbClr val="FF0000"/>
                </a:solidFill>
              </a:rPr>
              <a:t>Origine</a:t>
            </a:r>
            <a:r>
              <a:rPr lang="fr-FR" b="1" u="sng" dirty="0" smtClean="0">
                <a:solidFill>
                  <a:srgbClr val="FF0000"/>
                </a:solidFill>
              </a:rPr>
              <a:t> :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De fait devant le rectum, à 15 Cm de l’anus par la réunion </a:t>
            </a:r>
            <a:r>
              <a:rPr lang="fr-FR" dirty="0" smtClean="0">
                <a:solidFill>
                  <a:srgbClr val="FF0000"/>
                </a:solidFill>
              </a:rPr>
              <a:t>des veines hémorroïdales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u="sng" dirty="0" smtClean="0">
                <a:solidFill>
                  <a:srgbClr val="FF0000"/>
                </a:solidFill>
              </a:rPr>
              <a:t>Trajet</a:t>
            </a:r>
            <a:r>
              <a:rPr lang="fr-FR" b="1" u="sng" dirty="0" smtClean="0">
                <a:solidFill>
                  <a:srgbClr val="FF0000"/>
                </a:solidFill>
              </a:rPr>
              <a:t> :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Est oblique en haut, à droite et en avant</a:t>
            </a:r>
            <a:r>
              <a:rPr lang="fr-FR" dirty="0" smtClean="0"/>
              <a:t>.</a:t>
            </a:r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b="1" u="sng" dirty="0" smtClean="0">
                <a:solidFill>
                  <a:srgbClr val="FF0000"/>
                </a:solidFill>
              </a:rPr>
              <a:t>Terminaison</a:t>
            </a:r>
            <a:r>
              <a:rPr lang="fr-FR" b="1" u="sng" dirty="0" smtClean="0">
                <a:solidFill>
                  <a:srgbClr val="FF0000"/>
                </a:solidFill>
              </a:rPr>
              <a:t> :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Dans l’angle de réunion </a:t>
            </a:r>
            <a:r>
              <a:rPr lang="fr-FR" dirty="0" smtClean="0">
                <a:solidFill>
                  <a:srgbClr val="FF0000"/>
                </a:solidFill>
              </a:rPr>
              <a:t>des deux veines spléniques </a:t>
            </a:r>
            <a:r>
              <a:rPr lang="fr-FR" dirty="0" smtClean="0">
                <a:solidFill>
                  <a:srgbClr val="FF0000"/>
                </a:solidFill>
              </a:rPr>
              <a:t>et mésentérique </a:t>
            </a:r>
            <a:r>
              <a:rPr lang="fr-FR" dirty="0" smtClean="0">
                <a:solidFill>
                  <a:srgbClr val="FF0000"/>
                </a:solidFill>
              </a:rPr>
              <a:t>inférieurs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</a:rPr>
              <a:t>Collatérales :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Elle reçoit </a:t>
            </a:r>
            <a:r>
              <a:rPr lang="fr-FR" dirty="0" smtClean="0">
                <a:solidFill>
                  <a:srgbClr val="FF0000"/>
                </a:solidFill>
              </a:rPr>
              <a:t>les trois veines coliques gauches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ilingco.com/DilingcoPro/products/prodeng100006/chap4/ifanswer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1132" y="0"/>
            <a:ext cx="608123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FF0000"/>
                </a:solidFill>
              </a:rPr>
              <a:t>c. </a:t>
            </a:r>
            <a:r>
              <a:rPr lang="fr-FR" b="1" u="sng" dirty="0" smtClean="0">
                <a:solidFill>
                  <a:srgbClr val="FF0000"/>
                </a:solidFill>
              </a:rPr>
              <a:t>La veine splénique 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Elle draine le sang </a:t>
            </a:r>
            <a:r>
              <a:rPr lang="fr-FR" dirty="0" smtClean="0">
                <a:solidFill>
                  <a:srgbClr val="FF0000"/>
                </a:solidFill>
              </a:rPr>
              <a:t>de la rate et d’une partie de l’estomac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</a:rPr>
              <a:t>Origine :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Se fait dans le hile de la rate</a:t>
            </a:r>
            <a:r>
              <a:rPr lang="fr-FR" dirty="0" smtClean="0"/>
              <a:t>.</a:t>
            </a:r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</a:rPr>
              <a:t>Trajet :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Est oblique en haut, elle s’unit à la veine mésentérique qui passe devant l’aorte abdominale</a:t>
            </a:r>
            <a:r>
              <a:rPr lang="fr-FR" dirty="0" smtClean="0"/>
              <a:t>.</a:t>
            </a:r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</a:rPr>
              <a:t>Terminaison :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Dans le flans gauche de la veine mésentérique supérieure</a:t>
            </a:r>
            <a:r>
              <a:rPr lang="fr-FR" dirty="0" smtClean="0"/>
              <a:t>.</a:t>
            </a:r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b="1" u="sng" dirty="0" smtClean="0">
                <a:solidFill>
                  <a:srgbClr val="FF0000"/>
                </a:solidFill>
              </a:rPr>
              <a:t>Collatérales</a:t>
            </a:r>
            <a:r>
              <a:rPr lang="fr-FR" b="1" u="sng" dirty="0" smtClean="0">
                <a:solidFill>
                  <a:srgbClr val="FF0000"/>
                </a:solidFill>
              </a:rPr>
              <a:t> :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Elle reçoit </a:t>
            </a:r>
            <a:r>
              <a:rPr lang="fr-FR" dirty="0" smtClean="0">
                <a:solidFill>
                  <a:srgbClr val="FF0000"/>
                </a:solidFill>
              </a:rPr>
              <a:t>les veines courtes de l’estomac, les </a:t>
            </a:r>
            <a:r>
              <a:rPr lang="fr-FR" dirty="0" smtClean="0">
                <a:solidFill>
                  <a:srgbClr val="FF0000"/>
                </a:solidFill>
              </a:rPr>
              <a:t>veines </a:t>
            </a:r>
            <a:r>
              <a:rPr lang="fr-FR" dirty="0" err="1" smtClean="0">
                <a:solidFill>
                  <a:srgbClr val="FF0000"/>
                </a:solidFill>
              </a:rPr>
              <a:t>gastroépiploïques</a:t>
            </a:r>
            <a:r>
              <a:rPr lang="fr-FR" dirty="0" smtClean="0">
                <a:solidFill>
                  <a:srgbClr val="FF0000"/>
                </a:solidFill>
              </a:rPr>
              <a:t> gauches et les veines pancréatiques.</a:t>
            </a:r>
          </a:p>
          <a:p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3-Trajet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Elle a un trajet oblique en haut, à droite et en avant. Elle mesure environ 10 cm pour un diamètre de 15 mm. Elle est successivement </a:t>
            </a:r>
            <a:r>
              <a:rPr lang="fr-FR" dirty="0" err="1" smtClean="0"/>
              <a:t>rétropancréatico</a:t>
            </a:r>
            <a:r>
              <a:rPr lang="fr-FR" dirty="0" smtClean="0"/>
              <a:t>-duodénale, </a:t>
            </a:r>
            <a:r>
              <a:rPr lang="fr-FR" dirty="0" err="1" smtClean="0"/>
              <a:t>omentale</a:t>
            </a:r>
            <a:r>
              <a:rPr lang="fr-FR" dirty="0" smtClean="0"/>
              <a:t> au sein du pédicule hépatique, puis hilaire dans la porte du foie.</a:t>
            </a:r>
          </a:p>
          <a:p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4-Terminaison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 niveau de la porte du foie, à la face viscérale, inférieure, du foie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larousse.fr/encyclopedie/data/images/1003581-Syst%C3%A8me_por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078" y="650875"/>
            <a:ext cx="7639844" cy="5556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nat-jg.com/PeritoineIntra/App.Digest.Schema/Veine%20porte%20a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447" y="0"/>
            <a:ext cx="679026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nat-jg.com/PeritoineIntra/App.Digest.Schema/V.port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6073" y="0"/>
            <a:ext cx="617837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5-Collatérales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Elle reçoit au niveau de son tronc.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 la veine gastrique gauche,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la veine gastrique droite,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les veines cystiques,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veines </a:t>
            </a:r>
            <a:r>
              <a:rPr lang="fr-FR" dirty="0" err="1" smtClean="0">
                <a:solidFill>
                  <a:srgbClr val="FF0000"/>
                </a:solidFill>
              </a:rPr>
              <a:t>pancréatico</a:t>
            </a:r>
            <a:r>
              <a:rPr lang="fr-FR" dirty="0" smtClean="0">
                <a:solidFill>
                  <a:srgbClr val="FF0000"/>
                </a:solidFill>
              </a:rPr>
              <a:t>-duodénales supérieure et droite.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Suite: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 niveau de ses rameaux terminaux ; le rameau terminal droit reçoit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les veines cystiques </a:t>
            </a:r>
            <a:r>
              <a:rPr lang="fr-FR" dirty="0" smtClean="0"/>
              <a:t>issues du fond vésiculaire,</a:t>
            </a:r>
          </a:p>
          <a:p>
            <a:r>
              <a:rPr lang="fr-FR" dirty="0" smtClean="0"/>
              <a:t> le rameau terminal gauche reçoit le </a:t>
            </a:r>
            <a:r>
              <a:rPr lang="fr-FR" dirty="0" smtClean="0">
                <a:solidFill>
                  <a:srgbClr val="FF0000"/>
                </a:solidFill>
              </a:rPr>
              <a:t>ligament veineux</a:t>
            </a:r>
            <a:r>
              <a:rPr lang="fr-FR" dirty="0" smtClean="0"/>
              <a:t>, reliquat du conduit veineux fœtal, et le </a:t>
            </a:r>
            <a:r>
              <a:rPr lang="fr-FR" dirty="0" smtClean="0">
                <a:solidFill>
                  <a:srgbClr val="FF0000"/>
                </a:solidFill>
              </a:rPr>
              <a:t>ligament rond </a:t>
            </a:r>
            <a:r>
              <a:rPr lang="fr-FR" dirty="0" smtClean="0"/>
              <a:t>du foie, reliquat de la veine ombilicale.</a:t>
            </a: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thumb/3/33/Gray591.png/300px-Gray5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170" y="90719"/>
            <a:ext cx="4432716" cy="67672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corpshumain.ca/images/digest_portehepatique_anat_(FF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541" y="0"/>
            <a:ext cx="692091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://dc396.4shared.com/doc/dG0K4AkQ/preview_html_1928527d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2" name="AutoShape 4" descr="http://dc396.4shared.com/doc/dG0K4AkQ/preview_html_1928527d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4" name="AutoShape 6" descr="http://dc396.4shared.com/doc/dG0K4AkQ/preview_html_1928527d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6" name="AutoShape 8" descr="http://dc396.4shared.com/doc/dG0K4AkQ/preview_html_1928527d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8" name="AutoShape 10" descr="http://dc396.4shared.com/doc/dG0K4AkQ/preview_html_1928527d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900" name="AutoShape 12" descr="http://dc396.4shared.com/doc/dG0K4AkQ/preview_html_1928527d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 descr="preview_html_1928527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0"/>
            <a:ext cx="3822700" cy="67218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6-Terminales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Elle se divise en deux rameaux : un rameau droit et un rameau gauche pour les parties correspondantes du foie.</a:t>
            </a:r>
          </a:p>
          <a:p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Le rameau droit</a:t>
            </a:r>
            <a:r>
              <a:rPr lang="fr-FR" dirty="0" smtClean="0"/>
              <a:t>, court, prolonge la direction du tronc de la veine .</a:t>
            </a:r>
          </a:p>
          <a:p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le rameau gauche</a:t>
            </a:r>
            <a:r>
              <a:rPr lang="fr-FR" dirty="0" smtClean="0"/>
              <a:t>, plus long, forme un angle ouvert avec le précédent .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fed-um1.fr/statique/upload/tuteur/estomac_veine_a16f7265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1784350"/>
            <a:ext cx="8512175" cy="36128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Anatomie clinique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La pathologie du système porte est dominée par </a:t>
            </a:r>
            <a:r>
              <a:rPr lang="fr-FR" dirty="0" smtClean="0">
                <a:solidFill>
                  <a:srgbClr val="FF0000"/>
                </a:solidFill>
              </a:rPr>
              <a:t>la thrombose porte </a:t>
            </a:r>
            <a:r>
              <a:rPr lang="fr-FR" dirty="0" smtClean="0"/>
              <a:t>et </a:t>
            </a:r>
            <a:r>
              <a:rPr lang="fr-FR" dirty="0" smtClean="0">
                <a:solidFill>
                  <a:srgbClr val="FF0000"/>
                </a:solidFill>
              </a:rPr>
              <a:t>les dérivations porto-systémiques secondaires à l'hypertension portale</a:t>
            </a:r>
            <a:r>
              <a:rPr lang="fr-FR" dirty="0" smtClean="0"/>
              <a:t>. Le double apport vasculaire, unique dans l'organisme, explique la complexité des troubles </a:t>
            </a:r>
            <a:r>
              <a:rPr lang="fr-FR" dirty="0" err="1" smtClean="0"/>
              <a:t>perfusionnels</a:t>
            </a:r>
            <a:r>
              <a:rPr lang="fr-FR" dirty="0" smtClean="0"/>
              <a:t> hépatiques. Enfin, les gestes de plus en plus techniques de la radiologie interventionnelle et de la chirurgie hépatique imposent de connaître parfaitement les variantes anatomiques et les malformations congénitales</a:t>
            </a: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 –</a:t>
            </a:r>
            <a:r>
              <a:rPr lang="fr-FR" dirty="0" err="1" smtClean="0">
                <a:solidFill>
                  <a:srgbClr val="FF0000"/>
                </a:solidFill>
              </a:rPr>
              <a:t>géneralitées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Un </a:t>
            </a:r>
            <a:r>
              <a:rPr lang="fr-FR" b="1" dirty="0" smtClean="0">
                <a:solidFill>
                  <a:srgbClr val="FF0000"/>
                </a:solidFill>
              </a:rPr>
              <a:t>système porte</a:t>
            </a:r>
            <a:r>
              <a:rPr lang="fr-FR" dirty="0" smtClean="0"/>
              <a:t> désigne, en anatomie, une partie d'un système circulatoire sanguin qui relie deux réseaux capillaires de même type - soit </a:t>
            </a:r>
            <a:r>
              <a:rPr lang="fr-FR" dirty="0" smtClean="0">
                <a:solidFill>
                  <a:srgbClr val="FF0000"/>
                </a:solidFill>
              </a:rPr>
              <a:t>veineux / veineux</a:t>
            </a:r>
            <a:r>
              <a:rPr lang="fr-FR" dirty="0" smtClean="0"/>
              <a:t>, soit </a:t>
            </a:r>
            <a:r>
              <a:rPr lang="fr-FR" dirty="0" smtClean="0">
                <a:solidFill>
                  <a:srgbClr val="FF0000"/>
                </a:solidFill>
              </a:rPr>
              <a:t>artériel / artériel</a:t>
            </a:r>
            <a:r>
              <a:rPr lang="fr-FR" dirty="0" smtClean="0"/>
              <a:t>. </a:t>
            </a:r>
          </a:p>
          <a:p>
            <a:r>
              <a:rPr lang="fr-FR" dirty="0" smtClean="0"/>
              <a:t>Le système porte est donc branché à ses deux extrémités sur un système ramifié connecté à des capillaires, alors que le schéma normal de la circulation sanguine passe des artères vers un réseau capillaire, puis vers des systèmes veineux qui se terminent tous dans le cœur. </a:t>
            </a: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L'</a:t>
            </a:r>
            <a:r>
              <a:rPr lang="fr-FR" b="1" dirty="0" smtClean="0">
                <a:solidFill>
                  <a:srgbClr val="FF0000"/>
                </a:solidFill>
              </a:rPr>
              <a:t>hypertension portale</a:t>
            </a:r>
            <a:r>
              <a:rPr lang="fr-FR" dirty="0" smtClean="0">
                <a:solidFill>
                  <a:srgbClr val="FF0000"/>
                </a:solidFill>
              </a:rPr>
              <a:t> est définie par une pression de la veine porte supérieure à 12 </a:t>
            </a:r>
            <a:r>
              <a:rPr lang="fr-FR" dirty="0" err="1" smtClean="0">
                <a:solidFill>
                  <a:srgbClr val="FF0000"/>
                </a:solidFill>
              </a:rPr>
              <a:t>mmHg</a:t>
            </a:r>
            <a:r>
              <a:rPr lang="fr-FR" dirty="0" smtClean="0">
                <a:solidFill>
                  <a:srgbClr val="FF0000"/>
                </a:solidFill>
              </a:rPr>
              <a:t>, ou par un gradient de pression porto-cave supérieur à 7 </a:t>
            </a:r>
            <a:r>
              <a:rPr lang="fr-FR" dirty="0" err="1" smtClean="0">
                <a:solidFill>
                  <a:srgbClr val="FF0000"/>
                </a:solidFill>
              </a:rPr>
              <a:t>mmHg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B -introduction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système porte a la particularité de transporter une substance (le glucose pour le système porte hépatique, des hormones endocrines pour le système porte </a:t>
            </a:r>
            <a:r>
              <a:rPr lang="fr-FR" dirty="0" err="1" smtClean="0"/>
              <a:t>hypothalamo</a:t>
            </a:r>
            <a:r>
              <a:rPr lang="fr-FR" dirty="0" smtClean="0"/>
              <a:t>-hypophysaire).</a:t>
            </a: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vie.libre.mulhouse.free.fr/Images/systeme_porte_hepathiqu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425" y="119128"/>
            <a:ext cx="4225925" cy="67388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 –définition du système porte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Système formé par les capillaires, veinules et veines provenant de l'appareil digestif et rejoignant la veine porte, ainsi que par les ramifications de celle-ci à son autre extrémité dans le foie.</a:t>
            </a: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suite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Le système porte fonctionne parallèlement à la circulation systémique, ou grande circulation, qui distribue le sang oxygéné à tout l'organisme, sauf aux poumons.</a:t>
            </a:r>
            <a:br>
              <a:rPr lang="fr-FR" dirty="0" smtClean="0"/>
            </a:br>
            <a:r>
              <a:rPr lang="fr-FR" dirty="0" smtClean="0"/>
              <a:t>   La quasi-totalité du sang veineux provenant de l'appareil digestif (estomac, intestin grêle, côlon, pancréas) et de la rate arrive dans le foie par la volumineuse veine porte. Celle-ci se ramifie en une multitude de branches aboutissant à de petits vaisseaux intra-hépatiques. Le sang ainsi transporté est épuré par le foie d'un grand nombre de substances et repart vers la veine cave inférieure par les veines sus-hépatiques.</a:t>
            </a: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D –la veine porte</a:t>
            </a:r>
            <a:r>
              <a:rPr lang="fr-FR" b="1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Veine drainant tout le sang veineux des parties sous-diaphragmatiques du tube digestif , de la rate et du pancréas vers le foie.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1-Situation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Étage sus-</a:t>
            </a:r>
            <a:r>
              <a:rPr lang="fr-FR" dirty="0" err="1" smtClean="0"/>
              <a:t>mésocolique</a:t>
            </a:r>
            <a:r>
              <a:rPr lang="fr-FR" dirty="0" smtClean="0"/>
              <a:t> au niveau de l’épigastre et l’hypocondre droit.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595</TotalTime>
  <Words>511</Words>
  <Application>Microsoft Office PowerPoint</Application>
  <PresentationFormat>Affichage à l'écran (4:3)</PresentationFormat>
  <Paragraphs>68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Fonderie</vt:lpstr>
      <vt:lpstr> le système porte </vt:lpstr>
      <vt:lpstr>Diapositive 2</vt:lpstr>
      <vt:lpstr>A –géneralitées </vt:lpstr>
      <vt:lpstr>B -introduction</vt:lpstr>
      <vt:lpstr>Diapositive 5</vt:lpstr>
      <vt:lpstr>C –définition du système porte</vt:lpstr>
      <vt:lpstr>suite</vt:lpstr>
      <vt:lpstr>D –la veine porte </vt:lpstr>
      <vt:lpstr>1-Situation</vt:lpstr>
      <vt:lpstr>2-Origine</vt:lpstr>
      <vt:lpstr>Diapositive 11</vt:lpstr>
      <vt:lpstr>a. La veine mésentérique supérieure :</vt:lpstr>
      <vt:lpstr>suite</vt:lpstr>
      <vt:lpstr>Diapositive 14</vt:lpstr>
      <vt:lpstr>b. La veine mésentérique inférieure :</vt:lpstr>
      <vt:lpstr>Diapositive 16</vt:lpstr>
      <vt:lpstr>c. La veine splénique :</vt:lpstr>
      <vt:lpstr>3-Trajet </vt:lpstr>
      <vt:lpstr>4-Terminaison </vt:lpstr>
      <vt:lpstr>Diapositive 20</vt:lpstr>
      <vt:lpstr>Diapositive 21</vt:lpstr>
      <vt:lpstr>5-Collatérales</vt:lpstr>
      <vt:lpstr>Suite:</vt:lpstr>
      <vt:lpstr>Diapositive 24</vt:lpstr>
      <vt:lpstr>Diapositive 25</vt:lpstr>
      <vt:lpstr>Diapositive 26</vt:lpstr>
      <vt:lpstr>6-Terminales </vt:lpstr>
      <vt:lpstr>Diapositive 28</vt:lpstr>
      <vt:lpstr>Anatomie clinique</vt:lpstr>
      <vt:lpstr>Diapositive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ency-education.com</dc:creator>
  <cp:lastModifiedBy>SWEET</cp:lastModifiedBy>
  <cp:revision>70</cp:revision>
  <dcterms:created xsi:type="dcterms:W3CDTF">2010-10-12T16:11:59Z</dcterms:created>
  <dcterms:modified xsi:type="dcterms:W3CDTF">2012-10-21T01:55:16Z</dcterms:modified>
</cp:coreProperties>
</file>