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86" r:id="rId6"/>
    <p:sldId id="294" r:id="rId7"/>
    <p:sldId id="295" r:id="rId8"/>
    <p:sldId id="258" r:id="rId9"/>
    <p:sldId id="296" r:id="rId10"/>
    <p:sldId id="297" r:id="rId11"/>
    <p:sldId id="298" r:id="rId12"/>
    <p:sldId id="299" r:id="rId13"/>
    <p:sldId id="259" r:id="rId14"/>
    <p:sldId id="260" r:id="rId15"/>
    <p:sldId id="261" r:id="rId16"/>
    <p:sldId id="262" r:id="rId17"/>
    <p:sldId id="289" r:id="rId18"/>
    <p:sldId id="287" r:id="rId19"/>
    <p:sldId id="290" r:id="rId20"/>
    <p:sldId id="263" r:id="rId21"/>
    <p:sldId id="264" r:id="rId22"/>
    <p:sldId id="265" r:id="rId23"/>
    <p:sldId id="266" r:id="rId24"/>
    <p:sldId id="267" r:id="rId25"/>
    <p:sldId id="28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9C38-93AB-4D2E-9D1F-B264245FDC78}" type="datetimeFigureOut">
              <a:rPr lang="fr-FR" smtClean="0"/>
              <a:pPr/>
              <a:t>27/11/2012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Intestin grêle jéjuno-iléon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Anatomie descriptive topographique et fonctionnelle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nd omen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19" y="0"/>
            <a:ext cx="634716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REGISTRER010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09"/>
            <a:ext cx="9144000" cy="64717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NREGISTRER010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09"/>
            <a:ext cx="9144000" cy="64717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La racine du mésentère est longue de 15 cm </a:t>
            </a: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Elle commence à gauche de L2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Elle descend obliquement à droite.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Elle se termine à droite de L5.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Elle longe le bord droit de D1 ; surcroise successivement le processus unciné du </a:t>
            </a:r>
            <a:r>
              <a:rPr lang="fr-FR" b="1" dirty="0" err="1" smtClean="0"/>
              <a:t>pancreas</a:t>
            </a:r>
            <a:r>
              <a:rPr lang="fr-FR" b="1" dirty="0" smtClean="0"/>
              <a:t>  ;D2 ; La veine cave inférieure ; l’uretère droit et les vaisseaux testiculaires ou </a:t>
            </a:r>
            <a:r>
              <a:rPr lang="fr-FR" b="1" dirty="0" err="1" smtClean="0"/>
              <a:t>ovariques</a:t>
            </a:r>
            <a:r>
              <a:rPr lang="fr-FR" b="1" dirty="0" smtClean="0"/>
              <a:t> droits. 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Le mésentère contient 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L’</a:t>
            </a:r>
            <a:r>
              <a:rPr lang="fr-FR" dirty="0" err="1" smtClean="0"/>
              <a:t>artére</a:t>
            </a:r>
            <a:r>
              <a:rPr lang="fr-FR" dirty="0" smtClean="0"/>
              <a:t> mésentérique supérieure.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La veine mésentérique supérieure.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Les nœuds et vaisseaux lymphatiques mésentériques supérieurs.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Les rameaux nerveux du plexus </a:t>
            </a:r>
            <a:r>
              <a:rPr lang="fr-FR" dirty="0" err="1" smtClean="0"/>
              <a:t>mésentèrique</a:t>
            </a:r>
            <a:r>
              <a:rPr lang="fr-FR" dirty="0" smtClean="0"/>
              <a:t> supérieur.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 - rapports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En avant : paroi abdominale antérieure par l’intermédiaire du grand </a:t>
            </a:r>
            <a:r>
              <a:rPr lang="fr-FR" dirty="0" err="1" smtClean="0">
                <a:solidFill>
                  <a:srgbClr val="FF0000"/>
                </a:solidFill>
              </a:rPr>
              <a:t>omentum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En arrière : la veine cave </a:t>
            </a:r>
            <a:r>
              <a:rPr lang="fr-FR" dirty="0" err="1" smtClean="0">
                <a:solidFill>
                  <a:srgbClr val="FF0000"/>
                </a:solidFill>
              </a:rPr>
              <a:t>inférieure,l’aorte,le</a:t>
            </a:r>
            <a:r>
              <a:rPr lang="fr-FR" dirty="0" smtClean="0">
                <a:solidFill>
                  <a:srgbClr val="FF0000"/>
                </a:solidFill>
              </a:rPr>
              <a:t> rein gauche ,les </a:t>
            </a:r>
            <a:r>
              <a:rPr lang="fr-FR" dirty="0" err="1" smtClean="0">
                <a:solidFill>
                  <a:srgbClr val="FF0000"/>
                </a:solidFill>
              </a:rPr>
              <a:t>uretéres</a:t>
            </a:r>
            <a:r>
              <a:rPr lang="fr-FR" dirty="0" smtClean="0">
                <a:solidFill>
                  <a:srgbClr val="FF0000"/>
                </a:solidFill>
              </a:rPr>
              <a:t> et le colon descendant.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À droite :</a:t>
            </a:r>
            <a:r>
              <a:rPr lang="fr-FR" dirty="0" err="1" smtClean="0">
                <a:solidFill>
                  <a:srgbClr val="FF0000"/>
                </a:solidFill>
              </a:rPr>
              <a:t>Caecum</a:t>
            </a:r>
            <a:r>
              <a:rPr lang="fr-FR" dirty="0" smtClean="0">
                <a:solidFill>
                  <a:srgbClr val="FF0000"/>
                </a:solidFill>
              </a:rPr>
              <a:t> et colon ascendant.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À gauche : la paroi abdominale.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En bas : la vessie ; le colon </a:t>
            </a:r>
            <a:r>
              <a:rPr lang="fr-FR" dirty="0" err="1" smtClean="0">
                <a:solidFill>
                  <a:srgbClr val="FF0000"/>
                </a:solidFill>
              </a:rPr>
              <a:t>sigmoide</a:t>
            </a:r>
            <a:r>
              <a:rPr lang="fr-FR" dirty="0" smtClean="0">
                <a:solidFill>
                  <a:srgbClr val="FF0000"/>
                </a:solidFill>
              </a:rPr>
              <a:t> et l’</a:t>
            </a:r>
            <a:r>
              <a:rPr lang="fr-FR" dirty="0" err="1" smtClean="0">
                <a:solidFill>
                  <a:srgbClr val="FF0000"/>
                </a:solidFill>
              </a:rPr>
              <a:t>uterus</a:t>
            </a:r>
            <a:r>
              <a:rPr lang="fr-FR" dirty="0" smtClean="0">
                <a:solidFill>
                  <a:srgbClr val="FF0000"/>
                </a:solidFill>
              </a:rPr>
              <a:t> chez la femme.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 - vascularisation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 les </a:t>
            </a:r>
            <a:r>
              <a:rPr lang="fr-FR" dirty="0" err="1" smtClean="0">
                <a:solidFill>
                  <a:srgbClr val="FF0000"/>
                </a:solidFill>
              </a:rPr>
              <a:t>artéres</a:t>
            </a:r>
            <a:r>
              <a:rPr lang="fr-FR" dirty="0" smtClean="0">
                <a:solidFill>
                  <a:srgbClr val="FF0000"/>
                </a:solidFill>
              </a:rPr>
              <a:t> : se sont les </a:t>
            </a:r>
            <a:r>
              <a:rPr lang="fr-FR" dirty="0" err="1" smtClean="0">
                <a:solidFill>
                  <a:srgbClr val="FF0000"/>
                </a:solidFill>
              </a:rPr>
              <a:t>artéres</a:t>
            </a:r>
            <a:r>
              <a:rPr lang="fr-FR" dirty="0" smtClean="0">
                <a:solidFill>
                  <a:srgbClr val="FF0000"/>
                </a:solidFill>
              </a:rPr>
              <a:t> jéjunales et iléales ; branches de l »</a:t>
            </a:r>
            <a:r>
              <a:rPr lang="fr-FR" dirty="0" err="1" smtClean="0">
                <a:solidFill>
                  <a:srgbClr val="FF0000"/>
                </a:solidFill>
              </a:rPr>
              <a:t>artére</a:t>
            </a:r>
            <a:r>
              <a:rPr lang="fr-FR" dirty="0" smtClean="0">
                <a:solidFill>
                  <a:srgbClr val="FF0000"/>
                </a:solidFill>
              </a:rPr>
              <a:t> mésentérique supérieure.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Au nombre de 12 à 15 </a:t>
            </a:r>
            <a:r>
              <a:rPr lang="fr-FR" dirty="0" err="1" smtClean="0">
                <a:solidFill>
                  <a:srgbClr val="FF0000"/>
                </a:solidFill>
              </a:rPr>
              <a:t>naissantsq</a:t>
            </a:r>
            <a:r>
              <a:rPr lang="fr-FR" dirty="0" smtClean="0">
                <a:solidFill>
                  <a:srgbClr val="FF0000"/>
                </a:solidFill>
              </a:rPr>
              <a:t> du bord gauche de l’</a:t>
            </a:r>
            <a:r>
              <a:rPr lang="fr-FR" dirty="0" err="1" smtClean="0">
                <a:solidFill>
                  <a:srgbClr val="FF0000"/>
                </a:solidFill>
              </a:rPr>
              <a:t>artére</a:t>
            </a:r>
            <a:r>
              <a:rPr lang="fr-FR" dirty="0" smtClean="0">
                <a:solidFill>
                  <a:srgbClr val="FF0000"/>
                </a:solidFill>
              </a:rPr>
              <a:t> et descendants dans le mésentère.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Leurs anastomoses </a:t>
            </a:r>
            <a:r>
              <a:rPr lang="fr-FR" dirty="0" err="1" smtClean="0">
                <a:solidFill>
                  <a:srgbClr val="FF0000"/>
                </a:solidFill>
              </a:rPr>
              <a:t>decrivent</a:t>
            </a:r>
            <a:r>
              <a:rPr lang="fr-FR" dirty="0" smtClean="0">
                <a:solidFill>
                  <a:srgbClr val="FF0000"/>
                </a:solidFill>
              </a:rPr>
              <a:t> des arcades vasculaires de 1</a:t>
            </a:r>
            <a:r>
              <a:rPr lang="fr-FR" baseline="30000" dirty="0" smtClean="0">
                <a:solidFill>
                  <a:srgbClr val="FF0000"/>
                </a:solidFill>
              </a:rPr>
              <a:t>er</a:t>
            </a:r>
            <a:r>
              <a:rPr lang="fr-FR" dirty="0" smtClean="0">
                <a:solidFill>
                  <a:srgbClr val="FF0000"/>
                </a:solidFill>
              </a:rPr>
              <a:t> ;2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;3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et 4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ordre.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Des arcades de 1</a:t>
            </a:r>
            <a:r>
              <a:rPr lang="fr-FR" baseline="30000" dirty="0" smtClean="0">
                <a:solidFill>
                  <a:srgbClr val="FF0000"/>
                </a:solidFill>
              </a:rPr>
              <a:t>er</a:t>
            </a:r>
            <a:r>
              <a:rPr lang="fr-FR" dirty="0" smtClean="0">
                <a:solidFill>
                  <a:srgbClr val="FF0000"/>
                </a:solidFill>
              </a:rPr>
              <a:t> ordre naissent perpendiculairement à l’</a:t>
            </a:r>
            <a:r>
              <a:rPr lang="fr-FR" dirty="0" err="1" smtClean="0">
                <a:solidFill>
                  <a:srgbClr val="FF0000"/>
                </a:solidFill>
              </a:rPr>
              <a:t>intéstin</a:t>
            </a:r>
            <a:r>
              <a:rPr lang="fr-FR" dirty="0" smtClean="0">
                <a:solidFill>
                  <a:srgbClr val="FF0000"/>
                </a:solidFill>
              </a:rPr>
              <a:t> les </a:t>
            </a:r>
            <a:r>
              <a:rPr lang="fr-FR" dirty="0" err="1" smtClean="0">
                <a:solidFill>
                  <a:srgbClr val="FF0000"/>
                </a:solidFill>
              </a:rPr>
              <a:t>artéres</a:t>
            </a:r>
            <a:r>
              <a:rPr lang="fr-FR" dirty="0" smtClean="0">
                <a:solidFill>
                  <a:srgbClr val="FF0000"/>
                </a:solidFill>
              </a:rPr>
              <a:t> droites.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sent_s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20" y="1165612"/>
            <a:ext cx="6119552" cy="4406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ascular intést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728662"/>
            <a:ext cx="495300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j_ile_ar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17600"/>
            <a:ext cx="6350000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 - introduction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Le jéjunum et l’iléum représentent la portion mobile de l’intestin </a:t>
            </a:r>
            <a:r>
              <a:rPr lang="fr-FR" dirty="0" err="1" smtClean="0">
                <a:solidFill>
                  <a:srgbClr val="FF0000"/>
                </a:solidFill>
              </a:rPr>
              <a:t>gréle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Le jéjunum correspond à la partie proximale et l’iléum à la partie distale 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Ils s’étendent de l’angle </a:t>
            </a:r>
            <a:r>
              <a:rPr lang="fr-FR" dirty="0" err="1" smtClean="0">
                <a:solidFill>
                  <a:srgbClr val="FF0000"/>
                </a:solidFill>
              </a:rPr>
              <a:t>duodéno</a:t>
            </a:r>
            <a:r>
              <a:rPr lang="fr-FR" dirty="0" smtClean="0">
                <a:solidFill>
                  <a:srgbClr val="FF0000"/>
                </a:solidFill>
              </a:rPr>
              <a:t>-jéjunal au </a:t>
            </a:r>
            <a:r>
              <a:rPr lang="fr-FR" dirty="0" err="1" smtClean="0">
                <a:solidFill>
                  <a:srgbClr val="FF0000"/>
                </a:solidFill>
              </a:rPr>
              <a:t>caecum</a:t>
            </a:r>
            <a:r>
              <a:rPr lang="fr-FR" dirty="0" smtClean="0">
                <a:solidFill>
                  <a:srgbClr val="FF0000"/>
                </a:solidFill>
              </a:rPr>
              <a:t> 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Leurs fonctions essentiel est l’absorption des aliments.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Anatomie clinique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C00000"/>
                </a:solidFill>
              </a:rPr>
              <a:t>Les artères jéjunales et iléales constituent souvent une vascularisation de type terminale expliquant certaines nécroses intestinales en cas d’oblitération.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veines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Les veines jéjunales et iléales nées d’arcades veineuses intestinales superposables </a:t>
            </a:r>
            <a:r>
              <a:rPr lang="fr-FR" dirty="0" err="1" smtClean="0"/>
              <a:t>anx</a:t>
            </a:r>
            <a:r>
              <a:rPr lang="fr-FR" dirty="0" smtClean="0"/>
              <a:t> arcades artérielles , se drainent vers la veine </a:t>
            </a:r>
            <a:r>
              <a:rPr lang="fr-FR" dirty="0" err="1" smtClean="0"/>
              <a:t>mésentèrique</a:t>
            </a:r>
            <a:r>
              <a:rPr lang="fr-FR" dirty="0" smtClean="0"/>
              <a:t> supérieure qui longe le bord droit de l’</a:t>
            </a:r>
            <a:r>
              <a:rPr lang="fr-FR" dirty="0" err="1" smtClean="0"/>
              <a:t>artére</a:t>
            </a:r>
            <a:r>
              <a:rPr lang="fr-FR" dirty="0" smtClean="0"/>
              <a:t> homonyme pour rejoindre la veine porte.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lymphatiques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100 à 150 </a:t>
            </a:r>
            <a:r>
              <a:rPr lang="fr-FR" dirty="0" err="1" smtClean="0"/>
              <a:t>lymphonoeuds</a:t>
            </a:r>
            <a:r>
              <a:rPr lang="fr-FR" dirty="0" smtClean="0"/>
              <a:t> jéjunaux et iléaux adjacents aux </a:t>
            </a:r>
            <a:r>
              <a:rPr lang="fr-FR" dirty="0" err="1" smtClean="0"/>
              <a:t>artéres</a:t>
            </a:r>
            <a:r>
              <a:rPr lang="fr-FR" dirty="0" smtClean="0"/>
              <a:t> jéjunales et iléales.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Des nœuds lymphatiques mésentériques juxta-</a:t>
            </a:r>
            <a:r>
              <a:rPr lang="fr-FR" dirty="0" err="1" smtClean="0"/>
              <a:t>intéstinaux</a:t>
            </a:r>
            <a:r>
              <a:rPr lang="fr-FR" dirty="0" smtClean="0"/>
              <a:t> qui se drainent dans des nœuds mésentériques centraux puis mésentériques supérieure ou se forme un tronc lymphatique intestinal qui aboutit à la citerne de chyle.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 - innervation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Provient du plexus mésentérique supérieure.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Comportant des </a:t>
            </a:r>
            <a:r>
              <a:rPr lang="fr-FR" dirty="0" err="1" smtClean="0"/>
              <a:t>neuro</a:t>
            </a:r>
            <a:r>
              <a:rPr lang="fr-FR" dirty="0" smtClean="0"/>
              <a:t>-fibres sympathique et parasympathique ( nerf vague 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Constituant deux plexus 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Le plexus nerveux </a:t>
            </a:r>
            <a:r>
              <a:rPr lang="fr-FR" dirty="0" err="1" smtClean="0"/>
              <a:t>myentérique</a:t>
            </a:r>
            <a:r>
              <a:rPr lang="fr-FR" dirty="0" smtClean="0"/>
              <a:t> ( d’</a:t>
            </a:r>
            <a:r>
              <a:rPr lang="fr-FR" dirty="0" err="1" smtClean="0"/>
              <a:t>auerbach</a:t>
            </a:r>
            <a:r>
              <a:rPr lang="fr-FR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Le plexus entérique sous muqueux (</a:t>
            </a:r>
            <a:r>
              <a:rPr lang="fr-FR" dirty="0" err="1" smtClean="0"/>
              <a:t>meissner</a:t>
            </a:r>
            <a:r>
              <a:rPr lang="fr-FR" dirty="0" smtClean="0"/>
              <a:t>).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F – anatomie fonctionnelle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Organe contractile il présente 2 grands types de mouvements: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Mouvements </a:t>
            </a:r>
            <a:r>
              <a:rPr lang="fr-FR" dirty="0" err="1" smtClean="0"/>
              <a:t>segumentaires</a:t>
            </a:r>
            <a:r>
              <a:rPr lang="fr-FR" dirty="0" smtClean="0"/>
              <a:t> de brassage.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Mouvements de propagation qui assurent la propagation du chyme : ondes péristaltiques.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nsit_gre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4572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j_i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2" y="1500174"/>
            <a:ext cx="757183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test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8950"/>
            <a:ext cx="7620000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 - </a:t>
            </a:r>
            <a:r>
              <a:rPr lang="fr-FR" dirty="0" err="1" smtClean="0">
                <a:solidFill>
                  <a:srgbClr val="FF0000"/>
                </a:solidFill>
              </a:rPr>
              <a:t>généralitées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ils sont contournés avec des anses intestinales d’abord horizontales puis verticales.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Ils sont situés dans la région sous méso-colique; les quatre cinquièmes étant à gauche de la ligne médiane.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Longueur de 6 m ; calibre de 3 cm à 2 cm.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Dans 2% des cas existe à 1 m de l’angle iléo-caecal , le vestibule du conduit vitellin (diverticule de </a:t>
            </a:r>
            <a:r>
              <a:rPr lang="fr-FR" dirty="0" err="1" smtClean="0"/>
              <a:t>meckel</a:t>
            </a:r>
            <a:r>
              <a:rPr lang="fr-FR" dirty="0" smtClean="0"/>
              <a:t>) uni à l’ombilic par un cordon fibreux.  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ver_meck_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20"/>
            <a:ext cx="9144000" cy="6652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ck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8" y="785794"/>
            <a:ext cx="8281585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 – moyens de fixité ( le mésentère)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Le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ejunum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 l’iléon sont appendus à la paroi abdominale dorsale par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mésentére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mésentére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est un méso à double lame péritonéale présentant :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Deux faces antérieure et postérieure.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Un bord libre sinueux se confondants avec les anses intestinales.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Un bord adhérent à la paroi dorsale ; la racine du </a:t>
            </a:r>
            <a:r>
              <a:rPr lang="fr-FR" b="1" dirty="0" err="1" smtClean="0">
                <a:solidFill>
                  <a:srgbClr val="FF0000"/>
                </a:solidFill>
              </a:rPr>
              <a:t>mésentére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testin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25"/>
            <a:ext cx="9144000" cy="6397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599</Words>
  <Application>Microsoft Office PowerPoint</Application>
  <PresentationFormat>Affichage à l'écran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Intestin grêle jéjuno-iléon </vt:lpstr>
      <vt:lpstr>A - introduction</vt:lpstr>
      <vt:lpstr>Diapositive 3</vt:lpstr>
      <vt:lpstr>Diapositive 4</vt:lpstr>
      <vt:lpstr>B - généralitées</vt:lpstr>
      <vt:lpstr>Diapositive 6</vt:lpstr>
      <vt:lpstr>Diapositive 7</vt:lpstr>
      <vt:lpstr>C – moyens de fixité ( le mésentère)</vt:lpstr>
      <vt:lpstr>Diapositive 9</vt:lpstr>
      <vt:lpstr>Diapositive 10</vt:lpstr>
      <vt:lpstr>Diapositive 11</vt:lpstr>
      <vt:lpstr>Diapositive 12</vt:lpstr>
      <vt:lpstr>suite</vt:lpstr>
      <vt:lpstr>suite</vt:lpstr>
      <vt:lpstr>D - rapports</vt:lpstr>
      <vt:lpstr>D - vascularisation</vt:lpstr>
      <vt:lpstr>Diapositive 17</vt:lpstr>
      <vt:lpstr>Diapositive 18</vt:lpstr>
      <vt:lpstr>Diapositive 19</vt:lpstr>
      <vt:lpstr>Anatomie clinique</vt:lpstr>
      <vt:lpstr>Les veines</vt:lpstr>
      <vt:lpstr>Les lymphatiques</vt:lpstr>
      <vt:lpstr>E - innervation</vt:lpstr>
      <vt:lpstr>F – anatomie fonctionnelle</vt:lpstr>
      <vt:lpstr>Diapositive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USER</cp:lastModifiedBy>
  <cp:revision>69</cp:revision>
  <dcterms:created xsi:type="dcterms:W3CDTF">2010-12-09T12:34:44Z</dcterms:created>
  <dcterms:modified xsi:type="dcterms:W3CDTF">2012-11-27T08:57:32Z</dcterms:modified>
</cp:coreProperties>
</file>