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6" r:id="rId7"/>
    <p:sldId id="277" r:id="rId8"/>
    <p:sldId id="278" r:id="rId9"/>
    <p:sldId id="279" r:id="rId10"/>
    <p:sldId id="261" r:id="rId11"/>
    <p:sldId id="263" r:id="rId12"/>
    <p:sldId id="264" r:id="rId13"/>
    <p:sldId id="265" r:id="rId14"/>
    <p:sldId id="266" r:id="rId15"/>
    <p:sldId id="280" r:id="rId16"/>
    <p:sldId id="281" r:id="rId17"/>
    <p:sldId id="267" r:id="rId18"/>
    <p:sldId id="268" r:id="rId19"/>
    <p:sldId id="269" r:id="rId20"/>
    <p:sldId id="270" r:id="rId21"/>
    <p:sldId id="287" r:id="rId22"/>
    <p:sldId id="288" r:id="rId23"/>
    <p:sldId id="289" r:id="rId24"/>
    <p:sldId id="271" r:id="rId25"/>
    <p:sldId id="272" r:id="rId26"/>
    <p:sldId id="273" r:id="rId27"/>
    <p:sldId id="274" r:id="rId28"/>
    <p:sldId id="275" r:id="rId29"/>
    <p:sldId id="282" r:id="rId30"/>
    <p:sldId id="283" r:id="rId31"/>
    <p:sldId id="284" r:id="rId32"/>
    <p:sldId id="285" r:id="rId33"/>
    <p:sldId id="28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autoAdjust="0"/>
    <p:restoredTop sz="94728" autoAdjust="0"/>
  </p:normalViewPr>
  <p:slideViewPr>
    <p:cSldViewPr>
      <p:cViewPr varScale="1">
        <p:scale>
          <a:sx n="70" d="100"/>
          <a:sy n="70" d="100"/>
        </p:scale>
        <p:origin x="-1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5588262B-FAAC-4E0D-95CA-244FD46D91A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6C3E0C6-F643-4999-A90E-E4C7F4999651}" type="datetimeFigureOut">
              <a:rPr lang="fr-FR" smtClean="0"/>
              <a:pPr/>
              <a:t>18/02/2012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88262B-FAAC-4E0D-95CA-244FD46D91AA}" type="slidenum">
              <a:rPr lang="fr-FR" smtClean="0"/>
              <a:pPr/>
              <a:t>‹N°›</a:t>
            </a:fld>
            <a:endParaRPr lang="fr-F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6C3E0C6-F643-4999-A90E-E4C7F4999651}" type="datetimeFigureOut">
              <a:rPr lang="fr-FR" smtClean="0"/>
              <a:pPr/>
              <a:t>18/02/2012</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588262B-FAAC-4E0D-95CA-244FD46D91A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6600" i="1" dirty="0" smtClean="0">
                <a:solidFill>
                  <a:srgbClr val="FF0000"/>
                </a:solidFill>
                <a:latin typeface="Arial Black" pitchFamily="34" charset="0"/>
              </a:rPr>
              <a:t>APPAREIL GENITAL MASCULIN</a:t>
            </a:r>
            <a:endParaRPr lang="fr-FR" sz="6600" i="1" dirty="0">
              <a:solidFill>
                <a:srgbClr val="FF0000"/>
              </a:solidFill>
              <a:latin typeface="Arial Black" pitchFamily="34" charset="0"/>
            </a:endParaRPr>
          </a:p>
        </p:txBody>
      </p:sp>
      <p:sp>
        <p:nvSpPr>
          <p:cNvPr id="3" name="Sous-titre 2"/>
          <p:cNvSpPr>
            <a:spLocks noGrp="1"/>
          </p:cNvSpPr>
          <p:nvPr>
            <p:ph type="subTitle" idx="1"/>
          </p:nvPr>
        </p:nvSpPr>
        <p:spPr>
          <a:xfrm>
            <a:off x="1371600" y="6143644"/>
            <a:ext cx="6400800" cy="142876"/>
          </a:xfrm>
        </p:spPr>
        <p:txBody>
          <a:bodyPr>
            <a:normAutofit fontScale="25000" lnSpcReduction="20000"/>
          </a:bodyPr>
          <a:lstStyle/>
          <a:p>
            <a:endParaRPr lang="fr-FR"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5"/>
            <a:ext cx="8001056" cy="5632311"/>
          </a:xfrm>
          <a:prstGeom prst="rect">
            <a:avLst/>
          </a:prstGeom>
        </p:spPr>
        <p:txBody>
          <a:bodyPr wrap="square">
            <a:spAutoFit/>
          </a:bodyPr>
          <a:lstStyle/>
          <a:p>
            <a:r>
              <a:rPr lang="fr-FR" sz="3600" b="1" i="1" dirty="0" smtClean="0">
                <a:solidFill>
                  <a:srgbClr val="FF0000"/>
                </a:solidFill>
                <a:latin typeface="Arial Black" pitchFamily="34" charset="0"/>
              </a:rPr>
              <a:t>Epididyme</a:t>
            </a:r>
          </a:p>
          <a:p>
            <a:endParaRPr lang="fr-FR" b="1" dirty="0">
              <a:solidFill>
                <a:srgbClr val="FF0000"/>
              </a:solidFill>
              <a:latin typeface="Arial Black" pitchFamily="34" charset="0"/>
            </a:endParaRPr>
          </a:p>
          <a:p>
            <a:r>
              <a:rPr lang="fr-FR" b="1" dirty="0">
                <a:latin typeface="Arial Black" pitchFamily="34" charset="0"/>
              </a:rPr>
              <a:t>Il coiffe le bord supérieur du testicule, laisse libre la face externe et déborde sur la face interne</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L'épididyme a 3 parties :</a:t>
            </a:r>
          </a:p>
          <a:p>
            <a:r>
              <a:rPr lang="fr-FR" b="1" dirty="0" smtClean="0">
                <a:latin typeface="Arial Black" pitchFamily="34" charset="0"/>
              </a:rPr>
              <a:t>	-</a:t>
            </a:r>
            <a:r>
              <a:rPr lang="fr-FR" b="1" dirty="0" smtClean="0">
                <a:solidFill>
                  <a:srgbClr val="0070C0"/>
                </a:solidFill>
                <a:latin typeface="Arial Black" pitchFamily="34" charset="0"/>
              </a:rPr>
              <a:t>la </a:t>
            </a:r>
            <a:r>
              <a:rPr lang="fr-FR" b="1" dirty="0">
                <a:solidFill>
                  <a:srgbClr val="0070C0"/>
                </a:solidFill>
                <a:latin typeface="Arial Black" pitchFamily="34" charset="0"/>
              </a:rPr>
              <a:t>tête</a:t>
            </a:r>
            <a:r>
              <a:rPr lang="fr-FR" b="1" dirty="0">
                <a:latin typeface="Arial Black" pitchFamily="34" charset="0"/>
              </a:rPr>
              <a:t>, au pôle antéro-supérieur du testis, diamètre 4 </a:t>
            </a:r>
            <a:r>
              <a:rPr lang="fr-FR" b="1" dirty="0" smtClean="0">
                <a:latin typeface="Arial Black" pitchFamily="34" charset="0"/>
              </a:rPr>
              <a:t>	à </a:t>
            </a:r>
            <a:r>
              <a:rPr lang="fr-FR" b="1" dirty="0">
                <a:latin typeface="Arial Black" pitchFamily="34" charset="0"/>
              </a:rPr>
              <a:t>5 mm, dans laquelle il y a les cônes efférents</a:t>
            </a:r>
          </a:p>
          <a:p>
            <a:r>
              <a:rPr lang="fr-FR" b="1" dirty="0" smtClean="0">
                <a:latin typeface="Arial Black" pitchFamily="34" charset="0"/>
              </a:rPr>
              <a:t>	-</a:t>
            </a:r>
            <a:r>
              <a:rPr lang="fr-FR" b="1" dirty="0" smtClean="0">
                <a:solidFill>
                  <a:srgbClr val="0070C0"/>
                </a:solidFill>
                <a:latin typeface="Arial Black" pitchFamily="34" charset="0"/>
              </a:rPr>
              <a:t>le </a:t>
            </a:r>
            <a:r>
              <a:rPr lang="fr-FR" b="1" dirty="0">
                <a:solidFill>
                  <a:srgbClr val="0070C0"/>
                </a:solidFill>
                <a:latin typeface="Arial Black" pitchFamily="34" charset="0"/>
              </a:rPr>
              <a:t>corps</a:t>
            </a:r>
            <a:r>
              <a:rPr lang="fr-FR" b="1" dirty="0">
                <a:latin typeface="Arial Black" pitchFamily="34" charset="0"/>
              </a:rPr>
              <a:t>, plus aplati, moins volumineux qui va se </a:t>
            </a:r>
            <a:r>
              <a:rPr lang="fr-FR" b="1" dirty="0" smtClean="0">
                <a:latin typeface="Arial Black" pitchFamily="34" charset="0"/>
              </a:rPr>
              <a:t>	terminer </a:t>
            </a:r>
            <a:r>
              <a:rPr lang="fr-FR" b="1" dirty="0">
                <a:latin typeface="Arial Black" pitchFamily="34" charset="0"/>
              </a:rPr>
              <a:t>au pôle inférieur</a:t>
            </a:r>
          </a:p>
          <a:p>
            <a:r>
              <a:rPr lang="fr-FR" b="1" dirty="0" smtClean="0">
                <a:latin typeface="Arial Black" pitchFamily="34" charset="0"/>
              </a:rPr>
              <a:t>	-</a:t>
            </a:r>
            <a:r>
              <a:rPr lang="fr-FR" b="1" dirty="0" smtClean="0">
                <a:solidFill>
                  <a:srgbClr val="0070C0"/>
                </a:solidFill>
                <a:latin typeface="Arial Black" pitchFamily="34" charset="0"/>
              </a:rPr>
              <a:t>la </a:t>
            </a:r>
            <a:r>
              <a:rPr lang="fr-FR" b="1" dirty="0">
                <a:solidFill>
                  <a:srgbClr val="0070C0"/>
                </a:solidFill>
                <a:latin typeface="Arial Black" pitchFamily="34" charset="0"/>
              </a:rPr>
              <a:t>queue</a:t>
            </a:r>
            <a:r>
              <a:rPr lang="fr-FR" b="1" dirty="0">
                <a:latin typeface="Arial Black" pitchFamily="34" charset="0"/>
              </a:rPr>
              <a:t>, fin du </a:t>
            </a:r>
            <a:r>
              <a:rPr lang="fr-FR" b="1" dirty="0" smtClean="0">
                <a:latin typeface="Arial Black" pitchFamily="34" charset="0"/>
              </a:rPr>
              <a:t>corps</a:t>
            </a:r>
          </a:p>
          <a:p>
            <a:endParaRPr lang="fr-FR" b="1" dirty="0">
              <a:latin typeface="Arial Black" pitchFamily="34" charset="0"/>
            </a:endParaRPr>
          </a:p>
          <a:p>
            <a:r>
              <a:rPr lang="fr-FR" b="1" dirty="0">
                <a:latin typeface="Arial Black" pitchFamily="34" charset="0"/>
              </a:rPr>
              <a:t>Dans l'épididyme se trouve un canal très contourné d'environ 6 m de long</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L'épididyme </a:t>
            </a:r>
            <a:r>
              <a:rPr lang="fr-FR" b="1" dirty="0">
                <a:latin typeface="Arial Black" pitchFamily="34" charset="0"/>
              </a:rPr>
              <a:t>se continue par le canal déférent au niveau de la jonction épididymo-déférentielle</a:t>
            </a:r>
            <a:r>
              <a:rPr lang="fr-FR" b="1" dirty="0" smtClean="0">
                <a:latin typeface="Arial Black" pitchFamily="34" charset="0"/>
              </a:rPr>
              <a:t>.</a:t>
            </a:r>
          </a:p>
          <a:p>
            <a:r>
              <a:rPr lang="fr-FR" dirty="0">
                <a:latin typeface="Arial Black" pitchFamily="34" charset="0"/>
              </a:rPr>
              <a:t/>
            </a:r>
            <a:br>
              <a:rPr lang="fr-FR" dirty="0">
                <a:latin typeface="Arial Black" pitchFamily="34" charset="0"/>
              </a:rPr>
            </a:br>
            <a:endParaRPr lang="fr-FR"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8001056" cy="2308324"/>
          </a:xfrm>
          <a:prstGeom prst="rect">
            <a:avLst/>
          </a:prstGeom>
        </p:spPr>
        <p:txBody>
          <a:bodyPr wrap="square">
            <a:spAutoFit/>
          </a:bodyPr>
          <a:lstStyle/>
          <a:p>
            <a:r>
              <a:rPr lang="fr-FR" sz="3600" b="1" i="1" dirty="0" smtClean="0">
                <a:solidFill>
                  <a:srgbClr val="FF0000"/>
                </a:solidFill>
                <a:latin typeface="Arial Black" pitchFamily="34" charset="0"/>
              </a:rPr>
              <a:t>Canal </a:t>
            </a:r>
            <a:r>
              <a:rPr lang="fr-FR" sz="3600" b="1" i="1" dirty="0" smtClean="0">
                <a:solidFill>
                  <a:srgbClr val="FF0000"/>
                </a:solidFill>
                <a:latin typeface="Arial Black" pitchFamily="34" charset="0"/>
              </a:rPr>
              <a:t>Déférent</a:t>
            </a:r>
          </a:p>
          <a:p>
            <a:endParaRPr lang="fr-FR" sz="3600" b="1" i="1" dirty="0">
              <a:solidFill>
                <a:srgbClr val="FF0000"/>
              </a:solidFill>
              <a:latin typeface="Arial Black" pitchFamily="34" charset="0"/>
            </a:endParaRPr>
          </a:p>
          <a:p>
            <a:r>
              <a:rPr lang="fr-FR" b="1" dirty="0">
                <a:latin typeface="Arial Black" pitchFamily="34" charset="0"/>
              </a:rPr>
              <a:t>Il fait environ 40 cm de long</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Il </a:t>
            </a:r>
            <a:r>
              <a:rPr lang="fr-FR" b="1" dirty="0">
                <a:latin typeface="Arial Black" pitchFamily="34" charset="0"/>
              </a:rPr>
              <a:t>fait suite à l'épididyme au niveau de la jonction épididymo-déférentielle (anse épididymo-déférentielle)</a:t>
            </a:r>
          </a:p>
        </p:txBody>
      </p:sp>
      <p:sp>
        <p:nvSpPr>
          <p:cNvPr id="3" name="Rectangle 2"/>
          <p:cNvSpPr/>
          <p:nvPr/>
        </p:nvSpPr>
        <p:spPr>
          <a:xfrm>
            <a:off x="428596" y="2786058"/>
            <a:ext cx="7786742" cy="3429024"/>
          </a:xfrm>
          <a:prstGeom prst="rect">
            <a:avLst/>
          </a:prstGeom>
        </p:spPr>
        <p:txBody>
          <a:bodyPr wrap="square">
            <a:spAutoFit/>
          </a:bodyPr>
          <a:lstStyle/>
          <a:p>
            <a:r>
              <a:rPr lang="fr-FR" b="1" dirty="0">
                <a:latin typeface="Arial Black" pitchFamily="34" charset="0"/>
              </a:rPr>
              <a:t>Il remonte en croisant la face interne, la tête de l'épididyme pour remonter vers la paroi abdominale</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A </a:t>
            </a:r>
            <a:r>
              <a:rPr lang="fr-FR" b="1" dirty="0">
                <a:latin typeface="Arial Black" pitchFamily="34" charset="0"/>
              </a:rPr>
              <a:t>ce niveau, il est accompagné par l'artère spermatique (née au niveau L</a:t>
            </a:r>
            <a:r>
              <a:rPr lang="fr-FR" b="1" baseline="-25000" dirty="0">
                <a:latin typeface="Arial Black" pitchFamily="34" charset="0"/>
              </a:rPr>
              <a:t>2</a:t>
            </a:r>
            <a:r>
              <a:rPr lang="fr-FR" b="1" dirty="0">
                <a:latin typeface="Arial Black" pitchFamily="34" charset="0"/>
              </a:rPr>
              <a:t> dans l'Aorte).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Elle </a:t>
            </a:r>
            <a:r>
              <a:rPr lang="fr-FR" b="1" dirty="0">
                <a:latin typeface="Arial Black" pitchFamily="34" charset="0"/>
              </a:rPr>
              <a:t>se divise au pôle supérieur du testis</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Cette </a:t>
            </a:r>
            <a:r>
              <a:rPr lang="fr-FR" b="1" dirty="0">
                <a:latin typeface="Arial Black" pitchFamily="34" charset="0"/>
              </a:rPr>
              <a:t>artère est accompagnée par de très volumineux plexus veineux : les plexus veineux spermatiques antérieur et postérieur</a:t>
            </a:r>
            <a:r>
              <a:rPr lang="fr-FR" b="1" dirty="0" smtClean="0">
                <a:latin typeface="Arial Black" pitchFamily="34" charset="0"/>
              </a:rPr>
              <a:t>.</a:t>
            </a:r>
          </a:p>
          <a:p>
            <a:endParaRPr lang="fr-FR"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8572560" cy="584775"/>
          </a:xfrm>
          <a:prstGeom prst="rect">
            <a:avLst/>
          </a:prstGeom>
        </p:spPr>
        <p:txBody>
          <a:bodyPr wrap="square">
            <a:spAutoFit/>
          </a:bodyPr>
          <a:lstStyle/>
          <a:p>
            <a:r>
              <a:rPr lang="fr-FR" sz="3200" b="1" i="1" dirty="0" smtClean="0">
                <a:solidFill>
                  <a:srgbClr val="FF0000"/>
                </a:solidFill>
                <a:latin typeface="Arial Black" pitchFamily="34" charset="0"/>
              </a:rPr>
              <a:t>2éme partie </a:t>
            </a:r>
            <a:r>
              <a:rPr lang="fr-FR" sz="3200" b="1" i="1" dirty="0">
                <a:solidFill>
                  <a:srgbClr val="FF0000"/>
                </a:solidFill>
                <a:latin typeface="Arial Black" pitchFamily="34" charset="0"/>
              </a:rPr>
              <a:t>: portion funiculaire</a:t>
            </a:r>
          </a:p>
        </p:txBody>
      </p:sp>
      <p:sp>
        <p:nvSpPr>
          <p:cNvPr id="3" name="Rectangle 2"/>
          <p:cNvSpPr/>
          <p:nvPr/>
        </p:nvSpPr>
        <p:spPr>
          <a:xfrm>
            <a:off x="571472" y="1720840"/>
            <a:ext cx="7858180" cy="3416320"/>
          </a:xfrm>
          <a:prstGeom prst="rect">
            <a:avLst/>
          </a:prstGeom>
        </p:spPr>
        <p:txBody>
          <a:bodyPr wrap="square">
            <a:spAutoFit/>
          </a:bodyPr>
          <a:lstStyle/>
          <a:p>
            <a:r>
              <a:rPr lang="fr-FR" b="1" dirty="0">
                <a:latin typeface="Arial Black" pitchFamily="34" charset="0"/>
              </a:rPr>
              <a:t>Le canal déférent est contenu dans le cordon spermatique</a:t>
            </a:r>
            <a:r>
              <a:rPr lang="fr-FR" b="1" dirty="0" smtClean="0">
                <a:latin typeface="Arial Black" pitchFamily="34" charset="0"/>
              </a:rPr>
              <a:t>.</a:t>
            </a:r>
          </a:p>
          <a:p>
            <a:endParaRPr lang="fr-FR" b="1" dirty="0" smtClean="0">
              <a:latin typeface="Arial Black" pitchFamily="34" charset="0"/>
            </a:endParaRPr>
          </a:p>
          <a:p>
            <a:r>
              <a:rPr lang="fr-FR" b="1" dirty="0" smtClean="0">
                <a:latin typeface="Arial Black" pitchFamily="34" charset="0"/>
              </a:rPr>
              <a:t>Ce </a:t>
            </a:r>
            <a:r>
              <a:rPr lang="fr-FR" b="1" dirty="0">
                <a:latin typeface="Arial Black" pitchFamily="34" charset="0"/>
              </a:rPr>
              <a:t>cordon a un diamètre d'environ 3mm, lisse, très dur (consistance d'une corde à </a:t>
            </a:r>
            <a:r>
              <a:rPr lang="fr-FR" b="1" dirty="0" smtClean="0">
                <a:latin typeface="Arial Black" pitchFamily="34" charset="0"/>
              </a:rPr>
              <a:t>fouet).</a:t>
            </a:r>
            <a:endParaRPr lang="fr-FR" b="1" dirty="0" smtClean="0">
              <a:latin typeface="Arial Black" pitchFamily="34" charset="0"/>
            </a:endParaRPr>
          </a:p>
          <a:p>
            <a:r>
              <a:rPr lang="fr-FR" b="1" dirty="0" smtClean="0">
                <a:latin typeface="Arial Black" pitchFamily="34" charset="0"/>
              </a:rPr>
              <a:t/>
            </a:r>
            <a:br>
              <a:rPr lang="fr-FR" b="1" dirty="0" smtClean="0">
                <a:latin typeface="Arial Black" pitchFamily="34" charset="0"/>
              </a:rPr>
            </a:br>
            <a:r>
              <a:rPr lang="fr-FR" b="1" dirty="0">
                <a:latin typeface="Arial Black" pitchFamily="34" charset="0"/>
              </a:rPr>
              <a:t>A l'intérieur, il y a une tunique fibreuse profonde qui dépend du fascia transversalis, qui limite ce cordon.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Sur </a:t>
            </a:r>
            <a:r>
              <a:rPr lang="fr-FR" b="1" dirty="0">
                <a:latin typeface="Arial Black" pitchFamily="34" charset="0"/>
              </a:rPr>
              <a:t>cette tunique se terminent des fibres musculaires de la paroi abdominale (du muscle petit oblique et du muscle transverse) : le crémaster (cf. réflexe </a:t>
            </a:r>
            <a:r>
              <a:rPr lang="fr-FR" b="1" dirty="0" smtClean="0">
                <a:latin typeface="Arial Black" pitchFamily="34" charset="0"/>
              </a:rPr>
              <a:t>crémastérien).</a:t>
            </a:r>
            <a:endParaRPr lang="fr-FR" b="1" dirty="0" smtClean="0">
              <a:latin typeface="Arial Black" pitchFamily="34" charset="0"/>
            </a:endParaRPr>
          </a:p>
          <a:p>
            <a:endParaRPr lang="fr-FR"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71613"/>
            <a:ext cx="8358246" cy="3139321"/>
          </a:xfrm>
          <a:prstGeom prst="rect">
            <a:avLst/>
          </a:prstGeom>
        </p:spPr>
        <p:txBody>
          <a:bodyPr wrap="square">
            <a:spAutoFit/>
          </a:bodyPr>
          <a:lstStyle/>
          <a:p>
            <a:r>
              <a:rPr lang="fr-FR" b="1" dirty="0">
                <a:latin typeface="Arial Black" pitchFamily="34" charset="0"/>
              </a:rPr>
              <a:t>Dans la tunique, on a </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le canal déférent</a:t>
            </a:r>
            <a:r>
              <a:rPr lang="fr-FR" b="1" dirty="0" smtClean="0">
                <a:latin typeface="Arial Black" pitchFamily="34" charset="0"/>
              </a:rPr>
              <a:t>,</a:t>
            </a:r>
          </a:p>
          <a:p>
            <a:endParaRPr lang="fr-FR" b="1" dirty="0">
              <a:latin typeface="Arial Black" pitchFamily="34" charset="0"/>
            </a:endParaRPr>
          </a:p>
          <a:p>
            <a:r>
              <a:rPr lang="fr-FR" b="1" dirty="0" smtClean="0">
                <a:latin typeface="Arial Black" pitchFamily="34" charset="0"/>
              </a:rPr>
              <a:t>l'artère spermatique en avant de lui</a:t>
            </a:r>
            <a:r>
              <a:rPr lang="fr-FR" b="1" dirty="0" smtClean="0">
                <a:latin typeface="Arial Black" pitchFamily="34" charset="0"/>
              </a:rPr>
              <a:t>,</a:t>
            </a:r>
          </a:p>
          <a:p>
            <a:endParaRPr lang="fr-FR" b="1" dirty="0">
              <a:latin typeface="Arial Black" pitchFamily="34" charset="0"/>
            </a:endParaRPr>
          </a:p>
          <a:p>
            <a:r>
              <a:rPr lang="fr-FR" b="1" dirty="0" smtClean="0">
                <a:latin typeface="Arial Black" pitchFamily="34" charset="0"/>
              </a:rPr>
              <a:t>l'artère déférentielle en arrière de lui</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et </a:t>
            </a:r>
            <a:r>
              <a:rPr lang="fr-FR" b="1" dirty="0" smtClean="0">
                <a:latin typeface="Arial Black" pitchFamily="34" charset="0"/>
              </a:rPr>
              <a:t>l'artère funiculaire en arrière de la tunique</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L'artère spermatique est la principale des 3</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71481"/>
            <a:ext cx="8286808" cy="461665"/>
          </a:xfrm>
          <a:prstGeom prst="rect">
            <a:avLst/>
          </a:prstGeom>
        </p:spPr>
        <p:txBody>
          <a:bodyPr wrap="square">
            <a:spAutoFit/>
          </a:bodyPr>
          <a:lstStyle/>
          <a:p>
            <a:r>
              <a:rPr lang="fr-FR" sz="2400" b="1" i="1" dirty="0" smtClean="0">
                <a:solidFill>
                  <a:srgbClr val="FF0000"/>
                </a:solidFill>
                <a:latin typeface="Arial Black" pitchFamily="34" charset="0"/>
              </a:rPr>
              <a:t>3éme partie </a:t>
            </a:r>
            <a:r>
              <a:rPr lang="fr-FR" sz="2400" b="1" i="1" dirty="0">
                <a:solidFill>
                  <a:srgbClr val="FF0000"/>
                </a:solidFill>
                <a:latin typeface="Arial Black" pitchFamily="34" charset="0"/>
              </a:rPr>
              <a:t>: portion inguinale </a:t>
            </a:r>
            <a:r>
              <a:rPr lang="fr-FR" sz="2400" b="1" i="1" dirty="0" smtClean="0">
                <a:solidFill>
                  <a:srgbClr val="FF0000"/>
                </a:solidFill>
                <a:latin typeface="Arial Black" pitchFamily="34" charset="0"/>
              </a:rPr>
              <a:t>(</a:t>
            </a:r>
            <a:r>
              <a:rPr lang="fr-FR" sz="2400" b="1" i="1" dirty="0">
                <a:solidFill>
                  <a:srgbClr val="FF0000"/>
                </a:solidFill>
                <a:latin typeface="Arial Black" pitchFamily="34" charset="0"/>
              </a:rPr>
              <a:t>intra pariétale).</a:t>
            </a:r>
          </a:p>
        </p:txBody>
      </p:sp>
      <p:sp>
        <p:nvSpPr>
          <p:cNvPr id="3" name="Rectangle 2"/>
          <p:cNvSpPr/>
          <p:nvPr/>
        </p:nvSpPr>
        <p:spPr>
          <a:xfrm>
            <a:off x="571472" y="1071546"/>
            <a:ext cx="8143932" cy="4093428"/>
          </a:xfrm>
          <a:prstGeom prst="rect">
            <a:avLst/>
          </a:prstGeom>
        </p:spPr>
        <p:txBody>
          <a:bodyPr wrap="square">
            <a:spAutoFit/>
          </a:bodyPr>
          <a:lstStyle/>
          <a:p>
            <a:r>
              <a:rPr lang="fr-FR" sz="2000" b="1" dirty="0" smtClean="0">
                <a:latin typeface="Arial Black" pitchFamily="34" charset="0"/>
              </a:rPr>
              <a:t>cordon traverse la paroi abdominale à travers le canal inguinal : muscles grand, petit oblique et transverse. </a:t>
            </a:r>
          </a:p>
          <a:p>
            <a:endParaRPr lang="fr-FR" sz="2000" b="1" dirty="0" smtClean="0">
              <a:latin typeface="Arial Black" pitchFamily="34" charset="0"/>
            </a:endParaRPr>
          </a:p>
          <a:p>
            <a:endParaRPr lang="fr-FR" sz="2000" b="1" dirty="0" smtClean="0">
              <a:latin typeface="Arial Black" pitchFamily="34" charset="0"/>
            </a:endParaRPr>
          </a:p>
          <a:p>
            <a:r>
              <a:rPr lang="fr-FR" sz="2000" b="1" dirty="0" smtClean="0">
                <a:latin typeface="Arial Black" pitchFamily="34" charset="0"/>
              </a:rPr>
              <a:t>La traversée est oblique de dedans en dehors.</a:t>
            </a:r>
          </a:p>
          <a:p>
            <a:r>
              <a:rPr lang="fr-FR" sz="2000" b="1" dirty="0" smtClean="0">
                <a:latin typeface="Arial Black" pitchFamily="34" charset="0"/>
              </a:rPr>
              <a:t> </a:t>
            </a:r>
          </a:p>
          <a:p>
            <a:r>
              <a:rPr lang="fr-FR" sz="2000" b="1" dirty="0" smtClean="0">
                <a:latin typeface="Arial Black" pitchFamily="34" charset="0"/>
              </a:rPr>
              <a:t>Le cordon passe au dessus de l'arcade crurale et au dessous des 3 muscles de la paroi : l'orifice profond du canal inguinal. </a:t>
            </a:r>
          </a:p>
          <a:p>
            <a:endParaRPr lang="fr-FR" sz="2000" b="1" dirty="0" smtClean="0">
              <a:latin typeface="Arial Black" pitchFamily="34" charset="0"/>
            </a:endParaRPr>
          </a:p>
          <a:p>
            <a:r>
              <a:rPr lang="fr-FR" sz="2000" b="1" dirty="0" smtClean="0">
                <a:latin typeface="Arial Black" pitchFamily="34" charset="0"/>
              </a:rPr>
              <a:t>Le muscle grand oblique recouvre en avant le cordon spermatique. </a:t>
            </a:r>
          </a:p>
          <a:p>
            <a:r>
              <a:rPr lang="fr-FR" sz="2000" b="1" dirty="0" smtClean="0">
                <a:latin typeface="Arial Black" pitchFamily="34" charset="0"/>
              </a:rPr>
              <a:t>Le</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Cordon_spermatique.jpg"/>
          <p:cNvPicPr/>
          <p:nvPr/>
        </p:nvPicPr>
        <p:blipFill>
          <a:blip r:embed="rId2"/>
          <a:srcRect b="29858"/>
          <a:stretch>
            <a:fillRect/>
          </a:stretch>
        </p:blipFill>
        <p:spPr bwMode="auto">
          <a:xfrm>
            <a:off x="928662" y="357166"/>
            <a:ext cx="6624000" cy="6264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Cordon_spermatique.jpg"/>
          <p:cNvPicPr/>
          <p:nvPr/>
        </p:nvPicPr>
        <p:blipFill>
          <a:blip r:embed="rId2"/>
          <a:srcRect t="70774"/>
          <a:stretch>
            <a:fillRect/>
          </a:stretch>
        </p:blipFill>
        <p:spPr bwMode="auto">
          <a:xfrm>
            <a:off x="857224" y="1071546"/>
            <a:ext cx="7056000" cy="4644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357166"/>
            <a:ext cx="6643734" cy="1077218"/>
          </a:xfrm>
          <a:prstGeom prst="rect">
            <a:avLst/>
          </a:prstGeom>
        </p:spPr>
        <p:txBody>
          <a:bodyPr wrap="square">
            <a:spAutoFit/>
          </a:bodyPr>
          <a:lstStyle/>
          <a:p>
            <a:r>
              <a:rPr lang="fr-FR" sz="2800" b="1" i="1" dirty="0" smtClean="0">
                <a:solidFill>
                  <a:srgbClr val="FF0000"/>
                </a:solidFill>
                <a:latin typeface="Arial Black" pitchFamily="34" charset="0"/>
              </a:rPr>
              <a:t>4éme partie: </a:t>
            </a:r>
            <a:r>
              <a:rPr lang="fr-FR" sz="2800" b="1" i="1" dirty="0">
                <a:solidFill>
                  <a:srgbClr val="FF0000"/>
                </a:solidFill>
                <a:latin typeface="Arial Black" pitchFamily="34" charset="0"/>
              </a:rPr>
              <a:t>portion iliaque</a:t>
            </a:r>
          </a:p>
          <a:p>
            <a:r>
              <a:rPr lang="fr-FR" dirty="0"/>
              <a:t/>
            </a:r>
            <a:br>
              <a:rPr lang="fr-FR" dirty="0"/>
            </a:br>
            <a:endParaRPr lang="fr-FR" dirty="0"/>
          </a:p>
        </p:txBody>
      </p:sp>
      <p:sp>
        <p:nvSpPr>
          <p:cNvPr id="1025" name="Rectangle 1"/>
          <p:cNvSpPr>
            <a:spLocks noChangeArrowheads="1"/>
          </p:cNvSpPr>
          <p:nvPr/>
        </p:nvSpPr>
        <p:spPr bwMode="auto">
          <a:xfrm>
            <a:off x="428596" y="928670"/>
            <a:ext cx="8072494" cy="5293757"/>
          </a:xfrm>
          <a:prstGeom prst="rect">
            <a:avLst/>
          </a:prstGeom>
          <a:solidFill>
            <a:srgbClr val="F0FA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rgbClr val="000000"/>
                </a:solidFill>
                <a:effectLst/>
                <a:latin typeface="Arial Black" pitchFamily="34" charset="0"/>
              </a:rPr>
              <a:t>Le canal déférent passe au dessus des vaisseaux iliaques externes, il est intra abdominal mais appartient à l'espace sous péritonéal. </a:t>
            </a: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rgbClr val="000000"/>
                </a:solidFill>
                <a:effectLst/>
                <a:latin typeface="Arial Black" pitchFamily="34" charset="0"/>
              </a:rPr>
              <a:t>Là</a:t>
            </a:r>
            <a:r>
              <a:rPr kumimoji="0" lang="fr-FR" sz="2000" b="1" u="none" strike="noStrike" cap="none" normalizeH="0" baseline="0" dirty="0" smtClean="0">
                <a:ln>
                  <a:noFill/>
                </a:ln>
                <a:solidFill>
                  <a:srgbClr val="000000"/>
                </a:solidFill>
                <a:effectLst/>
                <a:latin typeface="Arial Black" pitchFamily="34" charset="0"/>
              </a:rPr>
              <a:t>, les éléments du cordon spermatique se séparent : l'artère spermatique vient de l'Aorte, et les plexus se jettent pour une partie dans </a:t>
            </a:r>
            <a:r>
              <a:rPr kumimoji="0" lang="fr-FR" sz="2000" b="1" u="none" strike="noStrike" cap="none" normalizeH="0" baseline="0" dirty="0" smtClean="0">
                <a:ln>
                  <a:noFill/>
                </a:ln>
                <a:solidFill>
                  <a:srgbClr val="000000"/>
                </a:solidFill>
                <a:effectLst/>
                <a:latin typeface="Arial Black" pitchFamily="34" charset="0"/>
              </a:rPr>
              <a:t>la </a:t>
            </a:r>
            <a:r>
              <a:rPr kumimoji="0" lang="fr-FR" sz="2000" b="1" u="none" strike="noStrike" cap="none" normalizeH="0" baseline="0" dirty="0" smtClean="0">
                <a:ln>
                  <a:noFill/>
                </a:ln>
                <a:solidFill>
                  <a:schemeClr val="tx1"/>
                </a:solidFill>
                <a:effectLst/>
                <a:latin typeface="Arial Black" pitchFamily="34" charset="0"/>
              </a:rPr>
              <a:t>VCI</a:t>
            </a:r>
            <a:r>
              <a:rPr kumimoji="0" lang="fr-FR" sz="2000" b="1" u="none" strike="noStrike" cap="none" normalizeH="0" baseline="0" dirty="0" smtClean="0">
                <a:ln>
                  <a:noFill/>
                </a:ln>
                <a:solidFill>
                  <a:srgbClr val="000000"/>
                </a:solidFill>
                <a:effectLst/>
                <a:latin typeface="Arial Black" pitchFamily="34" charset="0"/>
              </a:rPr>
              <a:t> et pour l'autre dans les veines </a:t>
            </a:r>
            <a:r>
              <a:rPr kumimoji="0" lang="fr-FR" sz="2000" b="1" u="none" strike="noStrike" cap="none" normalizeH="0" baseline="0" dirty="0" smtClean="0">
                <a:ln>
                  <a:noFill/>
                </a:ln>
                <a:solidFill>
                  <a:srgbClr val="000000"/>
                </a:solidFill>
                <a:effectLst/>
                <a:latin typeface="Arial Black" pitchFamily="34" charset="0"/>
              </a:rPr>
              <a:t>épigastriques.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fr-FR" sz="2000" b="1" dirty="0" smtClean="0">
                <a:solidFill>
                  <a:srgbClr val="000000"/>
                </a:solidFill>
                <a:latin typeface="Arial Black" pitchFamily="34" charset="0"/>
              </a:rPr>
              <a:t>L</a:t>
            </a:r>
            <a:r>
              <a:rPr kumimoji="0" lang="fr-FR" sz="2000" b="1" u="none" strike="noStrike" cap="none" normalizeH="0" baseline="0" dirty="0" smtClean="0">
                <a:ln>
                  <a:noFill/>
                </a:ln>
                <a:solidFill>
                  <a:srgbClr val="000000"/>
                </a:solidFill>
                <a:effectLst/>
                <a:latin typeface="Arial Black" pitchFamily="34" charset="0"/>
              </a:rPr>
              <a:t>e </a:t>
            </a:r>
            <a:r>
              <a:rPr kumimoji="0" lang="fr-FR" sz="2000" b="1" u="none" strike="noStrike" cap="none" normalizeH="0" baseline="0" dirty="0" smtClean="0">
                <a:ln>
                  <a:noFill/>
                </a:ln>
                <a:solidFill>
                  <a:srgbClr val="000000"/>
                </a:solidFill>
                <a:effectLst/>
                <a:latin typeface="Arial Black" pitchFamily="34" charset="0"/>
              </a:rPr>
              <a:t>canal déférent rejoint le bord latéral de la vessie. </a:t>
            </a: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rgbClr val="000000"/>
                </a:solidFill>
                <a:effectLst/>
                <a:latin typeface="Arial Black" pitchFamily="34" charset="0"/>
              </a:rPr>
              <a:t>Cet </a:t>
            </a:r>
            <a:r>
              <a:rPr kumimoji="0" lang="fr-FR" sz="2000" b="1" u="none" strike="noStrike" cap="none" normalizeH="0" baseline="0" dirty="0" smtClean="0">
                <a:ln>
                  <a:noFill/>
                </a:ln>
                <a:solidFill>
                  <a:srgbClr val="000000"/>
                </a:solidFill>
                <a:effectLst/>
                <a:latin typeface="Arial Black" pitchFamily="34" charset="0"/>
              </a:rPr>
              <a:t>espace sous-péritonéal se nomme espace de Bogros. </a:t>
            </a: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1" u="none" strike="noStrike" cap="none" normalizeH="0" baseline="0" dirty="0" smtClean="0">
              <a:ln>
                <a:noFill/>
              </a:ln>
              <a:solidFill>
                <a:srgbClr val="000000"/>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rgbClr val="000000"/>
                </a:solidFill>
                <a:effectLst/>
                <a:latin typeface="Arial Black" pitchFamily="34" charset="0"/>
              </a:rPr>
              <a:t>Dès </a:t>
            </a:r>
            <a:r>
              <a:rPr kumimoji="0" lang="fr-FR" sz="2000" b="1" u="none" strike="noStrike" cap="none" normalizeH="0" baseline="0" dirty="0" smtClean="0">
                <a:ln>
                  <a:noFill/>
                </a:ln>
                <a:solidFill>
                  <a:srgbClr val="000000"/>
                </a:solidFill>
                <a:effectLst/>
                <a:latin typeface="Arial Black" pitchFamily="34" charset="0"/>
              </a:rPr>
              <a:t>que le canal déférent a croisé les vaisseaux iliaques, il appartient au petit bassin</a:t>
            </a:r>
            <a:r>
              <a:rPr kumimoji="0" lang="fr-FR" sz="900" b="1" u="none" strike="noStrike" cap="none" normalizeH="0" baseline="0" dirty="0" smtClean="0">
                <a:ln>
                  <a:noFill/>
                </a:ln>
                <a:solidFill>
                  <a:srgbClr val="000000"/>
                </a:solidFill>
                <a:effectLst/>
                <a:latin typeface="Arial Black" pitchFamily="34" charset="0"/>
              </a:rPr>
              <a:t>.</a:t>
            </a:r>
            <a:r>
              <a:rPr kumimoji="0" lang="fr-FR" sz="1100" b="1" u="none" strike="noStrike" cap="none" normalizeH="0" baseline="0" dirty="0" smtClean="0">
                <a:ln>
                  <a:noFill/>
                </a:ln>
                <a:solidFill>
                  <a:schemeClr val="tx1"/>
                </a:solidFill>
                <a:effectLst/>
                <a:latin typeface="Arial Black" pitchFamily="34" charset="0"/>
              </a:rPr>
              <a:t> </a:t>
            </a:r>
            <a:endParaRPr kumimoji="0" lang="fr-FR" sz="1100" b="1" u="none" strike="noStrike" cap="none" normalizeH="0" baseline="0" dirty="0" smtClean="0">
              <a:ln>
                <a:noFill/>
              </a:ln>
              <a:solidFill>
                <a:schemeClr val="tx1"/>
              </a:solidFill>
              <a:effectLst/>
              <a:latin typeface="Arial Black"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215370" cy="984885"/>
          </a:xfrm>
          <a:prstGeom prst="rect">
            <a:avLst/>
          </a:prstGeom>
        </p:spPr>
        <p:txBody>
          <a:bodyPr wrap="square">
            <a:spAutoFit/>
          </a:bodyPr>
          <a:lstStyle/>
          <a:p>
            <a:r>
              <a:rPr lang="fr-FR" sz="2000" b="1" dirty="0">
                <a:solidFill>
                  <a:srgbClr val="FF0000"/>
                </a:solidFill>
                <a:latin typeface="Arial Black" pitchFamily="34" charset="0"/>
              </a:rPr>
              <a:t>5.5. Cinquième partie : portion </a:t>
            </a:r>
            <a:r>
              <a:rPr lang="fr-FR" sz="2000" b="1" dirty="0" smtClean="0">
                <a:solidFill>
                  <a:srgbClr val="FF0000"/>
                </a:solidFill>
                <a:latin typeface="Arial Black" pitchFamily="34" charset="0"/>
              </a:rPr>
              <a:t>pelvienne</a:t>
            </a:r>
          </a:p>
          <a:p>
            <a:endParaRPr lang="fr-FR" sz="2000" b="1" dirty="0">
              <a:solidFill>
                <a:srgbClr val="FF0000"/>
              </a:solidFill>
              <a:latin typeface="Arial Black" pitchFamily="34" charset="0"/>
            </a:endParaRPr>
          </a:p>
          <a:p>
            <a:r>
              <a:rPr lang="fr-FR" dirty="0">
                <a:latin typeface="Arial Black" pitchFamily="34" charset="0"/>
              </a:rPr>
              <a:t>Il y a 2 segments : latéro puis retro vésical.</a:t>
            </a:r>
          </a:p>
        </p:txBody>
      </p:sp>
      <p:sp>
        <p:nvSpPr>
          <p:cNvPr id="3" name="Rectangle 2"/>
          <p:cNvSpPr/>
          <p:nvPr/>
        </p:nvSpPr>
        <p:spPr>
          <a:xfrm>
            <a:off x="357158" y="1142984"/>
            <a:ext cx="8501122" cy="5775189"/>
          </a:xfrm>
          <a:prstGeom prst="rect">
            <a:avLst/>
          </a:prstGeom>
        </p:spPr>
        <p:txBody>
          <a:bodyPr wrap="square">
            <a:spAutoFit/>
          </a:bodyPr>
          <a:lstStyle/>
          <a:p>
            <a:r>
              <a:rPr lang="fr-FR" b="1" dirty="0">
                <a:latin typeface="Arial Black" pitchFamily="34" charset="0"/>
              </a:rPr>
              <a:t>On voit donc le segment retro vésical</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La </a:t>
            </a:r>
            <a:r>
              <a:rPr lang="fr-FR" b="1" dirty="0">
                <a:latin typeface="Arial Black" pitchFamily="34" charset="0"/>
              </a:rPr>
              <a:t>prostate est vue par la face postérieure</a:t>
            </a:r>
            <a:r>
              <a:rPr lang="fr-FR" b="1" dirty="0" smtClean="0">
                <a:latin typeface="Arial Black" pitchFamily="34" charset="0"/>
              </a:rPr>
              <a:t>.</a:t>
            </a:r>
          </a:p>
          <a:p>
            <a:r>
              <a:rPr lang="fr-FR" b="1" dirty="0">
                <a:latin typeface="Arial Black" pitchFamily="34" charset="0"/>
              </a:rPr>
              <a:t/>
            </a:r>
            <a:br>
              <a:rPr lang="fr-FR" b="1" dirty="0">
                <a:latin typeface="Arial Black" pitchFamily="34" charset="0"/>
              </a:rPr>
            </a:br>
            <a:r>
              <a:rPr lang="fr-FR" b="1" dirty="0">
                <a:latin typeface="Arial Black" pitchFamily="34" charset="0"/>
              </a:rPr>
              <a:t>Le segment latéro vésical longe la vessie et se termine au niveau de la base de la prostate, c'est à dire qu'il passe derrière la vessie (et devient retro vésical).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Il </a:t>
            </a:r>
            <a:r>
              <a:rPr lang="fr-FR" b="1" dirty="0">
                <a:latin typeface="Arial Black" pitchFamily="34" charset="0"/>
              </a:rPr>
              <a:t>y a ensuite une petite dilatation : </a:t>
            </a:r>
            <a:r>
              <a:rPr lang="fr-FR" b="1" dirty="0">
                <a:solidFill>
                  <a:srgbClr val="0070C0"/>
                </a:solidFill>
                <a:latin typeface="Arial Black" pitchFamily="34" charset="0"/>
              </a:rPr>
              <a:t>l'ampoule déférentielle</a:t>
            </a:r>
            <a:r>
              <a:rPr lang="fr-FR" b="1" dirty="0">
                <a:latin typeface="Arial Black" pitchFamily="34" charset="0"/>
              </a:rPr>
              <a:t>. Au moment où il pénètre dans la base de la vessie, il est rejoint par le canal excréteur de la glande séminale homo latérale, </a:t>
            </a:r>
            <a:r>
              <a:rPr lang="fr-FR" b="1" dirty="0" smtClean="0">
                <a:latin typeface="Arial Black" pitchFamily="34" charset="0"/>
              </a:rPr>
              <a:t>pour </a:t>
            </a:r>
            <a:r>
              <a:rPr lang="fr-FR" b="1" dirty="0">
                <a:latin typeface="Arial Black" pitchFamily="34" charset="0"/>
              </a:rPr>
              <a:t>former le canal éjaculateur</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Entre les vésicules séminales et la face postérieure de la vessie s'insinuent les 2 uretères qui se terminent dans la base de la vessie</a:t>
            </a:r>
            <a:r>
              <a:rPr lang="fr-FR" b="1" dirty="0" smtClean="0">
                <a:latin typeface="Arial Black" pitchFamily="34" charset="0"/>
              </a:rPr>
              <a:t>.</a:t>
            </a:r>
          </a:p>
          <a:p>
            <a:endParaRPr lang="fr-FR" b="1" dirty="0" smtClean="0">
              <a:latin typeface="Arial Black" pitchFamily="34" charset="0"/>
            </a:endParaRPr>
          </a:p>
          <a:p>
            <a:r>
              <a:rPr lang="fr-FR" b="1" dirty="0" smtClean="0">
                <a:latin typeface="Arial Black" pitchFamily="34" charset="0"/>
              </a:rPr>
              <a:t>Le </a:t>
            </a:r>
            <a:r>
              <a:rPr lang="fr-FR" b="1" dirty="0">
                <a:latin typeface="Arial Black" pitchFamily="34" charset="0"/>
              </a:rPr>
              <a:t>canal éjaculateur traverse la prostate et s'ouvre dans la face postérieure de l'urètre prostatique.</a:t>
            </a:r>
            <a:br>
              <a:rPr lang="fr-FR" b="1" dirty="0">
                <a:latin typeface="Arial Black" pitchFamily="34" charset="0"/>
              </a:rPr>
            </a:br>
            <a:r>
              <a:rPr lang="fr-FR" b="1" dirty="0">
                <a:latin typeface="Arial Black" pitchFamily="34" charset="0"/>
              </a:rPr>
              <a:t>A partir de là, les voies urinaire et spermatique sont les mêmes.</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785792"/>
            <a:ext cx="7643866" cy="1261884"/>
          </a:xfrm>
          <a:prstGeom prst="rect">
            <a:avLst/>
          </a:prstGeom>
        </p:spPr>
        <p:txBody>
          <a:bodyPr wrap="square">
            <a:spAutoFit/>
          </a:bodyPr>
          <a:lstStyle/>
          <a:p>
            <a:r>
              <a:rPr lang="fr-FR" sz="2800" b="1" i="1" dirty="0" smtClean="0">
                <a:solidFill>
                  <a:srgbClr val="FF0000"/>
                </a:solidFill>
                <a:latin typeface="Arial Black" pitchFamily="34" charset="0"/>
              </a:rPr>
              <a:t>Urètre</a:t>
            </a:r>
          </a:p>
          <a:p>
            <a:endParaRPr lang="fr-FR" sz="2800" i="1" dirty="0">
              <a:solidFill>
                <a:srgbClr val="FF0000"/>
              </a:solidFill>
              <a:latin typeface="Arial Black" pitchFamily="34" charset="0"/>
            </a:endParaRPr>
          </a:p>
          <a:p>
            <a:r>
              <a:rPr lang="fr-FR" sz="2000" dirty="0">
                <a:latin typeface="Arial Black" pitchFamily="34" charset="0"/>
              </a:rPr>
              <a:t>Il y a 2 parties : </a:t>
            </a:r>
            <a:r>
              <a:rPr lang="fr-FR" sz="2000" dirty="0" smtClean="0">
                <a:latin typeface="Arial Black" pitchFamily="34" charset="0"/>
              </a:rPr>
              <a:t>antérieure </a:t>
            </a:r>
            <a:r>
              <a:rPr lang="fr-FR" sz="2000" dirty="0">
                <a:latin typeface="Arial Black" pitchFamily="34" charset="0"/>
              </a:rPr>
              <a:t>et postérieure</a:t>
            </a:r>
            <a:r>
              <a:rPr lang="fr-FR" dirty="0"/>
              <a:t>.</a:t>
            </a:r>
          </a:p>
        </p:txBody>
      </p:sp>
      <p:sp>
        <p:nvSpPr>
          <p:cNvPr id="3" name="Rectangle 2"/>
          <p:cNvSpPr/>
          <p:nvPr/>
        </p:nvSpPr>
        <p:spPr>
          <a:xfrm>
            <a:off x="571472" y="2571744"/>
            <a:ext cx="8358246" cy="2246769"/>
          </a:xfrm>
          <a:prstGeom prst="rect">
            <a:avLst/>
          </a:prstGeom>
        </p:spPr>
        <p:txBody>
          <a:bodyPr wrap="square">
            <a:spAutoFit/>
          </a:bodyPr>
          <a:lstStyle/>
          <a:p>
            <a:endParaRPr lang="fr-FR" sz="2000" b="1" dirty="0" smtClean="0">
              <a:latin typeface="Arial Black" pitchFamily="34" charset="0"/>
            </a:endParaRPr>
          </a:p>
          <a:p>
            <a:r>
              <a:rPr lang="fr-FR" sz="2000" b="1" dirty="0" smtClean="0">
                <a:latin typeface="Arial Black" pitchFamily="34" charset="0"/>
              </a:rPr>
              <a:t>L'urètre </a:t>
            </a:r>
            <a:r>
              <a:rPr lang="fr-FR" sz="2000" b="1" dirty="0">
                <a:latin typeface="Arial Black" pitchFamily="34" charset="0"/>
              </a:rPr>
              <a:t>postérieure présente une saillie médiane : le</a:t>
            </a:r>
            <a:r>
              <a:rPr lang="fr-FR" sz="2000" b="1" dirty="0">
                <a:solidFill>
                  <a:srgbClr val="00B0F0"/>
                </a:solidFill>
                <a:latin typeface="Arial Black" pitchFamily="34" charset="0"/>
              </a:rPr>
              <a:t> veru montanum</a:t>
            </a:r>
            <a:r>
              <a:rPr lang="fr-FR" sz="2000" b="1" dirty="0">
                <a:latin typeface="Arial Black" pitchFamily="34" charset="0"/>
              </a:rPr>
              <a:t> où arrivent les canaux éjaculateurs. </a:t>
            </a:r>
            <a:endParaRPr lang="fr-FR" sz="2000" b="1" dirty="0" smtClean="0">
              <a:latin typeface="Arial Black" pitchFamily="34" charset="0"/>
            </a:endParaRPr>
          </a:p>
          <a:p>
            <a:endParaRPr lang="fr-FR" sz="2000" b="1" dirty="0" smtClean="0">
              <a:latin typeface="Arial Black" pitchFamily="34" charset="0"/>
            </a:endParaRPr>
          </a:p>
          <a:p>
            <a:r>
              <a:rPr lang="fr-FR" sz="2000" b="1" dirty="0" smtClean="0">
                <a:latin typeface="Arial Black" pitchFamily="34" charset="0"/>
              </a:rPr>
              <a:t>La </a:t>
            </a:r>
            <a:r>
              <a:rPr lang="fr-FR" sz="2000" b="1" dirty="0">
                <a:latin typeface="Arial Black" pitchFamily="34" charset="0"/>
              </a:rPr>
              <a:t>face postérieure de l'urètre est ponctuée par les orifices des glandes </a:t>
            </a:r>
            <a:r>
              <a:rPr lang="fr-FR" sz="2000" b="1" dirty="0" smtClean="0">
                <a:latin typeface="Arial Black" pitchFamily="34" charset="0"/>
              </a:rPr>
              <a:t>prostatiques</a:t>
            </a:r>
          </a:p>
          <a:p>
            <a:endParaRPr lang="fr-FR" sz="2000"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7232"/>
            <a:ext cx="7358114" cy="4524315"/>
          </a:xfrm>
          <a:prstGeom prst="rect">
            <a:avLst/>
          </a:prstGeom>
        </p:spPr>
        <p:txBody>
          <a:bodyPr wrap="square">
            <a:spAutoFit/>
          </a:bodyPr>
          <a:lstStyle/>
          <a:p>
            <a:r>
              <a:rPr lang="fr-FR" sz="3600" b="1" i="1" dirty="0" smtClean="0">
                <a:solidFill>
                  <a:srgbClr val="FF0000"/>
                </a:solidFill>
                <a:latin typeface="Arial Black" pitchFamily="34" charset="0"/>
              </a:rPr>
              <a:t>Testicule</a:t>
            </a:r>
          </a:p>
          <a:p>
            <a:endParaRPr lang="fr-FR" sz="3600" b="1" i="1" dirty="0">
              <a:solidFill>
                <a:srgbClr val="FF0000"/>
              </a:solidFill>
              <a:latin typeface="Arial Black" pitchFamily="34" charset="0"/>
            </a:endParaRPr>
          </a:p>
          <a:p>
            <a:r>
              <a:rPr lang="fr-FR" b="1" dirty="0">
                <a:latin typeface="Arial Black" pitchFamily="34" charset="0"/>
              </a:rPr>
              <a:t>Les organes génitaux sont en dehors de la cavité abdominale</a:t>
            </a:r>
            <a:r>
              <a:rPr lang="fr-FR" b="1" dirty="0" smtClean="0">
                <a:latin typeface="Arial Black" pitchFamily="34" charset="0"/>
              </a:rPr>
              <a:t>.</a:t>
            </a:r>
          </a:p>
          <a:p>
            <a:endParaRPr lang="fr-FR" b="1" dirty="0" smtClean="0">
              <a:latin typeface="Arial Black" pitchFamily="34" charset="0"/>
            </a:endParaRPr>
          </a:p>
          <a:p>
            <a:r>
              <a:rPr lang="fr-FR" b="1" dirty="0" smtClean="0">
                <a:latin typeface="Arial Black" pitchFamily="34" charset="0"/>
              </a:rPr>
              <a:t>Le </a:t>
            </a:r>
            <a:r>
              <a:rPr lang="fr-FR" b="1" dirty="0">
                <a:latin typeface="Arial Black" pitchFamily="34" charset="0"/>
              </a:rPr>
              <a:t>testicule est situé dans le scrotum.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C'est </a:t>
            </a:r>
            <a:r>
              <a:rPr lang="fr-FR" b="1" dirty="0">
                <a:latin typeface="Arial Black" pitchFamily="34" charset="0"/>
              </a:rPr>
              <a:t>un organe pair (un à droite, un à gauche</a:t>
            </a:r>
            <a:r>
              <a:rPr lang="fr-FR" b="1" dirty="0" smtClean="0">
                <a:latin typeface="Arial Black" pitchFamily="34" charset="0"/>
              </a:rPr>
              <a:t>).</a:t>
            </a:r>
          </a:p>
          <a:p>
            <a:endParaRPr lang="fr-FR" b="1" dirty="0" smtClean="0">
              <a:latin typeface="Arial Black" pitchFamily="34" charset="0"/>
            </a:endParaRPr>
          </a:p>
          <a:p>
            <a:r>
              <a:rPr lang="fr-FR" b="1" dirty="0" smtClean="0">
                <a:latin typeface="Arial Black" pitchFamily="34" charset="0"/>
              </a:rPr>
              <a:t>Il </a:t>
            </a:r>
            <a:r>
              <a:rPr lang="fr-FR" b="1" dirty="0">
                <a:latin typeface="Arial Black" pitchFamily="34" charset="0"/>
              </a:rPr>
              <a:t>naît dans la région lombaire de l'embryon : au cours de la grossesse, il migre dans le scrotum.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S'il </a:t>
            </a:r>
            <a:r>
              <a:rPr lang="fr-FR" b="1" dirty="0">
                <a:latin typeface="Arial Black" pitchFamily="34" charset="0"/>
              </a:rPr>
              <a:t>s'arrête au cours de la migration, c'est l'ectopie testiculaire (et le sujet sera alors stérile.)</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000240"/>
            <a:ext cx="8001056" cy="2923877"/>
          </a:xfrm>
          <a:prstGeom prst="rect">
            <a:avLst/>
          </a:prstGeom>
        </p:spPr>
        <p:txBody>
          <a:bodyPr wrap="square">
            <a:spAutoFit/>
          </a:bodyPr>
          <a:lstStyle/>
          <a:p>
            <a:r>
              <a:rPr lang="fr-FR" sz="2800" b="1" i="1" dirty="0" smtClean="0">
                <a:solidFill>
                  <a:srgbClr val="FF0000"/>
                </a:solidFill>
                <a:latin typeface="Arial Black" pitchFamily="34" charset="0"/>
              </a:rPr>
              <a:t>Prostate</a:t>
            </a:r>
          </a:p>
          <a:p>
            <a:endParaRPr lang="fr-FR" sz="2800" dirty="0" smtClean="0">
              <a:solidFill>
                <a:srgbClr val="FF0000"/>
              </a:solidFill>
              <a:latin typeface="Arial Black" pitchFamily="34" charset="0"/>
            </a:endParaRPr>
          </a:p>
          <a:p>
            <a:endParaRPr lang="fr-FR" sz="2800" dirty="0">
              <a:solidFill>
                <a:srgbClr val="FF0000"/>
              </a:solidFill>
              <a:latin typeface="Arial Black" pitchFamily="34" charset="0"/>
            </a:endParaRPr>
          </a:p>
          <a:p>
            <a:r>
              <a:rPr lang="fr-FR" sz="2000" b="1" dirty="0">
                <a:latin typeface="Arial Black" pitchFamily="34" charset="0"/>
              </a:rPr>
              <a:t>Elle est située dans le pelvis, au dessous de la vessie</a:t>
            </a:r>
            <a:r>
              <a:rPr lang="fr-FR" sz="2000" b="1" dirty="0" smtClean="0">
                <a:latin typeface="Arial Black" pitchFamily="34" charset="0"/>
              </a:rPr>
              <a:t>.</a:t>
            </a:r>
          </a:p>
          <a:p>
            <a:endParaRPr lang="fr-FR" sz="2000" b="1" dirty="0" smtClean="0">
              <a:latin typeface="Arial Black" pitchFamily="34" charset="0"/>
            </a:endParaRPr>
          </a:p>
          <a:p>
            <a:endParaRPr lang="fr-FR" sz="2000" b="1" dirty="0" smtClean="0">
              <a:latin typeface="Arial Black" pitchFamily="34" charset="0"/>
            </a:endParaRPr>
          </a:p>
          <a:p>
            <a:r>
              <a:rPr lang="fr-FR" sz="2000" b="1" dirty="0" smtClean="0">
                <a:latin typeface="Arial Black" pitchFamily="34" charset="0"/>
              </a:rPr>
              <a:t>Elle </a:t>
            </a:r>
            <a:r>
              <a:rPr lang="fr-FR" sz="2000" b="1" dirty="0">
                <a:latin typeface="Arial Black" pitchFamily="34" charset="0"/>
              </a:rPr>
              <a:t>a grossièrement la forme d'une châtaigne</a:t>
            </a:r>
            <a:r>
              <a:rPr lang="fr-FR" sz="2000" b="1" dirty="0" smtClean="0">
                <a:latin typeface="Arial Black" pitchFamily="34" charset="0"/>
              </a:rPr>
              <a:t>.</a:t>
            </a:r>
          </a:p>
          <a:p>
            <a:endParaRPr lang="fr-FR" sz="2000" b="1"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Rapports_prostate.jpg"/>
          <p:cNvPicPr/>
          <p:nvPr/>
        </p:nvPicPr>
        <p:blipFill>
          <a:blip r:embed="rId2"/>
          <a:srcRect t="54023"/>
          <a:stretch>
            <a:fillRect/>
          </a:stretch>
        </p:blipFill>
        <p:spPr bwMode="auto">
          <a:xfrm>
            <a:off x="785786" y="857232"/>
            <a:ext cx="7380000" cy="5580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Prostate.jpg"/>
          <p:cNvPicPr/>
          <p:nvPr/>
        </p:nvPicPr>
        <p:blipFill>
          <a:blip r:embed="rId2"/>
          <a:srcRect b="51030"/>
          <a:stretch>
            <a:fillRect/>
          </a:stretch>
        </p:blipFill>
        <p:spPr bwMode="auto">
          <a:xfrm>
            <a:off x="1000100" y="571480"/>
            <a:ext cx="7200000" cy="5616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Vesicule_seminale.jpg"/>
          <p:cNvPicPr/>
          <p:nvPr/>
        </p:nvPicPr>
        <p:blipFill>
          <a:blip r:embed="rId2"/>
          <a:srcRect r="36618" b="59812"/>
          <a:stretch>
            <a:fillRect/>
          </a:stretch>
        </p:blipFill>
        <p:spPr bwMode="auto">
          <a:xfrm>
            <a:off x="1571604" y="571480"/>
            <a:ext cx="5652000" cy="5760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00042"/>
            <a:ext cx="8358246" cy="6247864"/>
          </a:xfrm>
          <a:prstGeom prst="rect">
            <a:avLst/>
          </a:prstGeom>
        </p:spPr>
        <p:txBody>
          <a:bodyPr wrap="square">
            <a:spAutoFit/>
          </a:bodyPr>
          <a:lstStyle/>
          <a:p>
            <a:r>
              <a:rPr lang="fr-FR" sz="2000" b="1" dirty="0">
                <a:latin typeface="Arial Black" pitchFamily="34" charset="0"/>
              </a:rPr>
              <a:t>On </a:t>
            </a:r>
            <a:r>
              <a:rPr lang="fr-FR" sz="2000" b="1" dirty="0" smtClean="0">
                <a:latin typeface="Arial Black" pitchFamily="34" charset="0"/>
              </a:rPr>
              <a:t>distingue:</a:t>
            </a:r>
          </a:p>
          <a:p>
            <a:endParaRPr lang="fr-FR" sz="2000" b="1" dirty="0" smtClean="0">
              <a:latin typeface="Arial Black" pitchFamily="34" charset="0"/>
            </a:endParaRPr>
          </a:p>
          <a:p>
            <a:r>
              <a:rPr lang="fr-FR" sz="2000" b="1" dirty="0" smtClean="0">
                <a:latin typeface="Arial Black" pitchFamily="34" charset="0"/>
              </a:rPr>
              <a:t>-</a:t>
            </a:r>
            <a:r>
              <a:rPr lang="fr-FR" sz="2000" b="1" dirty="0" smtClean="0">
                <a:solidFill>
                  <a:srgbClr val="0070C0"/>
                </a:solidFill>
                <a:latin typeface="Arial Black" pitchFamily="34" charset="0"/>
              </a:rPr>
              <a:t>une </a:t>
            </a:r>
            <a:r>
              <a:rPr lang="fr-FR" sz="2000" b="1" dirty="0">
                <a:solidFill>
                  <a:srgbClr val="0070C0"/>
                </a:solidFill>
                <a:latin typeface="Arial Black" pitchFamily="34" charset="0"/>
              </a:rPr>
              <a:t>face antérieure</a:t>
            </a:r>
            <a:r>
              <a:rPr lang="fr-FR" sz="2000" b="1" dirty="0">
                <a:latin typeface="Arial Black" pitchFamily="34" charset="0"/>
              </a:rPr>
              <a:t>, plane et une postérieure, un peu </a:t>
            </a:r>
            <a:r>
              <a:rPr lang="fr-FR" sz="2000" b="1" dirty="0" smtClean="0">
                <a:latin typeface="Arial Black" pitchFamily="34" charset="0"/>
              </a:rPr>
              <a:t> </a:t>
            </a:r>
            <a:r>
              <a:rPr lang="fr-FR" sz="2000" b="1" dirty="0" smtClean="0">
                <a:latin typeface="Arial Black" pitchFamily="34" charset="0"/>
              </a:rPr>
              <a:t>    </a:t>
            </a:r>
            <a:r>
              <a:rPr lang="fr-FR" sz="2000" b="1" dirty="0" smtClean="0">
                <a:latin typeface="Arial Black" pitchFamily="34" charset="0"/>
              </a:rPr>
              <a:t>plus convexe.</a:t>
            </a:r>
          </a:p>
          <a:p>
            <a:r>
              <a:rPr lang="fr-FR" sz="2000" b="1" dirty="0" smtClean="0">
                <a:latin typeface="Arial Black" pitchFamily="34" charset="0"/>
              </a:rPr>
              <a:t> </a:t>
            </a:r>
          </a:p>
          <a:p>
            <a:r>
              <a:rPr lang="fr-FR" sz="2000" b="1" dirty="0" smtClean="0">
                <a:latin typeface="Arial Black" pitchFamily="34" charset="0"/>
              </a:rPr>
              <a:t>-</a:t>
            </a:r>
            <a:r>
              <a:rPr lang="fr-FR" sz="2000" b="1" dirty="0" smtClean="0">
                <a:solidFill>
                  <a:srgbClr val="0070C0"/>
                </a:solidFill>
                <a:latin typeface="Arial Black" pitchFamily="34" charset="0"/>
              </a:rPr>
              <a:t>un </a:t>
            </a:r>
            <a:r>
              <a:rPr lang="fr-FR" sz="2000" b="1" dirty="0">
                <a:solidFill>
                  <a:srgbClr val="0070C0"/>
                </a:solidFill>
                <a:latin typeface="Arial Black" pitchFamily="34" charset="0"/>
              </a:rPr>
              <a:t>sommet </a:t>
            </a:r>
            <a:r>
              <a:rPr lang="fr-FR" sz="2000" b="1" dirty="0">
                <a:latin typeface="Arial Black" pitchFamily="34" charset="0"/>
              </a:rPr>
              <a:t>au pôle inférieur : le bec de la </a:t>
            </a:r>
            <a:r>
              <a:rPr lang="fr-FR" sz="2000" b="1" dirty="0" smtClean="0">
                <a:latin typeface="Arial Black" pitchFamily="34" charset="0"/>
              </a:rPr>
              <a:t>prostate</a:t>
            </a:r>
          </a:p>
          <a:p>
            <a:endParaRPr lang="fr-FR" sz="2000" b="1" dirty="0" smtClean="0">
              <a:latin typeface="Arial Black" pitchFamily="34" charset="0"/>
            </a:endParaRPr>
          </a:p>
          <a:p>
            <a:r>
              <a:rPr lang="fr-FR" sz="2000" b="1" dirty="0" smtClean="0">
                <a:latin typeface="Arial Black" pitchFamily="34" charset="0"/>
              </a:rPr>
              <a:t>-</a:t>
            </a:r>
            <a:r>
              <a:rPr lang="fr-FR" sz="2000" b="1" dirty="0" smtClean="0">
                <a:solidFill>
                  <a:srgbClr val="0070C0"/>
                </a:solidFill>
                <a:latin typeface="Arial Black" pitchFamily="34" charset="0"/>
              </a:rPr>
              <a:t>une </a:t>
            </a:r>
            <a:r>
              <a:rPr lang="fr-FR" sz="2000" b="1" dirty="0">
                <a:solidFill>
                  <a:srgbClr val="0070C0"/>
                </a:solidFill>
                <a:latin typeface="Arial Black" pitchFamily="34" charset="0"/>
              </a:rPr>
              <a:t>face supérieure </a:t>
            </a:r>
            <a:r>
              <a:rPr lang="fr-FR" sz="2000" b="1" dirty="0">
                <a:latin typeface="Arial Black" pitchFamily="34" charset="0"/>
              </a:rPr>
              <a:t>: la base de la prostate. </a:t>
            </a:r>
            <a:endParaRPr lang="fr-FR" sz="2000" b="1" dirty="0" smtClean="0">
              <a:latin typeface="Arial Black" pitchFamily="34" charset="0"/>
            </a:endParaRPr>
          </a:p>
          <a:p>
            <a:endParaRPr lang="fr-FR" sz="2000" b="1" dirty="0" smtClean="0">
              <a:latin typeface="Arial Black" pitchFamily="34" charset="0"/>
            </a:endParaRPr>
          </a:p>
          <a:p>
            <a:r>
              <a:rPr lang="fr-FR" sz="2000" b="1" dirty="0" smtClean="0">
                <a:latin typeface="Arial Black" pitchFamily="34" charset="0"/>
              </a:rPr>
              <a:t>Elle </a:t>
            </a:r>
            <a:r>
              <a:rPr lang="fr-FR" sz="2000" b="1" dirty="0">
                <a:latin typeface="Arial Black" pitchFamily="34" charset="0"/>
              </a:rPr>
              <a:t>est traversée </a:t>
            </a:r>
            <a:r>
              <a:rPr lang="fr-FR" sz="2000" b="1" dirty="0" smtClean="0">
                <a:latin typeface="Arial Black" pitchFamily="34" charset="0"/>
              </a:rPr>
              <a:t>par </a:t>
            </a:r>
            <a:r>
              <a:rPr lang="fr-FR" sz="2000" b="1" dirty="0" smtClean="0">
                <a:solidFill>
                  <a:srgbClr val="00B050"/>
                </a:solidFill>
                <a:latin typeface="Arial Black" pitchFamily="34" charset="0"/>
              </a:rPr>
              <a:t>l'urètre </a:t>
            </a:r>
            <a:r>
              <a:rPr lang="fr-FR" sz="2000" b="1" dirty="0">
                <a:solidFill>
                  <a:srgbClr val="00B050"/>
                </a:solidFill>
                <a:latin typeface="Arial Black" pitchFamily="34" charset="0"/>
              </a:rPr>
              <a:t>prostatique</a:t>
            </a:r>
            <a:r>
              <a:rPr lang="fr-FR" sz="2000" b="1" dirty="0">
                <a:latin typeface="Arial Black" pitchFamily="34" charset="0"/>
              </a:rPr>
              <a:t> depuis la base jusqu'au sommet. </a:t>
            </a:r>
            <a:endParaRPr lang="fr-FR" sz="2000" b="1" dirty="0" smtClean="0">
              <a:latin typeface="Arial Black" pitchFamily="34" charset="0"/>
            </a:endParaRPr>
          </a:p>
          <a:p>
            <a:endParaRPr lang="fr-FR" sz="2000" b="1" dirty="0" smtClean="0">
              <a:latin typeface="Arial Black" pitchFamily="34" charset="0"/>
            </a:endParaRPr>
          </a:p>
          <a:p>
            <a:r>
              <a:rPr lang="fr-FR" sz="2000" b="1" dirty="0" smtClean="0">
                <a:latin typeface="Arial Black" pitchFamily="34" charset="0"/>
              </a:rPr>
              <a:t>L'urètre </a:t>
            </a:r>
            <a:r>
              <a:rPr lang="fr-FR" sz="2000" b="1" dirty="0">
                <a:latin typeface="Arial Black" pitchFamily="34" charset="0"/>
              </a:rPr>
              <a:t>y est légèrement concave vers l'avant. </a:t>
            </a:r>
            <a:endParaRPr lang="fr-FR" sz="2000" b="1" dirty="0" smtClean="0">
              <a:latin typeface="Arial Black" pitchFamily="34" charset="0"/>
            </a:endParaRPr>
          </a:p>
          <a:p>
            <a:endParaRPr lang="fr-FR" sz="2000" b="1" dirty="0" smtClean="0">
              <a:latin typeface="Arial Black" pitchFamily="34" charset="0"/>
            </a:endParaRPr>
          </a:p>
          <a:p>
            <a:r>
              <a:rPr lang="fr-FR" sz="2000" b="1" dirty="0" smtClean="0">
                <a:solidFill>
                  <a:schemeClr val="accent2"/>
                </a:solidFill>
                <a:latin typeface="Arial Black" pitchFamily="34" charset="0"/>
              </a:rPr>
              <a:t>La </a:t>
            </a:r>
            <a:r>
              <a:rPr lang="fr-FR" sz="2000" b="1" dirty="0">
                <a:solidFill>
                  <a:schemeClr val="accent2"/>
                </a:solidFill>
                <a:latin typeface="Arial Black" pitchFamily="34" charset="0"/>
              </a:rPr>
              <a:t>base est très adhérente à la vessie</a:t>
            </a:r>
            <a:r>
              <a:rPr lang="fr-FR" sz="2000" b="1" dirty="0" smtClean="0">
                <a:latin typeface="Arial Black" pitchFamily="34" charset="0"/>
              </a:rPr>
              <a:t>.</a:t>
            </a:r>
          </a:p>
          <a:p>
            <a:r>
              <a:rPr lang="fr-FR" sz="2000" b="1" dirty="0" smtClean="0">
                <a:latin typeface="Arial Black" pitchFamily="34" charset="0"/>
              </a:rPr>
              <a:t> </a:t>
            </a:r>
          </a:p>
          <a:p>
            <a:r>
              <a:rPr lang="fr-FR" sz="2000" b="1" dirty="0" smtClean="0">
                <a:latin typeface="Arial Black" pitchFamily="34" charset="0"/>
              </a:rPr>
              <a:t>Cette </a:t>
            </a:r>
            <a:r>
              <a:rPr lang="fr-FR" sz="2000" b="1" dirty="0">
                <a:latin typeface="Arial Black" pitchFamily="34" charset="0"/>
              </a:rPr>
              <a:t>base reçoit la terminaison des canaux éjaculateurs (canaux déférents + canaux des vésicules séminales</a:t>
            </a:r>
            <a:r>
              <a:rPr lang="fr-FR" sz="2000" b="1" dirty="0" smtClean="0">
                <a:latin typeface="Arial Black" pitchFamily="34" charset="0"/>
              </a:rPr>
              <a:t>).</a:t>
            </a:r>
          </a:p>
          <a:p>
            <a:endParaRPr lang="fr-FR" sz="2000" b="1" dirty="0" smtClean="0">
              <a:latin typeface="Arial Black" pitchFamily="34" charset="0"/>
            </a:endParaRPr>
          </a:p>
          <a:p>
            <a:endParaRPr lang="fr-FR" sz="2000" b="1"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142985"/>
            <a:ext cx="7786742" cy="4524315"/>
          </a:xfrm>
          <a:prstGeom prst="rect">
            <a:avLst/>
          </a:prstGeom>
        </p:spPr>
        <p:txBody>
          <a:bodyPr wrap="square">
            <a:spAutoFit/>
          </a:bodyPr>
          <a:lstStyle/>
          <a:p>
            <a:r>
              <a:rPr lang="fr-FR" dirty="0">
                <a:latin typeface="Arial Black" pitchFamily="34" charset="0"/>
              </a:rPr>
              <a:t>Il y a 2 joues convexes séparées par un sillon médian. </a:t>
            </a:r>
            <a:endParaRPr lang="fr-FR" dirty="0" smtClean="0">
              <a:latin typeface="Arial Black" pitchFamily="34" charset="0"/>
            </a:endParaRPr>
          </a:p>
          <a:p>
            <a:endParaRPr lang="fr-FR" dirty="0" smtClean="0">
              <a:latin typeface="Arial Black" pitchFamily="34" charset="0"/>
            </a:endParaRPr>
          </a:p>
          <a:p>
            <a:r>
              <a:rPr lang="fr-FR" dirty="0" smtClean="0">
                <a:latin typeface="Arial Black" pitchFamily="34" charset="0"/>
              </a:rPr>
              <a:t>La </a:t>
            </a:r>
            <a:r>
              <a:rPr lang="fr-FR" dirty="0">
                <a:latin typeface="Arial Black" pitchFamily="34" charset="0"/>
              </a:rPr>
              <a:t>prostate est </a:t>
            </a:r>
            <a:r>
              <a:rPr lang="fr-FR" dirty="0">
                <a:solidFill>
                  <a:srgbClr val="7030A0"/>
                </a:solidFill>
                <a:latin typeface="Arial Black" pitchFamily="34" charset="0"/>
              </a:rPr>
              <a:t>palpable</a:t>
            </a:r>
            <a:r>
              <a:rPr lang="fr-FR" dirty="0">
                <a:latin typeface="Arial Black" pitchFamily="34" charset="0"/>
              </a:rPr>
              <a:t> au toucher </a:t>
            </a:r>
            <a:r>
              <a:rPr lang="fr-FR" dirty="0" smtClean="0">
                <a:latin typeface="Arial Black" pitchFamily="34" charset="0"/>
              </a:rPr>
              <a:t>rectal. </a:t>
            </a:r>
          </a:p>
          <a:p>
            <a:endParaRPr lang="fr-FR" dirty="0" smtClean="0">
              <a:latin typeface="Arial Black" pitchFamily="34" charset="0"/>
            </a:endParaRPr>
          </a:p>
          <a:p>
            <a:r>
              <a:rPr lang="fr-FR" dirty="0" smtClean="0">
                <a:latin typeface="Arial Black" pitchFamily="34" charset="0"/>
              </a:rPr>
              <a:t>Elle </a:t>
            </a:r>
            <a:r>
              <a:rPr lang="fr-FR" dirty="0">
                <a:latin typeface="Arial Black" pitchFamily="34" charset="0"/>
              </a:rPr>
              <a:t>a une </a:t>
            </a:r>
            <a:r>
              <a:rPr lang="fr-FR" dirty="0">
                <a:solidFill>
                  <a:srgbClr val="7030A0"/>
                </a:solidFill>
                <a:latin typeface="Arial Black" pitchFamily="34" charset="0"/>
              </a:rPr>
              <a:t>consistance ferme, pas dure</a:t>
            </a:r>
            <a:r>
              <a:rPr lang="fr-FR" dirty="0" smtClean="0">
                <a:latin typeface="Arial Black" pitchFamily="34" charset="0"/>
              </a:rPr>
              <a:t>.</a:t>
            </a:r>
          </a:p>
          <a:p>
            <a:r>
              <a:rPr lang="fr-FR" dirty="0" smtClean="0">
                <a:latin typeface="Arial Black" pitchFamily="34" charset="0"/>
              </a:rPr>
              <a:t> </a:t>
            </a:r>
          </a:p>
          <a:p>
            <a:r>
              <a:rPr lang="fr-FR" dirty="0" smtClean="0">
                <a:latin typeface="Arial Black" pitchFamily="34" charset="0"/>
              </a:rPr>
              <a:t>Indolore </a:t>
            </a:r>
            <a:r>
              <a:rPr lang="fr-FR" dirty="0">
                <a:latin typeface="Arial Black" pitchFamily="34" charset="0"/>
              </a:rPr>
              <a:t>au palper. </a:t>
            </a:r>
            <a:endParaRPr lang="fr-FR" dirty="0" smtClean="0">
              <a:latin typeface="Arial Black" pitchFamily="34" charset="0"/>
            </a:endParaRPr>
          </a:p>
          <a:p>
            <a:endParaRPr lang="fr-FR" dirty="0" smtClean="0">
              <a:latin typeface="Arial Black" pitchFamily="34" charset="0"/>
            </a:endParaRPr>
          </a:p>
          <a:p>
            <a:r>
              <a:rPr lang="fr-FR" dirty="0" smtClean="0">
                <a:latin typeface="Arial Black" pitchFamily="34" charset="0"/>
              </a:rPr>
              <a:t>La </a:t>
            </a:r>
            <a:r>
              <a:rPr lang="fr-FR" dirty="0">
                <a:latin typeface="Arial Black" pitchFamily="34" charset="0"/>
              </a:rPr>
              <a:t>face postérieure a 2 parties </a:t>
            </a:r>
            <a:r>
              <a:rPr lang="fr-FR" dirty="0" smtClean="0">
                <a:latin typeface="Arial Black" pitchFamily="34" charset="0"/>
              </a:rPr>
              <a:t>:</a:t>
            </a:r>
          </a:p>
          <a:p>
            <a:endParaRPr lang="fr-FR" dirty="0">
              <a:latin typeface="Arial Black" pitchFamily="34" charset="0"/>
            </a:endParaRPr>
          </a:p>
          <a:p>
            <a:r>
              <a:rPr lang="fr-FR" dirty="0" smtClean="0">
                <a:latin typeface="Arial Black" pitchFamily="34" charset="0"/>
              </a:rPr>
              <a:t>-une </a:t>
            </a:r>
            <a:r>
              <a:rPr lang="fr-FR" dirty="0">
                <a:latin typeface="Arial Black" pitchFamily="34" charset="0"/>
              </a:rPr>
              <a:t>partie centrale, </a:t>
            </a:r>
            <a:r>
              <a:rPr lang="fr-FR" b="1" dirty="0">
                <a:solidFill>
                  <a:srgbClr val="0070C0"/>
                </a:solidFill>
                <a:latin typeface="Arial Black" pitchFamily="34" charset="0"/>
              </a:rPr>
              <a:t>la prostate </a:t>
            </a:r>
            <a:r>
              <a:rPr lang="fr-FR" b="1" dirty="0" smtClean="0">
                <a:solidFill>
                  <a:srgbClr val="0070C0"/>
                </a:solidFill>
                <a:latin typeface="Arial Black" pitchFamily="34" charset="0"/>
              </a:rPr>
              <a:t>craniale</a:t>
            </a:r>
            <a:r>
              <a:rPr lang="fr-FR" dirty="0">
                <a:latin typeface="Arial Black" pitchFamily="34" charset="0"/>
              </a:rPr>
              <a:t> : s'est développée sous l'influence des </a:t>
            </a:r>
            <a:r>
              <a:rPr lang="fr-FR" dirty="0" smtClean="0">
                <a:latin typeface="Arial Black" pitchFamily="34" charset="0"/>
              </a:rPr>
              <a:t>œstrogènes</a:t>
            </a:r>
          </a:p>
          <a:p>
            <a:endParaRPr lang="fr-FR" dirty="0">
              <a:latin typeface="Arial Black" pitchFamily="34" charset="0"/>
            </a:endParaRPr>
          </a:p>
          <a:p>
            <a:r>
              <a:rPr lang="fr-FR" dirty="0" smtClean="0">
                <a:latin typeface="Arial Black" pitchFamily="34" charset="0"/>
              </a:rPr>
              <a:t>-une </a:t>
            </a:r>
            <a:r>
              <a:rPr lang="fr-FR" dirty="0">
                <a:latin typeface="Arial Black" pitchFamily="34" charset="0"/>
              </a:rPr>
              <a:t>partie périphérique, </a:t>
            </a:r>
            <a:r>
              <a:rPr lang="fr-FR" b="1" dirty="0">
                <a:solidFill>
                  <a:srgbClr val="0070C0"/>
                </a:solidFill>
                <a:latin typeface="Arial Black" pitchFamily="34" charset="0"/>
              </a:rPr>
              <a:t>la prostate caudale</a:t>
            </a:r>
            <a:r>
              <a:rPr lang="fr-FR" dirty="0">
                <a:latin typeface="Arial Black" pitchFamily="34" charset="0"/>
              </a:rPr>
              <a:t>, développée sous l'influence des </a:t>
            </a:r>
            <a:r>
              <a:rPr lang="fr-FR" dirty="0" smtClean="0">
                <a:latin typeface="Arial Black" pitchFamily="34" charset="0"/>
              </a:rPr>
              <a:t>androgènes</a:t>
            </a:r>
          </a:p>
          <a:p>
            <a:endParaRPr lang="fr-FR"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03"/>
            <a:ext cx="8643998" cy="5632311"/>
          </a:xfrm>
          <a:prstGeom prst="rect">
            <a:avLst/>
          </a:prstGeom>
        </p:spPr>
        <p:txBody>
          <a:bodyPr wrap="square">
            <a:spAutoFit/>
          </a:bodyPr>
          <a:lstStyle/>
          <a:p>
            <a:r>
              <a:rPr lang="fr-FR" dirty="0">
                <a:latin typeface="Arial Black" pitchFamily="34" charset="0"/>
              </a:rPr>
              <a:t>Le péritoine pariétal repose sur les viscères : il tapisse la face supérieure de la vessie; descend en arrière d'elle et rencontre les vésicules séminales qui le soulèvent : il y a formation d'un petit cul-de-sac </a:t>
            </a:r>
            <a:r>
              <a:rPr lang="fr-FR" dirty="0" smtClean="0">
                <a:latin typeface="Arial Black" pitchFamily="34" charset="0"/>
              </a:rPr>
              <a:t>séminorectal, </a:t>
            </a:r>
            <a:r>
              <a:rPr lang="fr-FR" dirty="0">
                <a:latin typeface="Arial Black" pitchFamily="34" charset="0"/>
              </a:rPr>
              <a:t>qui est l'équivalent du cul-de-sac de Douglas. (Chez la femme, le cul-de-sac de Douglas est le cul-de-sac </a:t>
            </a:r>
            <a:r>
              <a:rPr lang="fr-FR" dirty="0" smtClean="0">
                <a:latin typeface="Arial Black" pitchFamily="34" charset="0"/>
              </a:rPr>
              <a:t>vésico-rectal</a:t>
            </a:r>
            <a:r>
              <a:rPr lang="fr-FR" dirty="0">
                <a:latin typeface="Arial Black" pitchFamily="34" charset="0"/>
              </a:rPr>
              <a:t>).</a:t>
            </a:r>
          </a:p>
          <a:p>
            <a:r>
              <a:rPr lang="fr-FR" dirty="0">
                <a:latin typeface="Arial Black" pitchFamily="34" charset="0"/>
              </a:rPr>
              <a:t>Le cap du rectum est relié au coccyx par </a:t>
            </a:r>
            <a:r>
              <a:rPr lang="fr-FR" b="1" dirty="0">
                <a:solidFill>
                  <a:srgbClr val="0070C0"/>
                </a:solidFill>
                <a:latin typeface="Arial Black" pitchFamily="34" charset="0"/>
              </a:rPr>
              <a:t>le raphé ano-coccygien</a:t>
            </a:r>
            <a:r>
              <a:rPr lang="fr-FR" dirty="0">
                <a:latin typeface="Arial Black" pitchFamily="34" charset="0"/>
              </a:rPr>
              <a:t>. En avant du canal anal, il y a un amas de tissus fibreux : le </a:t>
            </a:r>
            <a:r>
              <a:rPr lang="fr-FR" b="1" dirty="0">
                <a:latin typeface="Arial Black" pitchFamily="34" charset="0"/>
              </a:rPr>
              <a:t>noyau fibreux central du périnée</a:t>
            </a:r>
            <a:r>
              <a:rPr lang="fr-FR" dirty="0">
                <a:latin typeface="Arial Black" pitchFamily="34" charset="0"/>
              </a:rPr>
              <a:t> qui va jusqu'au cap. Sur ce noyau se fixe une aponévrose tendue depuis le péritoine : </a:t>
            </a:r>
            <a:r>
              <a:rPr lang="fr-FR" b="1" dirty="0">
                <a:solidFill>
                  <a:srgbClr val="0070C0"/>
                </a:solidFill>
                <a:latin typeface="Arial Black" pitchFamily="34" charset="0"/>
              </a:rPr>
              <a:t>l'aponévrose prostato péritonéale de Denonvilliers</a:t>
            </a:r>
            <a:r>
              <a:rPr lang="fr-FR" dirty="0">
                <a:solidFill>
                  <a:srgbClr val="0070C0"/>
                </a:solidFill>
                <a:latin typeface="Arial Black" pitchFamily="34" charset="0"/>
              </a:rPr>
              <a:t>. </a:t>
            </a:r>
            <a:r>
              <a:rPr lang="fr-FR" dirty="0">
                <a:latin typeface="Arial Black" pitchFamily="34" charset="0"/>
              </a:rPr>
              <a:t>Elle est très fine.</a:t>
            </a:r>
          </a:p>
          <a:p>
            <a:r>
              <a:rPr lang="fr-FR" dirty="0">
                <a:latin typeface="Arial Black" pitchFamily="34" charset="0"/>
              </a:rPr>
              <a:t>En avant du noyau fibreux, il y a une aponévrose périnéale moyenne (qui va jusqu'au pubis) perforée par l'urètre. Cette partie appartient à l'urètre postérieur : urètre membraneux.</a:t>
            </a:r>
            <a:br>
              <a:rPr lang="fr-FR" dirty="0">
                <a:latin typeface="Arial Black" pitchFamily="34" charset="0"/>
              </a:rPr>
            </a:br>
            <a:r>
              <a:rPr lang="fr-FR" dirty="0">
                <a:latin typeface="Arial Black" pitchFamily="34" charset="0"/>
              </a:rPr>
              <a:t>En avant de la prostate remonte la lamelle pré prostatique. Le pubis est relié à la vessie par des ligaments pubo vésicaux. Entre les 2, il y a un espace graisseux pour le glissement de la vessie (espace graisseux de Retzius).</a:t>
            </a:r>
            <a:br>
              <a:rPr lang="fr-FR" dirty="0">
                <a:latin typeface="Arial Black" pitchFamily="34" charset="0"/>
              </a:rPr>
            </a:br>
            <a:r>
              <a:rPr lang="fr-FR" dirty="0">
                <a:latin typeface="Arial Black" pitchFamily="34" charset="0"/>
              </a:rPr>
              <a:t>Entre la prostate et le pubis, il y a le </a:t>
            </a:r>
            <a:r>
              <a:rPr lang="fr-FR" b="1" dirty="0">
                <a:solidFill>
                  <a:srgbClr val="0070C0"/>
                </a:solidFill>
                <a:latin typeface="Arial Black" pitchFamily="34" charset="0"/>
              </a:rPr>
              <a:t>plexus de Santorini</a:t>
            </a:r>
            <a:r>
              <a:rPr lang="fr-FR" dirty="0">
                <a:solidFill>
                  <a:srgbClr val="0070C0"/>
                </a:solidFill>
                <a:latin typeface="Arial Black" pitchFamily="34" charset="0"/>
              </a:rPr>
              <a:t> </a:t>
            </a:r>
            <a:r>
              <a:rPr lang="fr-FR" dirty="0">
                <a:latin typeface="Arial Black" pitchFamily="34" charset="0"/>
              </a:rPr>
              <a:t>(plexus veineux).</a:t>
            </a: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7072362" cy="584775"/>
          </a:xfrm>
          <a:prstGeom prst="rect">
            <a:avLst/>
          </a:prstGeom>
        </p:spPr>
        <p:txBody>
          <a:bodyPr wrap="square">
            <a:spAutoFit/>
          </a:bodyPr>
          <a:lstStyle/>
          <a:p>
            <a:r>
              <a:rPr lang="fr-FR" sz="3200" b="1" i="1" dirty="0" smtClean="0">
                <a:solidFill>
                  <a:srgbClr val="FF0000"/>
                </a:solidFill>
                <a:latin typeface="Arial Black" pitchFamily="34" charset="0"/>
              </a:rPr>
              <a:t>La </a:t>
            </a:r>
            <a:r>
              <a:rPr lang="fr-FR" sz="3200" b="1" i="1" dirty="0">
                <a:solidFill>
                  <a:srgbClr val="FF0000"/>
                </a:solidFill>
                <a:latin typeface="Arial Black" pitchFamily="34" charset="0"/>
              </a:rPr>
              <a:t>Verge / Urètre Antérieur</a:t>
            </a:r>
          </a:p>
        </p:txBody>
      </p:sp>
      <p:sp>
        <p:nvSpPr>
          <p:cNvPr id="3" name="Rectangle 2"/>
          <p:cNvSpPr/>
          <p:nvPr/>
        </p:nvSpPr>
        <p:spPr>
          <a:xfrm>
            <a:off x="500034" y="2690336"/>
            <a:ext cx="8072494" cy="2246769"/>
          </a:xfrm>
          <a:prstGeom prst="rect">
            <a:avLst/>
          </a:prstGeom>
        </p:spPr>
        <p:txBody>
          <a:bodyPr wrap="square">
            <a:spAutoFit/>
          </a:bodyPr>
          <a:lstStyle/>
          <a:p>
            <a:r>
              <a:rPr lang="fr-FR" sz="2000" dirty="0">
                <a:latin typeface="Arial Black" pitchFamily="34" charset="0"/>
              </a:rPr>
              <a:t>Au dessous de l'urètre membraneux commence l'urètre spongieux, qui se prolonge dans l'urètre pénien</a:t>
            </a:r>
            <a:r>
              <a:rPr lang="fr-FR" sz="2000" dirty="0" smtClean="0">
                <a:latin typeface="Arial Black" pitchFamily="34" charset="0"/>
              </a:rPr>
              <a:t>).</a:t>
            </a:r>
          </a:p>
          <a:p>
            <a:r>
              <a:rPr lang="fr-FR" sz="2000" dirty="0" smtClean="0">
                <a:latin typeface="Arial Black" pitchFamily="34" charset="0"/>
              </a:rPr>
              <a:t> </a:t>
            </a:r>
          </a:p>
          <a:p>
            <a:r>
              <a:rPr lang="fr-FR" sz="2000" dirty="0" smtClean="0">
                <a:latin typeface="Arial Black" pitchFamily="34" charset="0"/>
              </a:rPr>
              <a:t>Il </a:t>
            </a:r>
            <a:r>
              <a:rPr lang="fr-FR" sz="2000" dirty="0">
                <a:latin typeface="Arial Black" pitchFamily="34" charset="0"/>
              </a:rPr>
              <a:t>y a un cul-de-sac postérieur de l'urètre. </a:t>
            </a:r>
            <a:endParaRPr lang="fr-FR" sz="2000" dirty="0" smtClean="0">
              <a:latin typeface="Arial Black" pitchFamily="34" charset="0"/>
            </a:endParaRPr>
          </a:p>
          <a:p>
            <a:endParaRPr lang="fr-FR" sz="2000" dirty="0" smtClean="0">
              <a:latin typeface="Arial Black" pitchFamily="34" charset="0"/>
            </a:endParaRPr>
          </a:p>
          <a:p>
            <a:r>
              <a:rPr lang="fr-FR" sz="2000" dirty="0" smtClean="0">
                <a:latin typeface="Arial Black" pitchFamily="34" charset="0"/>
              </a:rPr>
              <a:t>L'urètre </a:t>
            </a:r>
            <a:r>
              <a:rPr lang="fr-FR" sz="2000" dirty="0">
                <a:latin typeface="Arial Black" pitchFamily="34" charset="0"/>
              </a:rPr>
              <a:t>se situe dans le corps spongieux</a:t>
            </a:r>
            <a:r>
              <a:rPr lang="fr-FR" sz="2000" dirty="0" smtClean="0">
                <a:latin typeface="Arial Black" pitchFamily="34" charset="0"/>
              </a:rPr>
              <a:t>.</a:t>
            </a:r>
          </a:p>
          <a:p>
            <a:endParaRPr lang="fr-FR" sz="2000"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74345"/>
            <a:ext cx="8072494" cy="5355312"/>
          </a:xfrm>
          <a:prstGeom prst="rect">
            <a:avLst/>
          </a:prstGeom>
        </p:spPr>
        <p:txBody>
          <a:bodyPr wrap="square">
            <a:spAutoFit/>
          </a:bodyPr>
          <a:lstStyle/>
          <a:p>
            <a:r>
              <a:rPr lang="fr-FR" dirty="0">
                <a:latin typeface="Arial Black" pitchFamily="34" charset="0"/>
              </a:rPr>
              <a:t>L'urètre est palpable à la face inférieure de la verge. Il y a une tunique fibreuse superficielle qui sépare ces éléments de la peau</a:t>
            </a:r>
            <a:r>
              <a:rPr lang="fr-FR" dirty="0" smtClean="0">
                <a:latin typeface="Arial Black" pitchFamily="34" charset="0"/>
              </a:rPr>
              <a:t>.</a:t>
            </a:r>
          </a:p>
          <a:p>
            <a:r>
              <a:rPr lang="fr-FR" dirty="0">
                <a:latin typeface="Arial Black" pitchFamily="34" charset="0"/>
              </a:rPr>
              <a:t/>
            </a:r>
            <a:br>
              <a:rPr lang="fr-FR" dirty="0">
                <a:latin typeface="Arial Black" pitchFamily="34" charset="0"/>
              </a:rPr>
            </a:br>
            <a:r>
              <a:rPr lang="fr-FR" dirty="0">
                <a:latin typeface="Arial Black" pitchFamily="34" charset="0"/>
              </a:rPr>
              <a:t>Les organes érectiles sont en fait des lacs de sang, enfermés </a:t>
            </a:r>
            <a:r>
              <a:rPr lang="fr-FR" dirty="0" smtClean="0">
                <a:latin typeface="Arial Black" pitchFamily="34" charset="0"/>
              </a:rPr>
              <a:t>dans une membrane, </a:t>
            </a:r>
            <a:r>
              <a:rPr lang="fr-FR" b="1" dirty="0" smtClean="0">
                <a:solidFill>
                  <a:srgbClr val="0070C0"/>
                </a:solidFill>
                <a:latin typeface="Arial Black" pitchFamily="34" charset="0"/>
              </a:rPr>
              <a:t>l'albuginée des corps caverneux</a:t>
            </a:r>
            <a:r>
              <a:rPr lang="fr-FR" dirty="0" smtClean="0">
                <a:solidFill>
                  <a:srgbClr val="0070C0"/>
                </a:solidFill>
                <a:latin typeface="Arial Black" pitchFamily="34" charset="0"/>
              </a:rPr>
              <a:t>.</a:t>
            </a:r>
          </a:p>
          <a:p>
            <a:endParaRPr lang="fr-FR" dirty="0" smtClean="0">
              <a:solidFill>
                <a:srgbClr val="0070C0"/>
              </a:solidFill>
              <a:latin typeface="Arial Black" pitchFamily="34" charset="0"/>
            </a:endParaRPr>
          </a:p>
          <a:p>
            <a:r>
              <a:rPr lang="fr-FR" dirty="0" smtClean="0">
                <a:latin typeface="Arial Black" pitchFamily="34" charset="0"/>
              </a:rPr>
              <a:t>Il y a des muscles dans le périnée qui chassent le sang dans l'extrémité de la verge, ce qui provoque l'érection, ce qui fait qu'un pénis de quelques centimètres peut prendre des proportions démesurées... </a:t>
            </a:r>
          </a:p>
          <a:p>
            <a:endParaRPr lang="fr-FR" dirty="0" smtClean="0">
              <a:latin typeface="Arial Black" pitchFamily="34" charset="0"/>
            </a:endParaRPr>
          </a:p>
          <a:p>
            <a:r>
              <a:rPr lang="fr-FR" dirty="0" smtClean="0">
                <a:latin typeface="Arial Black" pitchFamily="34" charset="0"/>
              </a:rPr>
              <a:t>Il </a:t>
            </a:r>
            <a:r>
              <a:rPr lang="fr-FR" dirty="0">
                <a:latin typeface="Arial Black" pitchFamily="34" charset="0"/>
              </a:rPr>
              <a:t>y a 2 artères centrales dans les corps caverneux; une artère dorsale de la verge, des veines superficielles de la verge. </a:t>
            </a:r>
            <a:endParaRPr lang="fr-FR" dirty="0" smtClean="0">
              <a:latin typeface="Arial Black" pitchFamily="34" charset="0"/>
            </a:endParaRPr>
          </a:p>
          <a:p>
            <a:endParaRPr lang="fr-FR" dirty="0" smtClean="0">
              <a:latin typeface="Arial Black" pitchFamily="34" charset="0"/>
            </a:endParaRPr>
          </a:p>
          <a:p>
            <a:r>
              <a:rPr lang="fr-FR" dirty="0" smtClean="0">
                <a:latin typeface="Arial Black" pitchFamily="34" charset="0"/>
              </a:rPr>
              <a:t>La </a:t>
            </a:r>
            <a:r>
              <a:rPr lang="fr-FR" dirty="0">
                <a:latin typeface="Arial Black" pitchFamily="34" charset="0"/>
              </a:rPr>
              <a:t>peau forme un repli à l'extrémité du gland qui va se continuer par la muqueuse qui tapisse le gland : </a:t>
            </a:r>
            <a:r>
              <a:rPr lang="fr-FR" dirty="0">
                <a:solidFill>
                  <a:srgbClr val="0070C0"/>
                </a:solidFill>
                <a:latin typeface="Arial Black" pitchFamily="34" charset="0"/>
              </a:rPr>
              <a:t>le </a:t>
            </a:r>
            <a:r>
              <a:rPr lang="fr-FR" b="1" dirty="0">
                <a:solidFill>
                  <a:srgbClr val="0070C0"/>
                </a:solidFill>
                <a:latin typeface="Arial Black" pitchFamily="34" charset="0"/>
              </a:rPr>
              <a:t>prépuce</a:t>
            </a:r>
            <a:r>
              <a:rPr lang="fr-FR" dirty="0">
                <a:latin typeface="Arial Black" pitchFamily="34" charset="0"/>
              </a:rPr>
              <a:t>.</a:t>
            </a:r>
          </a:p>
          <a:p>
            <a:r>
              <a:rPr lang="fr-FR" dirty="0"/>
              <a:t/>
            </a:r>
            <a:br>
              <a:rPr lang="fr-FR" dirty="0"/>
            </a:br>
            <a:endParaRPr lang="fr-FR" dirty="0"/>
          </a:p>
        </p:txBody>
      </p:sp>
      <p:sp>
        <p:nvSpPr>
          <p:cNvPr id="3" name="Rectangle 2"/>
          <p:cNvSpPr/>
          <p:nvPr/>
        </p:nvSpPr>
        <p:spPr>
          <a:xfrm>
            <a:off x="571472" y="5357826"/>
            <a:ext cx="8143932" cy="1477328"/>
          </a:xfrm>
          <a:prstGeom prst="rect">
            <a:avLst/>
          </a:prstGeom>
        </p:spPr>
        <p:txBody>
          <a:bodyPr wrap="square">
            <a:spAutoFit/>
          </a:bodyPr>
          <a:lstStyle/>
          <a:p>
            <a:r>
              <a:rPr lang="fr-FR" b="1" dirty="0">
                <a:latin typeface="Arial Black" pitchFamily="34" charset="0"/>
              </a:rPr>
              <a:t>La base du gland est la couronne</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Elle </a:t>
            </a:r>
            <a:r>
              <a:rPr lang="fr-FR" b="1" dirty="0">
                <a:latin typeface="Arial Black" pitchFamily="34" charset="0"/>
              </a:rPr>
              <a:t>forme avec le corps de la verge </a:t>
            </a:r>
            <a:r>
              <a:rPr lang="fr-FR" b="1" dirty="0">
                <a:solidFill>
                  <a:srgbClr val="0070C0"/>
                </a:solidFill>
                <a:latin typeface="Arial Black" pitchFamily="34" charset="0"/>
              </a:rPr>
              <a:t>le sillon </a:t>
            </a:r>
            <a:r>
              <a:rPr lang="fr-FR" b="1" dirty="0" err="1">
                <a:solidFill>
                  <a:srgbClr val="0070C0"/>
                </a:solidFill>
                <a:latin typeface="Arial Black" pitchFamily="34" charset="0"/>
              </a:rPr>
              <a:t>balano</a:t>
            </a:r>
            <a:r>
              <a:rPr lang="fr-FR" b="1" dirty="0">
                <a:solidFill>
                  <a:srgbClr val="0070C0"/>
                </a:solidFill>
                <a:latin typeface="Arial Black" pitchFamily="34" charset="0"/>
              </a:rPr>
              <a:t>-</a:t>
            </a:r>
            <a:r>
              <a:rPr lang="fr-FR" b="1" dirty="0" err="1">
                <a:solidFill>
                  <a:srgbClr val="0070C0"/>
                </a:solidFill>
                <a:latin typeface="Arial Black" pitchFamily="34" charset="0"/>
              </a:rPr>
              <a:t>prépucial</a:t>
            </a:r>
            <a:r>
              <a:rPr lang="fr-FR" b="1" dirty="0">
                <a:solidFill>
                  <a:srgbClr val="0070C0"/>
                </a:solidFill>
                <a:latin typeface="Arial Black" pitchFamily="34" charset="0"/>
              </a:rPr>
              <a:t>.</a:t>
            </a:r>
          </a:p>
          <a:p>
            <a:r>
              <a:rPr lang="fr-FR" b="1" dirty="0"/>
              <a:t/>
            </a:r>
            <a:br>
              <a:rPr lang="fr-FR" b="1" dirty="0"/>
            </a:br>
            <a:endParaRPr lang="fr-FR"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Enveloppes_testicule.jpg"/>
          <p:cNvPicPr/>
          <p:nvPr/>
        </p:nvPicPr>
        <p:blipFill>
          <a:blip r:embed="rId2"/>
          <a:srcRect b="58706"/>
          <a:stretch>
            <a:fillRect/>
          </a:stretch>
        </p:blipFill>
        <p:spPr bwMode="auto">
          <a:xfrm>
            <a:off x="571472" y="1000108"/>
            <a:ext cx="7380000" cy="4896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285860"/>
            <a:ext cx="8001056" cy="4801314"/>
          </a:xfrm>
          <a:prstGeom prst="rect">
            <a:avLst/>
          </a:prstGeom>
        </p:spPr>
        <p:txBody>
          <a:bodyPr wrap="square">
            <a:spAutoFit/>
          </a:bodyPr>
          <a:lstStyle/>
          <a:p>
            <a:r>
              <a:rPr lang="fr-FR" b="1" dirty="0">
                <a:latin typeface="Arial Black" pitchFamily="34" charset="0"/>
              </a:rPr>
              <a:t>Il a 2 faces : une externe, une </a:t>
            </a:r>
            <a:r>
              <a:rPr lang="fr-FR" b="1" dirty="0" smtClean="0">
                <a:latin typeface="Arial Black" pitchFamily="34" charset="0"/>
              </a:rPr>
              <a:t>interne.</a:t>
            </a:r>
          </a:p>
          <a:p>
            <a:endParaRPr lang="fr-FR" b="1" dirty="0" smtClean="0">
              <a:latin typeface="Arial Black" pitchFamily="34" charset="0"/>
            </a:endParaRPr>
          </a:p>
          <a:p>
            <a:r>
              <a:rPr lang="fr-FR" b="1" dirty="0" smtClean="0">
                <a:latin typeface="Arial Black" pitchFamily="34" charset="0"/>
              </a:rPr>
              <a:t>Elles </a:t>
            </a:r>
            <a:r>
              <a:rPr lang="fr-FR" b="1" dirty="0">
                <a:latin typeface="Arial Black" pitchFamily="34" charset="0"/>
              </a:rPr>
              <a:t>sont séparées par 2 bords : postéro-supérieur et antéro-inférieur</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Le testicule est entouré par une membrane résistante qui lui donne sa coloration bleutée et sa consistance : l'</a:t>
            </a:r>
            <a:r>
              <a:rPr lang="fr-FR" b="1" dirty="0">
                <a:solidFill>
                  <a:srgbClr val="C00000"/>
                </a:solidFill>
                <a:latin typeface="Arial Black" pitchFamily="34" charset="0"/>
              </a:rPr>
              <a:t>albuginée</a:t>
            </a:r>
            <a:r>
              <a:rPr lang="fr-FR" b="1" dirty="0">
                <a:latin typeface="Arial Black" pitchFamily="34" charset="0"/>
              </a:rPr>
              <a:t>.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Il </a:t>
            </a:r>
            <a:r>
              <a:rPr lang="fr-FR" b="1" dirty="0">
                <a:latin typeface="Arial Black" pitchFamily="34" charset="0"/>
              </a:rPr>
              <a:t>est ferme à la palpation, sensible. (mais pas "dur</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Il </a:t>
            </a:r>
            <a:r>
              <a:rPr lang="fr-FR" b="1" dirty="0">
                <a:latin typeface="Arial Black" pitchFamily="34" charset="0"/>
              </a:rPr>
              <a:t>est coiffé sur son bord postéro-supérieur par l'épididyme</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C'est aussi un organe </a:t>
            </a:r>
            <a:r>
              <a:rPr lang="fr-FR" b="1" dirty="0" smtClean="0">
                <a:latin typeface="Arial Black" pitchFamily="34" charset="0"/>
              </a:rPr>
              <a:t>mobile; </a:t>
            </a:r>
            <a:r>
              <a:rPr lang="fr-FR" b="1" dirty="0">
                <a:latin typeface="Arial Black" pitchFamily="34" charset="0"/>
              </a:rPr>
              <a:t>et la mobilité est facilitée par une séreuse qui l'entoure </a:t>
            </a:r>
            <a:r>
              <a:rPr lang="fr-FR" b="1" dirty="0" smtClean="0">
                <a:latin typeface="Arial Black" pitchFamily="34" charset="0"/>
              </a:rPr>
              <a:t>: </a:t>
            </a:r>
            <a:r>
              <a:rPr lang="fr-FR" b="1" dirty="0">
                <a:solidFill>
                  <a:srgbClr val="C00000"/>
                </a:solidFill>
                <a:latin typeface="Arial Black" pitchFamily="34" charset="0"/>
              </a:rPr>
              <a:t>la vaginale</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Elle </a:t>
            </a:r>
            <a:r>
              <a:rPr lang="fr-FR" b="1" dirty="0">
                <a:latin typeface="Arial Black" pitchFamily="34" charset="0"/>
              </a:rPr>
              <a:t>recouvre toute la face externe et une partie de la face interne.</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Le_penis.jpg"/>
          <p:cNvPicPr/>
          <p:nvPr/>
        </p:nvPicPr>
        <p:blipFill>
          <a:blip r:embed="rId2"/>
          <a:srcRect t="50704"/>
          <a:stretch>
            <a:fillRect/>
          </a:stretch>
        </p:blipFill>
        <p:spPr bwMode="auto">
          <a:xfrm>
            <a:off x="928662" y="857232"/>
            <a:ext cx="7092000" cy="5472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Enveloppes_testicule.jpg"/>
          <p:cNvPicPr/>
          <p:nvPr/>
        </p:nvPicPr>
        <p:blipFill>
          <a:blip r:embed="rId2"/>
          <a:srcRect t="41448"/>
          <a:stretch>
            <a:fillRect/>
          </a:stretch>
        </p:blipFill>
        <p:spPr bwMode="auto">
          <a:xfrm>
            <a:off x="928662" y="857232"/>
            <a:ext cx="6948000" cy="5544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Le_penis.jpg"/>
          <p:cNvPicPr/>
          <p:nvPr/>
        </p:nvPicPr>
        <p:blipFill>
          <a:blip r:embed="rId2"/>
          <a:srcRect b="49452"/>
          <a:stretch>
            <a:fillRect/>
          </a:stretch>
        </p:blipFill>
        <p:spPr bwMode="auto">
          <a:xfrm>
            <a:off x="714348" y="785794"/>
            <a:ext cx="7452000" cy="5616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Organe_erectile.jpg"/>
          <p:cNvPicPr/>
          <p:nvPr/>
        </p:nvPicPr>
        <p:blipFill>
          <a:blip r:embed="rId2"/>
          <a:srcRect b="58842"/>
          <a:stretch>
            <a:fillRect/>
          </a:stretch>
        </p:blipFill>
        <p:spPr bwMode="auto">
          <a:xfrm>
            <a:off x="857224" y="928670"/>
            <a:ext cx="7596000" cy="5292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1"/>
            <a:ext cx="8001056" cy="3970318"/>
          </a:xfrm>
          <a:prstGeom prst="rect">
            <a:avLst/>
          </a:prstGeom>
        </p:spPr>
        <p:txBody>
          <a:bodyPr wrap="square">
            <a:spAutoFit/>
          </a:bodyPr>
          <a:lstStyle/>
          <a:p>
            <a:r>
              <a:rPr lang="fr-FR" b="1" dirty="0">
                <a:solidFill>
                  <a:srgbClr val="00B050"/>
                </a:solidFill>
                <a:latin typeface="Arial Black" pitchFamily="34" charset="0"/>
              </a:rPr>
              <a:t>Taille </a:t>
            </a:r>
            <a:r>
              <a:rPr lang="fr-FR" b="1" dirty="0">
                <a:latin typeface="Arial Black" pitchFamily="34" charset="0"/>
              </a:rPr>
              <a:t>: 4 cm de haut, 2 à 3 cm d'épaisseur</a:t>
            </a:r>
            <a:r>
              <a:rPr lang="fr-FR" b="1" dirty="0" smtClean="0">
                <a:latin typeface="Arial Black" pitchFamily="34" charset="0"/>
              </a:rPr>
              <a:t>.</a:t>
            </a:r>
          </a:p>
          <a:p>
            <a:endParaRPr lang="fr-FR" b="1" dirty="0" smtClean="0">
              <a:latin typeface="Arial Black" pitchFamily="34" charset="0"/>
            </a:endParaRPr>
          </a:p>
          <a:p>
            <a:r>
              <a:rPr lang="fr-FR" b="1" dirty="0" smtClean="0">
                <a:solidFill>
                  <a:srgbClr val="C00000"/>
                </a:solidFill>
                <a:latin typeface="Arial Black" pitchFamily="34" charset="0"/>
              </a:rPr>
              <a:t>La </a:t>
            </a:r>
            <a:r>
              <a:rPr lang="fr-FR" b="1" dirty="0">
                <a:solidFill>
                  <a:srgbClr val="C00000"/>
                </a:solidFill>
                <a:latin typeface="Arial Black" pitchFamily="34" charset="0"/>
              </a:rPr>
              <a:t>vaginale </a:t>
            </a:r>
            <a:r>
              <a:rPr lang="fr-FR" b="1" dirty="0">
                <a:latin typeface="Arial Black" pitchFamily="34" charset="0"/>
              </a:rPr>
              <a:t>comporte un feuillet viscéral appliqué au contact de l'épididyme et du testicule.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a:t>
            </a:r>
            <a:r>
              <a:rPr lang="fr-FR" b="1" dirty="0">
                <a:latin typeface="Arial Black" pitchFamily="34" charset="0"/>
              </a:rPr>
              <a:t>pathologies : hématocèle = épanchement de sang, hydrocèle </a:t>
            </a:r>
            <a:r>
              <a:rPr lang="fr-FR" b="1" dirty="0" smtClean="0">
                <a:latin typeface="Arial Black" pitchFamily="34" charset="0"/>
              </a:rPr>
              <a:t>	= </a:t>
            </a:r>
            <a:r>
              <a:rPr lang="fr-FR" b="1" dirty="0">
                <a:latin typeface="Arial Black" pitchFamily="34" charset="0"/>
              </a:rPr>
              <a:t>épanchement d'eau</a:t>
            </a:r>
            <a:r>
              <a:rPr lang="fr-FR" b="1" dirty="0" smtClean="0">
                <a:latin typeface="Arial Black" pitchFamily="34" charset="0"/>
              </a:rPr>
              <a:t>).</a:t>
            </a:r>
          </a:p>
          <a:p>
            <a:endParaRPr lang="fr-FR" b="1" dirty="0">
              <a:latin typeface="Arial Black" pitchFamily="34" charset="0"/>
            </a:endParaRPr>
          </a:p>
          <a:p>
            <a:r>
              <a:rPr lang="fr-FR" b="1" dirty="0">
                <a:latin typeface="Arial Black" pitchFamily="34" charset="0"/>
              </a:rPr>
              <a:t>Réflexe amusant : le réflexe crémastérien. Quand on gratte la face interne de la cuisse, le testicule remonte. (Il y a des nerfs sensitifs qui actionnent des muscles</a:t>
            </a:r>
            <a:r>
              <a:rPr lang="fr-FR" b="1" dirty="0" smtClean="0">
                <a:latin typeface="Arial Black" pitchFamily="34" charset="0"/>
              </a:rPr>
              <a:t>).</a:t>
            </a:r>
          </a:p>
          <a:p>
            <a:r>
              <a:rPr lang="fr-FR" b="1" dirty="0">
                <a:latin typeface="Arial Black" pitchFamily="34" charset="0"/>
              </a:rPr>
              <a:t/>
            </a:r>
            <a:br>
              <a:rPr lang="fr-FR" b="1" dirty="0">
                <a:latin typeface="Arial Black" pitchFamily="34" charset="0"/>
              </a:rPr>
            </a:br>
            <a:r>
              <a:rPr lang="fr-FR" b="1" dirty="0">
                <a:latin typeface="Arial Black" pitchFamily="34" charset="0"/>
              </a:rPr>
              <a:t>Autre pathologie du testicule : la torsion</a:t>
            </a:r>
            <a:r>
              <a:rPr lang="fr-FR" b="1" dirty="0" smtClean="0">
                <a:latin typeface="Arial Black" pitchFamily="34" charset="0"/>
              </a:rPr>
              <a:t>.</a:t>
            </a:r>
          </a:p>
          <a:p>
            <a:endParaRPr lang="fr-FR"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028343"/>
            <a:ext cx="8358246" cy="5078313"/>
          </a:xfrm>
          <a:prstGeom prst="rect">
            <a:avLst/>
          </a:prstGeom>
        </p:spPr>
        <p:txBody>
          <a:bodyPr wrap="square">
            <a:spAutoFit/>
          </a:bodyPr>
          <a:lstStyle/>
          <a:p>
            <a:r>
              <a:rPr lang="fr-FR" b="1" dirty="0">
                <a:solidFill>
                  <a:srgbClr val="C00000"/>
                </a:solidFill>
                <a:latin typeface="Arial Black" pitchFamily="34" charset="0"/>
              </a:rPr>
              <a:t>L'albuginée</a:t>
            </a:r>
            <a:r>
              <a:rPr lang="fr-FR" b="1" dirty="0">
                <a:latin typeface="Arial Black" pitchFamily="34" charset="0"/>
              </a:rPr>
              <a:t> envoie des cloisons dans le testicule qui vont le diviser en lobules</a:t>
            </a:r>
            <a:r>
              <a:rPr lang="fr-FR" b="1" dirty="0" smtClean="0">
                <a:latin typeface="Arial Black" pitchFamily="34" charset="0"/>
              </a:rPr>
              <a:t>.</a:t>
            </a:r>
          </a:p>
          <a:p>
            <a:r>
              <a:rPr lang="fr-FR" b="1" dirty="0" smtClean="0">
                <a:latin typeface="Arial Black" pitchFamily="34" charset="0"/>
              </a:rPr>
              <a:t> </a:t>
            </a:r>
          </a:p>
          <a:p>
            <a:r>
              <a:rPr lang="fr-FR" b="1" dirty="0" smtClean="0">
                <a:latin typeface="Arial Black" pitchFamily="34" charset="0"/>
              </a:rPr>
              <a:t>Il </a:t>
            </a:r>
            <a:r>
              <a:rPr lang="fr-FR" b="1" dirty="0">
                <a:latin typeface="Arial Black" pitchFamily="34" charset="0"/>
              </a:rPr>
              <a:t>existe 250 à 300 lobules qui drainent chacun des </a:t>
            </a:r>
            <a:r>
              <a:rPr lang="fr-FR" b="1" dirty="0">
                <a:solidFill>
                  <a:srgbClr val="0070C0"/>
                </a:solidFill>
                <a:latin typeface="Arial Black" pitchFamily="34" charset="0"/>
              </a:rPr>
              <a:t>canalicules séminipares</a:t>
            </a:r>
            <a:r>
              <a:rPr lang="fr-FR" b="1" dirty="0">
                <a:latin typeface="Arial Black" pitchFamily="34" charset="0"/>
              </a:rPr>
              <a:t>.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Dans </a:t>
            </a:r>
            <a:r>
              <a:rPr lang="fr-FR" b="1" dirty="0">
                <a:latin typeface="Arial Black" pitchFamily="34" charset="0"/>
              </a:rPr>
              <a:t>ces lobules, les canaux séminifères (ou</a:t>
            </a:r>
            <a:r>
              <a:rPr lang="fr-FR" b="1" dirty="0">
                <a:solidFill>
                  <a:srgbClr val="0070C0"/>
                </a:solidFill>
                <a:latin typeface="Arial Black" pitchFamily="34" charset="0"/>
              </a:rPr>
              <a:t> </a:t>
            </a:r>
            <a:r>
              <a:rPr lang="fr-FR" b="1" dirty="0" smtClean="0">
                <a:solidFill>
                  <a:srgbClr val="0070C0"/>
                </a:solidFill>
                <a:latin typeface="Arial Black" pitchFamily="34" charset="0"/>
              </a:rPr>
              <a:t>séminipares</a:t>
            </a:r>
            <a:r>
              <a:rPr lang="fr-FR" b="1" dirty="0">
                <a:latin typeface="Arial Black" pitchFamily="34" charset="0"/>
              </a:rPr>
              <a:t>, il y en a 2 à 4 par lobule) sont chargés de récolter les </a:t>
            </a:r>
            <a:r>
              <a:rPr lang="fr-FR" b="1" dirty="0" smtClean="0">
                <a:latin typeface="Arial Black" pitchFamily="34" charset="0"/>
              </a:rPr>
              <a:t>spermatozoïdes </a:t>
            </a:r>
            <a:r>
              <a:rPr lang="fr-FR" b="1" dirty="0">
                <a:latin typeface="Arial Black" pitchFamily="34" charset="0"/>
              </a:rPr>
              <a:t>et de les diriger vers le pôle antéro-supérieur. </a:t>
            </a:r>
            <a:endParaRPr lang="fr-FR" b="1" dirty="0" smtClean="0">
              <a:latin typeface="Arial Black" pitchFamily="34" charset="0"/>
            </a:endParaRPr>
          </a:p>
          <a:p>
            <a:endParaRPr lang="fr-FR" b="1" dirty="0" smtClean="0">
              <a:latin typeface="Arial Black" pitchFamily="34" charset="0"/>
            </a:endParaRPr>
          </a:p>
          <a:p>
            <a:r>
              <a:rPr lang="fr-FR" b="1" dirty="0" smtClean="0">
                <a:latin typeface="Arial Black" pitchFamily="34" charset="0"/>
              </a:rPr>
              <a:t>A </a:t>
            </a:r>
            <a:r>
              <a:rPr lang="fr-FR" b="1" dirty="0">
                <a:latin typeface="Arial Black" pitchFamily="34" charset="0"/>
              </a:rPr>
              <a:t>la partie supérieure de ces lobules, ces canaux se réunissent pour former les tubes droits qui vont s'ouvrir au pôle antéro-supérieur du </a:t>
            </a:r>
            <a:r>
              <a:rPr lang="fr-FR" b="1" dirty="0">
                <a:solidFill>
                  <a:srgbClr val="0070C0"/>
                </a:solidFill>
                <a:latin typeface="Arial Black" pitchFamily="34" charset="0"/>
              </a:rPr>
              <a:t>testis</a:t>
            </a:r>
            <a:r>
              <a:rPr lang="fr-FR" b="1" dirty="0">
                <a:latin typeface="Arial Black" pitchFamily="34" charset="0"/>
              </a:rPr>
              <a:t> dans un réseau de canaux : </a:t>
            </a:r>
            <a:r>
              <a:rPr lang="fr-FR" b="1" dirty="0">
                <a:solidFill>
                  <a:srgbClr val="0070C0"/>
                </a:solidFill>
                <a:latin typeface="Arial Black" pitchFamily="34" charset="0"/>
              </a:rPr>
              <a:t>le rete testis </a:t>
            </a:r>
            <a:r>
              <a:rPr lang="fr-FR" b="1" dirty="0">
                <a:latin typeface="Arial Black" pitchFamily="34" charset="0"/>
              </a:rPr>
              <a:t>(ou réseau testiculaire, ou encore </a:t>
            </a:r>
            <a:r>
              <a:rPr lang="fr-FR" b="1" dirty="0">
                <a:solidFill>
                  <a:srgbClr val="00B050"/>
                </a:solidFill>
                <a:latin typeface="Arial Black" pitchFamily="34" charset="0"/>
              </a:rPr>
              <a:t>corps de Highmore</a:t>
            </a:r>
            <a:r>
              <a:rPr lang="fr-FR" b="1" dirty="0" smtClean="0">
                <a:latin typeface="Arial Black" pitchFamily="34" charset="0"/>
              </a:rPr>
              <a:t>).</a:t>
            </a:r>
          </a:p>
          <a:p>
            <a:endParaRPr lang="fr-FR" b="1" dirty="0" smtClean="0">
              <a:latin typeface="Arial Black" pitchFamily="34" charset="0"/>
            </a:endParaRPr>
          </a:p>
          <a:p>
            <a:r>
              <a:rPr lang="fr-FR" b="1" dirty="0" smtClean="0">
                <a:latin typeface="Arial Black" pitchFamily="34" charset="0"/>
              </a:rPr>
              <a:t>Ce </a:t>
            </a:r>
            <a:r>
              <a:rPr lang="fr-FR" b="1" dirty="0">
                <a:latin typeface="Arial Black" pitchFamily="34" charset="0"/>
              </a:rPr>
              <a:t>réseau donne naissance à environ une quinzaine de tubes cornés : les cônes efférents qui sortent du testicule</a:t>
            </a:r>
            <a:r>
              <a:rPr lang="fr-FR" b="1" dirty="0" smtClean="0">
                <a:latin typeface="Arial Black" pitchFamily="34" charset="0"/>
              </a:rPr>
              <a:t>.</a:t>
            </a:r>
          </a:p>
          <a:p>
            <a:endParaRPr lang="fr-FR" dirty="0">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Faces_testicule.jpg"/>
          <p:cNvPicPr/>
          <p:nvPr/>
        </p:nvPicPr>
        <p:blipFill>
          <a:blip r:embed="rId2"/>
          <a:srcRect t="42060"/>
          <a:stretch>
            <a:fillRect/>
          </a:stretch>
        </p:blipFill>
        <p:spPr bwMode="auto">
          <a:xfrm>
            <a:off x="1071538" y="500042"/>
            <a:ext cx="6552000" cy="5976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Vaginale.jpg"/>
          <p:cNvPicPr/>
          <p:nvPr/>
        </p:nvPicPr>
        <p:blipFill>
          <a:blip r:embed="rId2"/>
          <a:srcRect b="52986"/>
          <a:stretch>
            <a:fillRect/>
          </a:stretch>
        </p:blipFill>
        <p:spPr bwMode="auto">
          <a:xfrm>
            <a:off x="1142976" y="785794"/>
            <a:ext cx="6804000" cy="5436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Coupe_epididymo.jpg"/>
          <p:cNvPicPr/>
          <p:nvPr/>
        </p:nvPicPr>
        <p:blipFill>
          <a:blip r:embed="rId2"/>
          <a:srcRect/>
          <a:stretch>
            <a:fillRect/>
          </a:stretch>
        </p:blipFill>
        <p:spPr bwMode="auto">
          <a:xfrm>
            <a:off x="1000100" y="378000"/>
            <a:ext cx="6660000" cy="6480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univ-brest.fr/S_Commun/Biblio/ANATOMIE/Web_anat/Genitaux/Genital_H/Vascularisation.jpg"/>
          <p:cNvPicPr/>
          <p:nvPr/>
        </p:nvPicPr>
        <p:blipFill>
          <a:blip r:embed="rId2"/>
          <a:srcRect r="53734"/>
          <a:stretch>
            <a:fillRect/>
          </a:stretch>
        </p:blipFill>
        <p:spPr bwMode="auto">
          <a:xfrm>
            <a:off x="2214546" y="857232"/>
            <a:ext cx="3996000" cy="5328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332</TotalTime>
  <Words>694</Words>
  <Application>Microsoft Office PowerPoint</Application>
  <PresentationFormat>Affichage à l'écran (4:3)</PresentationFormat>
  <Paragraphs>183</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Apex</vt:lpstr>
      <vt:lpstr>APPAREIL GENITAL MASCULIN</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ency-education.com</dc:creator>
  <cp:lastModifiedBy>SWEET</cp:lastModifiedBy>
  <cp:revision>32</cp:revision>
  <dcterms:created xsi:type="dcterms:W3CDTF">2012-02-14T18:05:24Z</dcterms:created>
  <dcterms:modified xsi:type="dcterms:W3CDTF">2012-02-18T19:37:02Z</dcterms:modified>
</cp:coreProperties>
</file>