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8" r:id="rId3"/>
    <p:sldId id="283" r:id="rId4"/>
    <p:sldId id="284" r:id="rId5"/>
    <p:sldId id="285" r:id="rId6"/>
    <p:sldId id="287" r:id="rId7"/>
    <p:sldId id="288" r:id="rId8"/>
    <p:sldId id="289" r:id="rId9"/>
    <p:sldId id="257" r:id="rId10"/>
    <p:sldId id="259" r:id="rId11"/>
    <p:sldId id="260" r:id="rId12"/>
    <p:sldId id="290" r:id="rId13"/>
    <p:sldId id="293" r:id="rId14"/>
    <p:sldId id="291" r:id="rId15"/>
    <p:sldId id="292" r:id="rId16"/>
    <p:sldId id="261" r:id="rId17"/>
    <p:sldId id="262" r:id="rId18"/>
    <p:sldId id="263" r:id="rId19"/>
    <p:sldId id="264" r:id="rId20"/>
    <p:sldId id="265" r:id="rId21"/>
    <p:sldId id="267" r:id="rId22"/>
    <p:sldId id="268" r:id="rId23"/>
    <p:sldId id="296" r:id="rId24"/>
    <p:sldId id="297" r:id="rId25"/>
    <p:sldId id="269" r:id="rId26"/>
    <p:sldId id="270" r:id="rId27"/>
    <p:sldId id="271" r:id="rId28"/>
    <p:sldId id="272" r:id="rId29"/>
    <p:sldId id="273" r:id="rId30"/>
    <p:sldId id="286" r:id="rId31"/>
    <p:sldId id="274" r:id="rId32"/>
    <p:sldId id="275" r:id="rId33"/>
    <p:sldId id="276" r:id="rId34"/>
    <p:sldId id="299" r:id="rId35"/>
    <p:sldId id="300" r:id="rId36"/>
    <p:sldId id="277" r:id="rId37"/>
    <p:sldId id="295" r:id="rId38"/>
    <p:sldId id="294" r:id="rId39"/>
    <p:sldId id="298" r:id="rId40"/>
    <p:sldId id="278" r:id="rId41"/>
    <p:sldId id="301" r:id="rId42"/>
    <p:sldId id="279" r:id="rId43"/>
    <p:sldId id="280" r:id="rId44"/>
    <p:sldId id="281" r:id="rId45"/>
    <p:sldId id="305" r:id="rId46"/>
    <p:sldId id="304" r:id="rId47"/>
    <p:sldId id="302" r:id="rId48"/>
    <p:sldId id="314" r:id="rId49"/>
    <p:sldId id="306" r:id="rId50"/>
    <p:sldId id="323" r:id="rId51"/>
    <p:sldId id="321" r:id="rId52"/>
    <p:sldId id="307" r:id="rId53"/>
    <p:sldId id="308" r:id="rId54"/>
    <p:sldId id="312" r:id="rId55"/>
    <p:sldId id="315" r:id="rId56"/>
    <p:sldId id="313" r:id="rId57"/>
    <p:sldId id="319" r:id="rId58"/>
    <p:sldId id="322" r:id="rId59"/>
    <p:sldId id="309" r:id="rId60"/>
    <p:sldId id="316" r:id="rId61"/>
    <p:sldId id="320" r:id="rId62"/>
    <p:sldId id="310" r:id="rId63"/>
    <p:sldId id="311" r:id="rId64"/>
    <p:sldId id="317" r:id="rId65"/>
    <p:sldId id="318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B0EC-900B-4AAB-96BB-40A7AED67769}" type="datetimeFigureOut">
              <a:rPr lang="fr-FR" smtClean="0"/>
              <a:pPr/>
              <a:t>18/02/2013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EDB-956B-49A9-B85B-3509AF0A604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B0EC-900B-4AAB-96BB-40A7AED67769}" type="datetimeFigureOut">
              <a:rPr lang="fr-FR" smtClean="0"/>
              <a:pPr/>
              <a:t>18/02/2013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EDB-956B-49A9-B85B-3509AF0A604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B0EC-900B-4AAB-96BB-40A7AED67769}" type="datetimeFigureOut">
              <a:rPr lang="fr-FR" smtClean="0"/>
              <a:pPr/>
              <a:t>18/02/2013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EDB-956B-49A9-B85B-3509AF0A604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B0EC-900B-4AAB-96BB-40A7AED67769}" type="datetimeFigureOut">
              <a:rPr lang="fr-FR" smtClean="0"/>
              <a:pPr/>
              <a:t>18/02/2013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EDB-956B-49A9-B85B-3509AF0A604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B0EC-900B-4AAB-96BB-40A7AED67769}" type="datetimeFigureOut">
              <a:rPr lang="fr-FR" smtClean="0"/>
              <a:pPr/>
              <a:t>18/02/2013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EDB-956B-49A9-B85B-3509AF0A604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B0EC-900B-4AAB-96BB-40A7AED67769}" type="datetimeFigureOut">
              <a:rPr lang="fr-FR" smtClean="0"/>
              <a:pPr/>
              <a:t>18/02/2013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EDB-956B-49A9-B85B-3509AF0A604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B0EC-900B-4AAB-96BB-40A7AED67769}" type="datetimeFigureOut">
              <a:rPr lang="fr-FR" smtClean="0"/>
              <a:pPr/>
              <a:t>18/02/2013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EDB-956B-49A9-B85B-3509AF0A604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B0EC-900B-4AAB-96BB-40A7AED67769}" type="datetimeFigureOut">
              <a:rPr lang="fr-FR" smtClean="0"/>
              <a:pPr/>
              <a:t>18/02/2013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EDB-956B-49A9-B85B-3509AF0A604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B0EC-900B-4AAB-96BB-40A7AED67769}" type="datetimeFigureOut">
              <a:rPr lang="fr-FR" smtClean="0"/>
              <a:pPr/>
              <a:t>18/02/2013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EDB-956B-49A9-B85B-3509AF0A604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B0EC-900B-4AAB-96BB-40A7AED67769}" type="datetimeFigureOut">
              <a:rPr lang="fr-FR" smtClean="0"/>
              <a:pPr/>
              <a:t>18/02/2013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EDB-956B-49A9-B85B-3509AF0A604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B0EC-900B-4AAB-96BB-40A7AED67769}" type="datetimeFigureOut">
              <a:rPr lang="fr-FR" smtClean="0"/>
              <a:pPr/>
              <a:t>18/02/2013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C46EDB-956B-49A9-B85B-3509AF0A604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4BB0EC-900B-4AAB-96BB-40A7AED67769}" type="datetimeFigureOut">
              <a:rPr lang="fr-FR" smtClean="0"/>
              <a:pPr/>
              <a:t>18/02/2013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46EDB-956B-49A9-B85B-3509AF0A604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2071678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b="1" i="1" dirty="0" smtClean="0">
                <a:solidFill>
                  <a:srgbClr val="7030A0"/>
                </a:solidFill>
                <a:latin typeface="Arial Black" pitchFamily="34" charset="0"/>
              </a:rPr>
              <a:t>Appareil génital 	   féminin</a:t>
            </a:r>
            <a:endParaRPr lang="fr-FR" sz="60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1000109"/>
            <a:ext cx="792961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 Black" pitchFamily="34" charset="0"/>
              </a:rPr>
              <a:t>L'ovocyte est fécondé dans </a:t>
            </a:r>
            <a:r>
              <a:rPr lang="fr-FR" sz="2400" b="1" dirty="0">
                <a:solidFill>
                  <a:srgbClr val="00B050"/>
                </a:solidFill>
                <a:latin typeface="Arial Black" pitchFamily="34" charset="0"/>
              </a:rPr>
              <a:t>la trompe</a:t>
            </a:r>
            <a:r>
              <a:rPr lang="fr-FR" sz="2400" b="1" dirty="0" smtClean="0">
                <a:latin typeface="Arial Black" pitchFamily="34" charset="0"/>
              </a:rPr>
              <a:t>.</a:t>
            </a:r>
          </a:p>
          <a:p>
            <a:r>
              <a:rPr lang="fr-FR" sz="2400" b="1" dirty="0" smtClean="0">
                <a:latin typeface="Arial Black" pitchFamily="34" charset="0"/>
              </a:rPr>
              <a:t> </a:t>
            </a:r>
          </a:p>
          <a:p>
            <a:r>
              <a:rPr lang="fr-FR" sz="2400" b="1" dirty="0" smtClean="0">
                <a:latin typeface="Arial Black" pitchFamily="34" charset="0"/>
              </a:rPr>
              <a:t>L</a:t>
            </a:r>
            <a:r>
              <a:rPr lang="fr-FR" sz="2400" b="1" dirty="0" smtClean="0">
                <a:solidFill>
                  <a:srgbClr val="00B050"/>
                </a:solidFill>
                <a:latin typeface="Arial Black" pitchFamily="34" charset="0"/>
              </a:rPr>
              <a:t>'utérus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lang="fr-FR" sz="2400" b="1" dirty="0">
                <a:latin typeface="Arial Black" pitchFamily="34" charset="0"/>
              </a:rPr>
              <a:t>est le lieu de la nidation et de la gestation (développement de la grossesse). </a:t>
            </a:r>
            <a:endParaRPr lang="fr-FR" sz="2400" b="1" dirty="0" smtClean="0">
              <a:latin typeface="Arial Black" pitchFamily="34" charset="0"/>
            </a:endParaRPr>
          </a:p>
          <a:p>
            <a:endParaRPr lang="fr-FR" sz="2400" b="1" dirty="0" smtClean="0">
              <a:latin typeface="Arial Black" pitchFamily="34" charset="0"/>
            </a:endParaRPr>
          </a:p>
          <a:p>
            <a:r>
              <a:rPr lang="fr-FR" sz="2400" b="1" dirty="0" smtClean="0">
                <a:latin typeface="Arial Black" pitchFamily="34" charset="0"/>
              </a:rPr>
              <a:t>A </a:t>
            </a:r>
            <a:r>
              <a:rPr lang="fr-FR" sz="2400" b="1" dirty="0">
                <a:latin typeface="Arial Black" pitchFamily="34" charset="0"/>
              </a:rPr>
              <a:t>la base, le </a:t>
            </a:r>
            <a:r>
              <a:rPr lang="fr-FR" sz="2400" b="1" dirty="0">
                <a:solidFill>
                  <a:srgbClr val="00B050"/>
                </a:solidFill>
                <a:latin typeface="Arial Black" pitchFamily="34" charset="0"/>
              </a:rPr>
              <a:t>col de l'utérus</a:t>
            </a:r>
            <a:r>
              <a:rPr lang="fr-FR" sz="2400" b="1" dirty="0">
                <a:latin typeface="Arial Black" pitchFamily="34" charset="0"/>
              </a:rPr>
              <a:t>, plus restreint, plus fin, s'ouvre dans une cavité entourée d'une membrane fine élastique : </a:t>
            </a:r>
            <a:r>
              <a:rPr lang="fr-FR" sz="2400" b="1" dirty="0">
                <a:solidFill>
                  <a:srgbClr val="00B050"/>
                </a:solidFill>
                <a:latin typeface="Arial Black" pitchFamily="34" charset="0"/>
              </a:rPr>
              <a:t>le vagin </a:t>
            </a:r>
            <a:r>
              <a:rPr lang="fr-FR" sz="2400" b="1" dirty="0">
                <a:latin typeface="Arial Black" pitchFamily="34" charset="0"/>
              </a:rPr>
              <a:t>; c'est le lieu de l'</a:t>
            </a:r>
            <a:r>
              <a:rPr lang="fr-FR" sz="2400" b="1" dirty="0">
                <a:solidFill>
                  <a:srgbClr val="0070C0"/>
                </a:solidFill>
                <a:latin typeface="Arial Black" pitchFamily="34" charset="0"/>
              </a:rPr>
              <a:t>accouplement</a:t>
            </a:r>
            <a:r>
              <a:rPr lang="fr-FR" sz="2400" b="1" dirty="0">
                <a:latin typeface="Arial Black" pitchFamily="34" charset="0"/>
              </a:rPr>
              <a:t>. </a:t>
            </a:r>
            <a:endParaRPr lang="fr-FR" sz="2400" b="1" dirty="0" smtClean="0">
              <a:latin typeface="Arial Black" pitchFamily="34" charset="0"/>
            </a:endParaRPr>
          </a:p>
          <a:p>
            <a:endParaRPr lang="fr-FR" sz="2400" b="1" dirty="0" smtClean="0">
              <a:latin typeface="Arial Black" pitchFamily="34" charset="0"/>
            </a:endParaRPr>
          </a:p>
          <a:p>
            <a:r>
              <a:rPr lang="fr-FR" sz="2400" b="1" dirty="0" smtClean="0">
                <a:latin typeface="Arial Black" pitchFamily="34" charset="0"/>
              </a:rPr>
              <a:t>Le</a:t>
            </a:r>
            <a:r>
              <a:rPr lang="fr-FR" sz="2400" b="1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fr-FR" sz="2400" b="1" dirty="0">
                <a:solidFill>
                  <a:srgbClr val="00B050"/>
                </a:solidFill>
                <a:latin typeface="Arial Black" pitchFamily="34" charset="0"/>
              </a:rPr>
              <a:t>vagin </a:t>
            </a:r>
            <a:r>
              <a:rPr lang="fr-FR" sz="2400" b="1" dirty="0">
                <a:latin typeface="Arial Black" pitchFamily="34" charset="0"/>
              </a:rPr>
              <a:t>s'ouvre à son extrémité inférieure par l'ostium vaginal qui présente 2 reliefs cutanés : </a:t>
            </a:r>
            <a:r>
              <a:rPr lang="fr-FR" sz="2400" b="1" dirty="0">
                <a:solidFill>
                  <a:srgbClr val="00B050"/>
                </a:solidFill>
                <a:latin typeface="Arial Black" pitchFamily="34" charset="0"/>
              </a:rPr>
              <a:t>les petites lèvres </a:t>
            </a:r>
            <a:r>
              <a:rPr lang="fr-FR" sz="2400" b="1" dirty="0">
                <a:latin typeface="Arial Black" pitchFamily="34" charset="0"/>
              </a:rPr>
              <a:t>et</a:t>
            </a:r>
            <a:r>
              <a:rPr lang="fr-FR" sz="2400" b="1" dirty="0">
                <a:solidFill>
                  <a:srgbClr val="00B050"/>
                </a:solidFill>
                <a:latin typeface="Arial Black" pitchFamily="34" charset="0"/>
              </a:rPr>
              <a:t> les grandes </a:t>
            </a:r>
            <a:r>
              <a:rPr lang="fr-FR" sz="2400" b="1" dirty="0" smtClean="0">
                <a:solidFill>
                  <a:srgbClr val="00B050"/>
                </a:solidFill>
                <a:latin typeface="Arial Black" pitchFamily="34" charset="0"/>
              </a:rPr>
              <a:t>lèvres</a:t>
            </a:r>
          </a:p>
          <a:p>
            <a:endParaRPr lang="fr-FR" sz="2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357166"/>
            <a:ext cx="8072494" cy="5952859"/>
          </a:xfrm>
          <a:prstGeom prst="rect">
            <a:avLst/>
          </a:prstGeom>
          <a:solidFill>
            <a:srgbClr val="F0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09503" rIns="91440" bIns="5554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Ovaires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Il y en a 2 ; ce sont les gonades de la femme.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De forme ovalaire, ils se situent dans la partie basse des fosses iliaques, ils se placent dans une petite brèche du péritoine : position intra-péritonéale.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Ils ont 2 faces : interne et externe, et 2 bords : antérieur et postérieur.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Aux pôles supérieur et inférieur, il y a des prolongements fibreux : les moyens de fixité de l'ovaire: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univ-brest.fr/S_Commun/Biblio/ANATOMIE/Web_anat/Genitaux/Genital_F/Trompe_uterine.jpg"/>
          <p:cNvPicPr/>
          <p:nvPr/>
        </p:nvPicPr>
        <p:blipFill>
          <a:blip r:embed="rId2"/>
          <a:srcRect t="54558"/>
          <a:stretch>
            <a:fillRect/>
          </a:stretch>
        </p:blipFill>
        <p:spPr bwMode="auto">
          <a:xfrm>
            <a:off x="285720" y="1000108"/>
            <a:ext cx="8244000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14422"/>
            <a:ext cx="4422869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48000" cy="596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97843" cy="5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928670"/>
            <a:ext cx="821537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Ligament suspenseur de l'ovaire ( =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ligament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lombo ovarien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: au pôle supérieur, tendu depuis la paroi lombaire à l'ovaire.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Ligament tubo</a:t>
            </a:r>
            <a:r>
              <a:rPr lang="fr-FR" sz="2400" dirty="0">
                <a:solidFill>
                  <a:schemeClr val="accent2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ovarien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: trousseau fibreux qui relie ovaire et trompe.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Ligament propre de l'ovaire (=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ligament utero ovarien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: au pôle inférieur, autre élément de soutien et de fixité qui réunit ovaire et partie postérieure de l'utérus.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85786" y="1714488"/>
            <a:ext cx="79296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Le péritoine se réfléchit au niveau du bord antérieur autour des éléments de fixation.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Cette ligne de réflexion détermine 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hile de l'ovaire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(au niveau de son bord antérieur).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Le péritoine forme un méso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le mésovarium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1057364"/>
            <a:ext cx="83582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La glande a un aspect un peu ovoïde, un peu inclinée.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L'ovaire est de couleur jaune pâle, et, après la ménopause, son diamètre diminue ; il blanchit et devient plus fibreux (moins souple).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On voit sur cette vue les 3 ligaments décrits précédemment.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888086"/>
            <a:ext cx="842968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Dimensions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	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3.5 à 4 cm de longueur,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	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2 cm de largeur,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	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1 cm d'épaisseur.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L'ovaire est un peu aplati de dehors en dedans.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Poids : il varie suivant la période.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En période génitale, 10 à 20g.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2214578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C00000"/>
                </a:solidFill>
                <a:latin typeface="Arial Black" pitchFamily="34" charset="0"/>
              </a:rPr>
              <a:t>Généralités</a:t>
            </a:r>
            <a:endParaRPr lang="fr-FR" sz="5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071546"/>
            <a:ext cx="892971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L'ovaire est constitué de 2 parties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la corticale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en périphérie.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Elle est entourée d'une membrane qui lui donne sa couleur: l'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albuginée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qui tapisse sa face périphérique.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la médullaire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au centre : lieu de l'activité hormonale et endocrine de l'ovaire.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Là, il y a pénétration des branches de l'artère gonadique et sortie des veines gonadiques.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714488"/>
            <a:ext cx="82868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L'ensemble est recouvert par les 2 feuillets au bord antérieur jusqu'au niveau du hile.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L'ovaire sécrète des follicules qui seront libérés et captés par la trompe.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357166"/>
            <a:ext cx="8215370" cy="6075970"/>
          </a:xfrm>
          <a:prstGeom prst="rect">
            <a:avLst/>
          </a:prstGeom>
          <a:solidFill>
            <a:srgbClr val="F0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09503" rIns="91440" bIns="5554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Trompe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Elle commence par une zone dilatée :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  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l'infundibulum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, ou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pavillon de la trompe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, qui est prolongée par plusieurs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franges tubaires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Ces franges vont, en s'étalant, avoir pour rôle de capter l'ovocyte.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 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l'ampoule tubaire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, diamètre 7 à 8 mm.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L'ovocyte y chemine jusqu'à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l'isthme tubaire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, portion un peu réfléchie de 3 à 4 cm de long et 3 à 4 mm de diamètre.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-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la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portion interstitielle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, la plus rétrécie, qui traverse l'épaisseur du muscle utérin et s'ouvre dans la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cavité utérine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 ; son diamètre est de 0.2 à 0.5 mm.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268433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07127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500042"/>
            <a:ext cx="8501122" cy="6001643"/>
          </a:xfrm>
          <a:prstGeom prst="rect">
            <a:avLst/>
          </a:prstGeom>
          <a:solidFill>
            <a:srgbClr val="F0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La trompe mesure de 10 à 14 cm; elle véhicule l'ovocyte jusque dans la cavité utérine.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L'ovaire est visible dans la cavité péritonéale.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La trompe est recouverte par le péritoine qui va la tapisser.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Le péritoine est soulevé par la trompe, et aussi en arrière par le ligament propre de l'ovaire.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Il recouvre aussi le fond de l'utérus.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Il tapisse la trompe jusqu'au bout des franges tubaires.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1428736"/>
            <a:ext cx="8501122" cy="3785652"/>
          </a:xfrm>
          <a:prstGeom prst="rect">
            <a:avLst/>
          </a:prstGeom>
          <a:solidFill>
            <a:srgbClr val="F0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La face externe des franges est recouverte de péritoine, et la face profonde est tapissée par une muqueuse tubaire.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L'ouverture de la trompe vers l'ovaire se fait par l'ostium abdominal de la trompe utérine.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Il met en communication la lumière de la trompe (canal tubaire) et la cavité péritonéale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785794"/>
            <a:ext cx="8143932" cy="5632311"/>
          </a:xfrm>
          <a:prstGeom prst="rect">
            <a:avLst/>
          </a:prstGeom>
          <a:solidFill>
            <a:srgbClr val="F0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L'utérus est aplati d'arrière en avant et il porte de chaque coté 2 prolongements 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les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cornes utérines</a:t>
            </a:r>
            <a:r>
              <a:rPr lang="fr-FR" sz="24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,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qui reçoivent les trompes.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En arrière, l'utérus est en rapport avec l'ovaire par le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ligament utero ovarien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En avant, il est en rapport avec la paroi abdominale par le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ligament rond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 de l'utérus.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Ce ligament s'engage dans le canal inguinal et se termine en s'ouvrant au niveau des grandes lèvres : c'est un plan de fixation de l'utérus par rapport à la paroi antérieure.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888086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Le péritoine se moule sur le dôme utérin et de chaque coté sur les différents reliefs 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le ligament propre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en arrière 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latin typeface="Arial Black" pitchFamily="34" charset="0"/>
                <a:ea typeface="Times New Roman" pitchFamily="18" charset="0"/>
              </a:rPr>
              <a:t>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la trompe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puis en avant,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le ligament rond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Le péritoine forme donc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différents méso et ailerons.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285728"/>
            <a:ext cx="8215370" cy="6199080"/>
          </a:xfrm>
          <a:prstGeom prst="rect">
            <a:avLst/>
          </a:prstGeom>
          <a:solidFill>
            <a:srgbClr val="F0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09503" rIns="91440" bIns="5554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Utérus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C'est un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muscle creux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comme le myocarde.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Il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permet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</a:rPr>
              <a:t>la nidation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et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</a:rPr>
              <a:t>la gestation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jusqu'à la fin de la grossesse.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Avant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 Black" pitchFamily="34" charset="0"/>
                <a:ea typeface="Times New Roman" pitchFamily="18" charset="0"/>
              </a:rPr>
              <a:t>la puberté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, il est petit, et après, plus développé.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A chaque grossesse, il garde des modifications et s'atrophie à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 Black" pitchFamily="34" charset="0"/>
                <a:ea typeface="Times New Roman" pitchFamily="18" charset="0"/>
              </a:rPr>
              <a:t>la ménopause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Il subit des modifications au cours du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Black" pitchFamily="34" charset="0"/>
                <a:ea typeface="Times New Roman" pitchFamily="18" charset="0"/>
              </a:rPr>
              <a:t>cycle menstruel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: les modifications hormonales.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13" y="928674"/>
            <a:ext cx="8604000" cy="53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00000" cy="628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642918"/>
            <a:ext cx="8358246" cy="4893647"/>
          </a:xfrm>
          <a:prstGeom prst="rect">
            <a:avLst/>
          </a:prstGeom>
          <a:solidFill>
            <a:srgbClr val="F0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Utérus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7 à 8 cm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de haut,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24 cm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au 6ème mois.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Une femme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nullipare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= une femme qui n'a pas eu de grossesse (utérus # 40g),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multipare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= qui en a eu plusieurs (utérus # 60g)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Le fond de l'utérus 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</a:rPr>
              <a:t>le fundus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C'est un muscle épais qui est capable d'une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</a:rPr>
              <a:t>formidable distension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avec des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</a:rPr>
              <a:t>possibilités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</a:rPr>
              <a:t>contractiles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pour l'expulsion en fin de grossesse.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857232"/>
            <a:ext cx="8643998" cy="5632311"/>
          </a:xfrm>
          <a:prstGeom prst="rect">
            <a:avLst/>
          </a:prstGeom>
          <a:solidFill>
            <a:srgbClr val="F0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La paroi est formée par du tissu musculaire épais qui se rétrécit au niveau de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</a:rPr>
              <a:t>l'isthme utérin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on distingue donc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</a:rPr>
              <a:t>corps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,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</a:rPr>
              <a:t>col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,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</a:rPr>
              <a:t>isthme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L'utérus est tapissé dans sa lumière par une muqueuse,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l'endomètre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,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et il est entouré par le muscle utérin,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le myomètre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Il laisse place au niveau de l'isthme à la muqueuse du col de l'utérus.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 péritoine recouvre l'ensemble, il se réfléchit de chaque coté en regard du col de l'utérus.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857232"/>
            <a:ext cx="842968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Le col peut prendre 3 aspects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Nullipare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: Il apparaît environ cylindrique.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L'orifice du col est rond (petite ouverture du canal cervical)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Primipare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: Le col prend un aspect plus ovalaire, comme l'orifice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Multipare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: Le col est plus volumineux, plus ovalaire.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L'orifice, qui a été plus distendu, est plus élargi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univ-brest.fr/S_Commun/Biblio/ANATOMIE/Web_anat/Genitaux/Genital_F/Uterus_frontal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4000"/>
            <a:ext cx="6228000" cy="66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univ-brest.fr/S_Commun/Biblio/ANATOMIE/Web_anat/Genitaux/Genital_F/Anomalie_uterus.jpg"/>
          <p:cNvPicPr/>
          <p:nvPr/>
        </p:nvPicPr>
        <p:blipFill>
          <a:blip r:embed="rId2"/>
          <a:srcRect t="61230"/>
          <a:stretch>
            <a:fillRect/>
          </a:stretch>
        </p:blipFill>
        <p:spPr bwMode="auto">
          <a:xfrm>
            <a:off x="1857356" y="3071810"/>
            <a:ext cx="5940000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http://www.univ-brest.fr/S_Commun/Biblio/ANATOMIE/Web_anat/Genitaux/Genital_F/Anomalie_uterus.jpg"/>
          <p:cNvPicPr/>
          <p:nvPr/>
        </p:nvPicPr>
        <p:blipFill>
          <a:blip r:embed="rId2"/>
          <a:srcRect l="55302" t="40414" b="41654"/>
          <a:stretch>
            <a:fillRect/>
          </a:stretch>
        </p:blipFill>
        <p:spPr bwMode="auto">
          <a:xfrm>
            <a:off x="4786314" y="928670"/>
            <a:ext cx="2564199" cy="147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142852"/>
            <a:ext cx="8429684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L'utérus n'est pas dans un plan frontal ; il y a des angulations: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2400" b="1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le corps est dans un plan oblique en bas.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Il fait avec le col un angle ouvert en bas en avant: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il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est dit "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ante versé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(antéfléchit) dans 80% des cas.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les 20% restant, il devient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ante versé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lors de la première grossesse, et il le reste définitivement.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b="1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Le cul-de-sac vaginal postérieur est plus développé que l'antérieur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L'axe du corps/col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fait un angle moyen de 130°.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2400" b="1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L'utérus se place sur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l'axe ombilico coccygien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4572000" cy="646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832732" cy="5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066720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08377"/>
            <a:ext cx="8641718" cy="558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6509683"/>
          </a:xfrm>
          <a:prstGeom prst="rect">
            <a:avLst/>
          </a:prstGeom>
          <a:solidFill>
            <a:srgbClr val="F0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28528" rIns="91440" bIns="12219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		Vascularisation: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Réseau artériel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L'artère utérine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est longue (15cm, 3mm de diamètre).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ranche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l'artère iliaque interne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Elle descend le long de la paroi abdominale puis pelvienne.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Elle fait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</a:rPr>
              <a:t>une crosse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en regard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l'isthme utérin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à environ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</a:rPr>
              <a:t>1.5cm du col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et en avant de l'uretère.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Elle va ensuite monter le long de la face latérale de l'utérus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Elle a donc un trajet très sinueux : elle doit pouvoir subir l'énorme distension en cas de grossesse.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univ-brest.fr/S_Commun/Biblio/ANATOMIE/Web_anat/Genitaux/Genital_F/Artere_uterus.jpg"/>
          <p:cNvPicPr/>
          <p:nvPr/>
        </p:nvPicPr>
        <p:blipFill>
          <a:blip r:embed="rId2"/>
          <a:srcRect b="49803"/>
          <a:stretch>
            <a:fillRect/>
          </a:stretch>
        </p:blipFill>
        <p:spPr bwMode="auto">
          <a:xfrm>
            <a:off x="1000100" y="1357298"/>
            <a:ext cx="7164000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0"/>
            <a:ext cx="8215370" cy="6740307"/>
          </a:xfrm>
          <a:prstGeom prst="rect">
            <a:avLst/>
          </a:prstGeom>
          <a:solidFill>
            <a:srgbClr val="F0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ollatérale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</a:rPr>
              <a:t>l'artère du ligament rond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Branches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terminales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: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baseline="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l'artère tubaire,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le rameau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ovarique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médian.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</a:rPr>
              <a:t>La crosse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donne quelques collatérales 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les artères vaginales,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vésicales,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cervicales,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isthmiques, et en plus, la vascularisation du myomètre.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Principal rapport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: au contact de l'utérus, il y a l'uretère : croisé en avant par l'artère utérine.</a:t>
            </a:r>
            <a:endParaRPr lang="fr-FR" sz="2400" b="1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0"/>
            <a:ext cx="8358246" cy="6662418"/>
          </a:xfrm>
          <a:prstGeom prst="rect">
            <a:avLst/>
          </a:prstGeom>
          <a:solidFill>
            <a:srgbClr val="F0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28528" rIns="91440" bIns="12219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Réseau veineux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Il correspond en grande partie au réseau artériel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la veine utérine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reçoit des branches veineuses du ligament propre de l'ovaire qui viennent de la trompe (veine tubaire), avec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trajet très sinueux, très flexueux.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La veine utérine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doit pouvoir subir les distensions en cas de grossesse.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Elle reçoit aussi des veines isthmiques, cervicales, vaginales.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Même aspect en crosse.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La veine utérine monte s'anastomoser dans la veine iliaque interne primitive, avec l'iliaque externe.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6732000"/>
          </a:xfrm>
          <a:prstGeom prst="rect">
            <a:avLst/>
          </a:prstGeom>
          <a:solidFill>
            <a:srgbClr val="F0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28528" rIns="91440" bIns="12219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Réseau veineux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Il correspond en grande partie au réseau artériel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la veine utérine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reçoit des branches veineuses du ligament propre de l'ovaire qui viennent de la trompe (veine tubaire), avec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trajet très sinueux, très flexueux.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La veine utérine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doit pouvoir subir les distensions en cas de grossesse.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Elle reçoit aussi des veines isthmiques, cervicales, vaginales.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Même aspect en crosse.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La veine utérine monte s'anastomoser dans la veine iliaque interne primitive, avec l'iliaque externe.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Même rapport avec l'uretère : il est en avant des vaisseaux primitifs mais en arrière des vaisseaux utérins.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642918"/>
            <a:ext cx="89297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Anatomie de l’appareil génital 				féminin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Les organes génitaux externes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Les organes génitaux externes de la femme sont plus discrets que ceux de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l'homme et davantage dissimulés à l'intérieur du corps.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857224" y="285728"/>
            <a:ext cx="62865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						Le vagin</a:t>
            </a:r>
            <a:endParaRPr kumimoji="0" lang="fr-FR" sz="7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8582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Le vagin est un organe musculaire épais en forme de tube de 7 à 10 centimètres de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longueur, situé entre la vulve et le col de l'utérus.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Il reçoit le pénis lors d'un rapport sexuel, le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sperme lors de l'éjaculation et permet la sortie du flux menstruel lors des règles et le passage du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bébé lors de l'accouchement (sa capacité de dilatation est très grande).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Il est humecté et lubrifié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par la glaire cervicale.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4000" cy="605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60" y="3244334"/>
            <a:ext cx="5503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b="1" i="1" dirty="0" smtClean="0">
                <a:latin typeface="Arial Black" pitchFamily="34" charset="0"/>
              </a:rPr>
              <a:t> </a:t>
            </a:r>
            <a:r>
              <a:rPr lang="fr-FR" sz="8000" b="1" i="1" dirty="0" smtClean="0">
                <a:solidFill>
                  <a:srgbClr val="C00000"/>
                </a:solidFill>
                <a:latin typeface="Arial Black" pitchFamily="34" charset="0"/>
              </a:rPr>
              <a:t>la vulve</a:t>
            </a:r>
            <a:endParaRPr lang="fr-FR" sz="80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568000" cy="504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graphie détaillée de la vulve ouverte femme, illustrant clairement lèvres intérieures et extérieures, des poils pubiens, le périnée, l'anus ainsi q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696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200000" cy="57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Elle comporte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les grandes lèvres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qui sont deux replis de peau généralement plus</a:t>
            </a:r>
            <a:r>
              <a:rPr lang="fr-FR" sz="2800" b="1" dirty="0" smtClean="0">
                <a:latin typeface="Arial Black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pigmentée que le reste du corps et recouverts de poils à partir de la puberté.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Elles</a:t>
            </a:r>
            <a:r>
              <a:rPr lang="fr-FR" sz="2800" b="1" dirty="0" smtClean="0">
                <a:latin typeface="Arial Black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recouvrent l'ouverture des conduits urinaire et vaginal.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Leur aspect et leur dimension</a:t>
            </a:r>
            <a:r>
              <a:rPr lang="fr-FR" sz="2800" b="1" dirty="0" smtClean="0">
                <a:latin typeface="Arial Black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sont variables selon les femmes.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les petites lèvres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sont deux replis cutanés de couleur rosacée, se situant à</a:t>
            </a:r>
            <a:r>
              <a:rPr lang="fr-FR" sz="2800" b="1" dirty="0" smtClean="0">
                <a:latin typeface="Arial Black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l'intérieur des grandes lèvres.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Elles peuvent presque être absentes chez certaines</a:t>
            </a:r>
            <a:r>
              <a:rPr lang="fr-FR" sz="2800" b="1" dirty="0" smtClean="0">
                <a:latin typeface="Arial Black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femmes alors que chez d'autres, elles peuvent être très développées au point de faire</a:t>
            </a:r>
            <a:r>
              <a:rPr lang="fr-FR" sz="2800" b="1" dirty="0" smtClean="0">
                <a:latin typeface="Arial Black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saillie entre les grandes lèvres.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Elles gonflent et rougissent par afflux de sang lors de</a:t>
            </a:r>
            <a:r>
              <a:rPr lang="fr-FR" sz="2800" b="1" dirty="0" smtClean="0">
                <a:latin typeface="Arial Black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stimulations sexuelles.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Elles contiennent deux ouvertures: l’une minuscule , l’urètre</a:t>
            </a:r>
            <a:r>
              <a:rPr lang="fr-FR" sz="2800" b="1" dirty="0" smtClean="0">
                <a:latin typeface="Arial Black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pour évacuer l’urine, l’autre qui correspond à l’entrée du vagin.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928670"/>
            <a:ext cx="47625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14290"/>
            <a:ext cx="4799619" cy="63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382309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2641539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3497142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14290"/>
            <a:ext cx="3913889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48000" cy="4837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785926"/>
            <a:ext cx="2998787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L’hymen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ferme en partie l’entrée du vagin.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C’est une mince membrane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qui peut rendre le premier rapport sexuel plus ou moins douloureux et même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provoquer un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écoulement sanguin lorsqu'il est perforé par le pénis.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C'est par la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présence de l'hymen qu'on détermine la "virginité" d'une fille.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On a longtemps attribué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à la virginité une grande valeur symbolique, bien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qu'aujourd'hui, du moins dans la</a:t>
            </a:r>
            <a:r>
              <a:rPr lang="fr-FR" sz="2400" b="1" dirty="0" smtClean="0">
                <a:latin typeface="Arial Black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culture occidentale, son importance ait beaucoup diminué.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85794"/>
            <a:ext cx="4547283" cy="56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8712000" cy="240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8713156" cy="337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Le clitoris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:Les grandes lèvres recouvrent également le clitoris, petit</a:t>
            </a:r>
            <a:r>
              <a:rPr lang="fr-FR" sz="2400" dirty="0" smtClean="0">
                <a:latin typeface="Arial Black" pitchFamily="34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bourgeon de tissu externe.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C’est un point sensible du corps féminin source de plaisir</a:t>
            </a:r>
            <a:r>
              <a:rPr lang="fr-FR" sz="2400" dirty="0" smtClean="0">
                <a:latin typeface="Arial Black" pitchFamily="34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sexuel.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Il est l’équivalent du gland du pénis (le clitoris et le gland ont la même origine</a:t>
            </a:r>
            <a:r>
              <a:rPr lang="fr-FR" sz="2400" dirty="0" smtClean="0">
                <a:latin typeface="Arial Black" pitchFamily="34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embryonnaire).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Il est situé à la jonction des petites lèvres vers l'avant. Il est recouvert</a:t>
            </a:r>
            <a:r>
              <a:rPr lang="fr-FR" sz="2400" dirty="0" smtClean="0">
                <a:latin typeface="Arial Black" pitchFamily="34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d'un </a:t>
            </a:r>
            <a:r>
              <a:rPr kumimoji="0" lang="fr-FR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capuchon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(équivalent du prépuce), formé en partie par les petites lèvres.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Dans</a:t>
            </a:r>
            <a:r>
              <a:rPr lang="fr-FR" sz="2400" dirty="0" smtClean="0">
                <a:latin typeface="Arial Black" pitchFamily="34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certaines cultures, on pratique de façon rituelle l'ablation ou l'excision du clitoris,</a:t>
            </a:r>
            <a:r>
              <a:rPr lang="fr-FR" sz="2400" dirty="0" smtClean="0">
                <a:latin typeface="Arial Black" pitchFamily="34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grave mutilation qui peut mettre la vie de la jeune fille en danger.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Les glandes de Bartholin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au nombre de deux, situées de part et d'autre de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l'orifice vaginal, sécrètent quelques gouttes d'un liquide lubrifiant au moment de</a:t>
            </a:r>
            <a:r>
              <a:rPr lang="fr-FR" sz="3200" b="1" dirty="0" smtClean="0">
                <a:latin typeface="Arial Black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l’excitation sexuelle.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Elles sont l'équivalent des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glandes de Cowper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de l'homme.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00" y="714358"/>
            <a:ext cx="8748000" cy="572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00" y="1428738"/>
            <a:ext cx="8496000" cy="477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992000" cy="59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85794"/>
            <a:ext cx="4807798" cy="56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714356"/>
            <a:ext cx="76438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Il y a 2 glandes situées dans la partie basse de l'abdomen, intra péritonéales (une à droite, une à gauche).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C'est le lieu 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l'ovulation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= expulsion des gamètes (ovocytes) qui sont récupérés par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les franges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(pavillon de la trompe).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La trompe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constitue un canal (il y en a un à droite et un à gauche) qui conduit les ovocytes jusqu'au niveau de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'utérus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muscle creux capable d'une formidable distension pendant la grossesse.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426</TotalTime>
  <Words>1466</Words>
  <Application>Microsoft Office PowerPoint</Application>
  <PresentationFormat>Affichage à l'écran (4:3)</PresentationFormat>
  <Paragraphs>268</Paragraphs>
  <Slides>65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Débit</vt:lpstr>
      <vt:lpstr>Diapositive 1</vt:lpstr>
      <vt:lpstr>Généralités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Appareil génital féminin</dc:title>
  <dc:creator>ency-education.com</dc:creator>
  <cp:lastModifiedBy>oc</cp:lastModifiedBy>
  <cp:revision>61</cp:revision>
  <dcterms:created xsi:type="dcterms:W3CDTF">2012-02-25T16:01:56Z</dcterms:created>
  <dcterms:modified xsi:type="dcterms:W3CDTF">2013-02-18T18:42:33Z</dcterms:modified>
</cp:coreProperties>
</file>