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1" r:id="rId3"/>
    <p:sldId id="257" r:id="rId4"/>
    <p:sldId id="275" r:id="rId5"/>
    <p:sldId id="274" r:id="rId6"/>
    <p:sldId id="273" r:id="rId7"/>
    <p:sldId id="272" r:id="rId8"/>
    <p:sldId id="271" r:id="rId9"/>
    <p:sldId id="277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58" r:id="rId21"/>
    <p:sldId id="259" r:id="rId22"/>
    <p:sldId id="260" r:id="rId23"/>
    <p:sldId id="278" r:id="rId24"/>
    <p:sldId id="282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D8A54-2615-494D-9CF2-1DB888F0E444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0B592-ACD4-4111-AF37-D0FB8252655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51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67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14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08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1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48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50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01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12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487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97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1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54CA-1123-4948-AC0C-BACDE15ABBBD}" type="datetimeFigureOut">
              <a:rPr lang="fr-FR" smtClean="0"/>
              <a:t>19/05/2015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90D84-9156-47F0-AFB0-FCE728F9AE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33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2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3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6.png"/><Relationship Id="rId3" Type="http://schemas.openxmlformats.org/officeDocument/2006/relationships/image" Target="../media/image33.png"/><Relationship Id="rId25" Type="http://schemas.openxmlformats.org/officeDocument/2006/relationships/image" Target="../media/image250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png"/><Relationship Id="rId28" Type="http://schemas.openxmlformats.org/officeDocument/2006/relationships/image" Target="../media/image38.png"/><Relationship Id="rId4" Type="http://schemas.openxmlformats.org/officeDocument/2006/relationships/image" Target="../media/image34.png"/><Relationship Id="rId27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0.png"/><Relationship Id="rId3" Type="http://schemas.openxmlformats.org/officeDocument/2006/relationships/image" Target="../media/image340.png"/><Relationship Id="rId1" Type="http://schemas.openxmlformats.org/officeDocument/2006/relationships/slideLayout" Target="../slideLayouts/slideLayout1.xml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0.png"/><Relationship Id="rId12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360.png"/><Relationship Id="rId10" Type="http://schemas.openxmlformats.org/officeDocument/2006/relationships/image" Target="../media/image350.png"/><Relationship Id="rId9" Type="http://schemas.openxmlformats.org/officeDocument/2006/relationships/image" Target="../media/image33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10" Type="http://schemas.openxmlformats.org/officeDocument/2006/relationships/image" Target="../media/image43.png"/><Relationship Id="rId9" Type="http://schemas.openxmlformats.org/officeDocument/2006/relationships/image" Target="../media/image39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0.png"/><Relationship Id="rId7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30.png"/><Relationship Id="rId4" Type="http://schemas.openxmlformats.org/officeDocument/2006/relationships/image" Target="../media/image4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image" Target="../media/image45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290518" y="3694082"/>
            <a:ext cx="9966960" cy="990644"/>
          </a:xfrm>
        </p:spPr>
        <p:txBody>
          <a:bodyPr>
            <a:noAutofit/>
          </a:bodyPr>
          <a:lstStyle/>
          <a:p>
            <a:r>
              <a:rPr lang="fr-FR" sz="6600" b="1" dirty="0" smtClean="0"/>
              <a:t>Réactions de Précipitations</a:t>
            </a:r>
            <a:endParaRPr lang="fr-FR" sz="6600" b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617143" y="1557902"/>
            <a:ext cx="931371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BE" sz="3200" b="1" dirty="0">
                <a:solidFill>
                  <a:srgbClr val="336699"/>
                </a:solidFill>
                <a:latin typeface="Andalus" panose="02020603050405020304" pitchFamily="18" charset="-78"/>
                <a:cs typeface="Arial" panose="020B0604020202020204" pitchFamily="34" charset="0"/>
              </a:rPr>
              <a:t>Ecole Nationale Supérieure de Biotechnologie (ENSB)</a:t>
            </a:r>
            <a:endParaRPr lang="fr-BE" sz="3200" dirty="0">
              <a:solidFill>
                <a:srgbClr val="336699"/>
              </a:solidFill>
              <a:latin typeface="Andalus" panose="02020603050405020304" pitchFamily="18" charset="-78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fr-BE" sz="3200" dirty="0">
                <a:solidFill>
                  <a:srgbClr val="336699"/>
                </a:solidFill>
                <a:latin typeface="Andalus" panose="02020603050405020304" pitchFamily="18" charset="-78"/>
                <a:cs typeface="Arial" panose="020B0604020202020204" pitchFamily="34" charset="0"/>
              </a:rPr>
              <a:t>Ali-</a:t>
            </a:r>
            <a:r>
              <a:rPr lang="fr-BE" sz="3200" dirty="0" err="1">
                <a:solidFill>
                  <a:srgbClr val="336699"/>
                </a:solidFill>
                <a:latin typeface="Andalus" panose="02020603050405020304" pitchFamily="18" charset="-78"/>
                <a:cs typeface="Arial" panose="020B0604020202020204" pitchFamily="34" charset="0"/>
              </a:rPr>
              <a:t>Mendjeli</a:t>
            </a:r>
            <a:r>
              <a:rPr lang="fr-BE" sz="3200" dirty="0">
                <a:solidFill>
                  <a:srgbClr val="336699"/>
                </a:solidFill>
                <a:latin typeface="Andalus" panose="02020603050405020304" pitchFamily="18" charset="-78"/>
                <a:cs typeface="Arial" panose="020B0604020202020204" pitchFamily="34" charset="0"/>
              </a:rPr>
              <a:t>-Constantine</a:t>
            </a:r>
          </a:p>
        </p:txBody>
      </p:sp>
      <p:pic>
        <p:nvPicPr>
          <p:cNvPr id="6" name="Picture 5" descr="Accu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356" y="146409"/>
            <a:ext cx="2584930" cy="1296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9814841" y="6488112"/>
            <a:ext cx="2232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sz="1800" i="1" dirty="0"/>
              <a:t>ENSB, </a:t>
            </a:r>
            <a:r>
              <a:rPr lang="fr-FR" sz="1800" i="1" dirty="0" smtClean="0"/>
              <a:t>13/04/2015</a:t>
            </a:r>
            <a:endParaRPr lang="fr-FR" sz="1800" i="1" dirty="0"/>
          </a:p>
        </p:txBody>
      </p:sp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-365775" y="6581001"/>
            <a:ext cx="22320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r-FR" sz="1200" i="1" dirty="0"/>
              <a:t>Dr. Ammar Azioune</a:t>
            </a:r>
          </a:p>
        </p:txBody>
      </p:sp>
    </p:spTree>
    <p:extLst>
      <p:ext uri="{BB962C8B-B14F-4D97-AF65-F5344CB8AC3E}">
        <p14:creationId xmlns:p14="http://schemas.microsoft.com/office/powerpoint/2010/main" val="418285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7107" y="60755"/>
            <a:ext cx="9144000" cy="810346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2. 3. CALCUL DE SOLUBILITE</a:t>
            </a:r>
            <a:endParaRPr lang="fr-FR" sz="3600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76741" y="1047404"/>
            <a:ext cx="97033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b="0" dirty="0"/>
              <a:t>La connaissance du produit de solubilité permet de calculer la solubilité </a:t>
            </a:r>
            <a:r>
              <a:rPr lang="fr-FR" sz="1800" dirty="0"/>
              <a:t>s</a:t>
            </a:r>
            <a:r>
              <a:rPr lang="fr-FR" sz="1800" b="0" dirty="0"/>
              <a:t> d ’un composé </a:t>
            </a:r>
            <a:r>
              <a:rPr lang="fr-FR" sz="1800" b="0" dirty="0" smtClean="0"/>
              <a:t>peu </a:t>
            </a:r>
            <a:r>
              <a:rPr lang="fr-FR" sz="1800" b="0" dirty="0"/>
              <a:t>soluble .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27457" y="1700501"/>
            <a:ext cx="4178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exemple 1 : </a:t>
            </a:r>
            <a:r>
              <a:rPr lang="fr-FR" sz="1800" b="0" dirty="0">
                <a:solidFill>
                  <a:srgbClr val="0000FF"/>
                </a:solidFill>
              </a:rPr>
              <a:t>solubilité du chlorure d ’argent</a:t>
            </a:r>
            <a:endParaRPr lang="fr-FR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3246657" y="2270414"/>
                <a:ext cx="311335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err="1"/>
                  <a:t>AgCl</a:t>
                </a:r>
                <a:r>
                  <a:rPr lang="fr-FR" sz="1800" dirty="0"/>
                  <a:t> (s) </a:t>
                </a:r>
                <a:r>
                  <a:rPr lang="fr-FR" sz="1800" dirty="0" smtClean="0"/>
                  <a:t>       </a:t>
                </a:r>
                <a14:m>
                  <m:oMath xmlns:m="http://schemas.openxmlformats.org/officeDocument/2006/math"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/>
                  <a:t>      Ag</a:t>
                </a:r>
                <a:r>
                  <a:rPr lang="fr-FR" sz="1800" baseline="30000" dirty="0"/>
                  <a:t>+</a:t>
                </a:r>
                <a:r>
                  <a:rPr lang="fr-FR" sz="1800" dirty="0"/>
                  <a:t>      +      Cl</a:t>
                </a:r>
                <a:r>
                  <a:rPr lang="fr-FR" sz="1800" baseline="30000" dirty="0"/>
                  <a:t>-</a:t>
                </a:r>
                <a:endParaRPr lang="fr-FR" sz="1800" dirty="0"/>
              </a:p>
            </p:txBody>
          </p:sp>
        </mc:Choice>
        <mc:Fallback>
          <p:sp>
            <p:nvSpPr>
              <p:cNvPr id="1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6657" y="2270414"/>
                <a:ext cx="3113353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765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132857" y="2270414"/>
            <a:ext cx="665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 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574182" y="2262371"/>
            <a:ext cx="2576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[Ag</a:t>
            </a:r>
            <a:r>
              <a:rPr lang="fr-FR" sz="1800" baseline="30000" dirty="0"/>
              <a:t>+</a:t>
            </a:r>
            <a:r>
              <a:rPr lang="fr-FR" sz="1800" dirty="0"/>
              <a:t>] </a:t>
            </a:r>
            <a:r>
              <a:rPr lang="fr-FR" sz="1800" dirty="0">
                <a:sym typeface="Symbol" panose="05050102010706020507" pitchFamily="18" charset="2"/>
              </a:rPr>
              <a:t> [Cl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 = 2,0  10</a:t>
            </a:r>
            <a:r>
              <a:rPr lang="fr-FR" sz="1800" baseline="30000" dirty="0">
                <a:sym typeface="Symbol" panose="05050102010706020507" pitchFamily="18" charset="2"/>
              </a:rPr>
              <a:t>-10</a:t>
            </a:r>
            <a:endParaRPr lang="fr-FR" sz="1800" dirty="0">
              <a:sym typeface="Symbol" panose="05050102010706020507" pitchFamily="18" charset="2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048095" y="2653001"/>
            <a:ext cx="9096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b="0" dirty="0"/>
              <a:t>équilibre</a:t>
            </a:r>
            <a:br>
              <a:rPr lang="fr-FR" sz="1600" b="0" dirty="0"/>
            </a:br>
            <a:r>
              <a:rPr lang="fr-FR" sz="1600" b="0" dirty="0"/>
              <a:t>mol.L</a:t>
            </a:r>
            <a:r>
              <a:rPr lang="fr-FR" sz="1600" b="0" baseline="30000" dirty="0"/>
              <a:t>-1</a:t>
            </a:r>
            <a:endParaRPr lang="fr-FR" sz="1600" b="0" dirty="0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551457" y="2760951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970682" y="2760951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158132" y="2760951"/>
            <a:ext cx="27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3089495" y="3351485"/>
            <a:ext cx="1141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d ’où </a:t>
            </a:r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  <a:endParaRPr lang="fr-FR" sz="1800" b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172170" y="3351485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  <a:r>
              <a:rPr lang="fr-FR" sz="1800" baseline="30000"/>
              <a:t>2</a:t>
            </a:r>
            <a:endParaRPr lang="fr-FR" sz="180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4918295" y="3351485"/>
            <a:ext cx="968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et      </a:t>
            </a:r>
            <a:r>
              <a:rPr lang="fr-FR" sz="1800"/>
              <a:t>s =</a:t>
            </a:r>
            <a:endParaRPr lang="fr-FR" sz="1800" b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25"/>
              <p:cNvSpPr txBox="1">
                <a:spLocks noChangeArrowheads="1"/>
              </p:cNvSpPr>
              <p:nvPr/>
            </p:nvSpPr>
            <p:spPr bwMode="auto">
              <a:xfrm>
                <a:off x="5908895" y="3351485"/>
                <a:ext cx="868443" cy="4277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18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fr-FR" sz="1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800" b="0" i="1" dirty="0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fr-FR" sz="18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e>
                    </m:rad>
                  </m:oMath>
                </a14:m>
                <a:r>
                  <a:rPr lang="fr-FR" sz="1800" dirty="0" smtClean="0"/>
                  <a:t>  = </a:t>
                </a:r>
                <a:endParaRPr lang="fr-FR" sz="1800" dirty="0"/>
              </a:p>
            </p:txBody>
          </p:sp>
        </mc:Choice>
        <mc:Fallback>
          <p:sp>
            <p:nvSpPr>
              <p:cNvPr id="25" name="Text 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08895" y="3351485"/>
                <a:ext cx="868443" cy="427746"/>
              </a:xfrm>
              <a:prstGeom prst="rect">
                <a:avLst/>
              </a:prstGeom>
              <a:blipFill rotWithShape="0">
                <a:blip r:embed="rId4"/>
                <a:stretch>
                  <a:fillRect r="-5594" b="-185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6651050" y="3382001"/>
            <a:ext cx="1827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1,4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 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-5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2071907" y="4133656"/>
            <a:ext cx="484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exemple 2 : </a:t>
            </a:r>
            <a:r>
              <a:rPr lang="fr-FR" sz="1800" b="0" dirty="0">
                <a:solidFill>
                  <a:srgbClr val="0000FF"/>
                </a:solidFill>
              </a:rPr>
              <a:t>solubilité du fluorure de baryum </a:t>
            </a:r>
            <a:r>
              <a:rPr lang="fr-FR" sz="1800" dirty="0">
                <a:solidFill>
                  <a:srgbClr val="0000FF"/>
                </a:solidFill>
              </a:rPr>
              <a:t>BaF</a:t>
            </a:r>
            <a:r>
              <a:rPr lang="fr-FR" sz="1800" baseline="-25000" dirty="0">
                <a:solidFill>
                  <a:srgbClr val="0000FF"/>
                </a:solidFill>
              </a:rPr>
              <a:t>2</a:t>
            </a:r>
            <a:endParaRPr lang="fr-FR" sz="1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 Box 3"/>
              <p:cNvSpPr txBox="1">
                <a:spLocks noChangeArrowheads="1"/>
              </p:cNvSpPr>
              <p:nvPr/>
            </p:nvSpPr>
            <p:spPr bwMode="auto">
              <a:xfrm>
                <a:off x="2833907" y="4779769"/>
                <a:ext cx="332655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/>
                  <a:t>BaF</a:t>
                </a:r>
                <a:r>
                  <a:rPr lang="fr-FR" sz="1800" baseline="-25000" dirty="0"/>
                  <a:t>2</a:t>
                </a:r>
                <a:r>
                  <a:rPr lang="fr-FR" sz="1800" dirty="0"/>
                  <a:t> (s)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/>
                  <a:t>      Ba</a:t>
                </a:r>
                <a:r>
                  <a:rPr lang="fr-FR" sz="1800" baseline="30000" dirty="0"/>
                  <a:t>2+</a:t>
                </a:r>
                <a:r>
                  <a:rPr lang="fr-FR" sz="1800" dirty="0"/>
                  <a:t>      +      2 F</a:t>
                </a:r>
                <a:r>
                  <a:rPr lang="fr-FR" sz="1800" baseline="30000" dirty="0"/>
                  <a:t>-</a:t>
                </a:r>
                <a:endParaRPr lang="fr-FR" sz="1800" dirty="0"/>
              </a:p>
            </p:txBody>
          </p:sp>
        </mc:Choice>
        <mc:Fallback>
          <p:sp>
            <p:nvSpPr>
              <p:cNvPr id="2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3907" y="4779769"/>
                <a:ext cx="332655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648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6415307" y="4779769"/>
            <a:ext cx="608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024907" y="4778181"/>
            <a:ext cx="2608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[Ba</a:t>
            </a:r>
            <a:r>
              <a:rPr lang="fr-FR" sz="1800" baseline="30000" dirty="0"/>
              <a:t>2+</a:t>
            </a:r>
            <a:r>
              <a:rPr lang="fr-FR" sz="1800" dirty="0"/>
              <a:t>] </a:t>
            </a:r>
            <a:r>
              <a:rPr lang="fr-FR" sz="1800" dirty="0">
                <a:sym typeface="Symbol" panose="05050102010706020507" pitchFamily="18" charset="2"/>
              </a:rPr>
              <a:t> [F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30000" dirty="0">
                <a:sym typeface="Symbol" panose="05050102010706020507" pitchFamily="18" charset="2"/>
              </a:rPr>
              <a:t>2</a:t>
            </a:r>
            <a:r>
              <a:rPr lang="fr-FR" sz="1800" dirty="0">
                <a:sym typeface="Symbol" panose="05050102010706020507" pitchFamily="18" charset="2"/>
              </a:rPr>
              <a:t> = 1,0  10</a:t>
            </a:r>
            <a:r>
              <a:rPr lang="fr-FR" sz="1800" baseline="30000" dirty="0">
                <a:sym typeface="Symbol" panose="05050102010706020507" pitchFamily="18" charset="2"/>
              </a:rPr>
              <a:t>-6</a:t>
            </a:r>
            <a:r>
              <a:rPr lang="fr-FR" sz="1800" dirty="0"/>
              <a:t> 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1767107" y="5338569"/>
            <a:ext cx="9286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b="0"/>
              <a:t>équilibre</a:t>
            </a:r>
            <a:br>
              <a:rPr lang="fr-FR" sz="1600" b="0"/>
            </a:br>
            <a:r>
              <a:rPr lang="fr-FR" sz="1600" b="0"/>
              <a:t>(mol.L</a:t>
            </a:r>
            <a:r>
              <a:rPr lang="fr-FR" sz="1600" b="0" baseline="30000"/>
              <a:t>-1</a:t>
            </a:r>
            <a:r>
              <a:rPr lang="fr-FR" sz="1600" b="0"/>
              <a:t>)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3138707" y="5446519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526182" y="5446519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669182" y="5446519"/>
            <a:ext cx="444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2 s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2376707" y="6303769"/>
            <a:ext cx="1198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d ’où  </a:t>
            </a:r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  <a:endParaRPr lang="fr-FR" sz="1800" b="0"/>
          </a:p>
        </p:txBody>
      </p:sp>
      <p:sp>
        <p:nvSpPr>
          <p:cNvPr id="36" name="Text Box 12"/>
          <p:cNvSpPr txBox="1">
            <a:spLocks noChangeArrowheads="1"/>
          </p:cNvSpPr>
          <p:nvPr/>
        </p:nvSpPr>
        <p:spPr bwMode="auto">
          <a:xfrm>
            <a:off x="3672107" y="6302181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 </a:t>
            </a:r>
            <a:r>
              <a:rPr lang="fr-FR" sz="1800">
                <a:sym typeface="Symbol" panose="05050102010706020507" pitchFamily="18" charset="2"/>
              </a:rPr>
              <a:t> (2 s)</a:t>
            </a:r>
            <a:r>
              <a:rPr lang="fr-FR" sz="1800" baseline="30000">
                <a:sym typeface="Symbol" panose="05050102010706020507" pitchFamily="18" charset="2"/>
              </a:rPr>
              <a:t>2</a:t>
            </a:r>
            <a:r>
              <a:rPr lang="fr-FR" sz="1800">
                <a:sym typeface="Symbol" panose="05050102010706020507" pitchFamily="18" charset="2"/>
              </a:rPr>
              <a:t> =</a:t>
            </a:r>
            <a:r>
              <a:rPr lang="fr-FR" sz="1800"/>
              <a:t> 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5043707" y="6303769"/>
            <a:ext cx="1362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4 s</a:t>
            </a:r>
            <a:r>
              <a:rPr lang="fr-FR" sz="1800" baseline="30000"/>
              <a:t>3</a:t>
            </a:r>
            <a:r>
              <a:rPr lang="fr-FR" sz="1800"/>
              <a:t>   </a:t>
            </a:r>
            <a:r>
              <a:rPr lang="fr-FR" sz="1800" b="0"/>
              <a:t>et    </a:t>
            </a:r>
            <a:r>
              <a:rPr lang="fr-FR" sz="1800"/>
              <a:t>s =</a:t>
            </a:r>
          </a:p>
        </p:txBody>
      </p:sp>
      <p:graphicFrame>
        <p:nvGraphicFramePr>
          <p:cNvPr id="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697091"/>
              </p:ext>
            </p:extLst>
          </p:nvPr>
        </p:nvGraphicFramePr>
        <p:xfrm>
          <a:off x="6481982" y="6256144"/>
          <a:ext cx="3302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Équation" r:id="rId6" imgW="330120" imgH="545760" progId="Equation.3">
                  <p:embed/>
                </p:oleObj>
              </mc:Choice>
              <mc:Fallback>
                <p:oleObj name="Équation" r:id="rId6" imgW="33012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1982" y="6256144"/>
                        <a:ext cx="3302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715960"/>
              </p:ext>
            </p:extLst>
          </p:nvPr>
        </p:nvGraphicFramePr>
        <p:xfrm>
          <a:off x="6431182" y="6191056"/>
          <a:ext cx="6858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" name="Équation" r:id="rId8" imgW="685800" imgH="660240" progId="Equation.3">
                  <p:embed/>
                </p:oleObj>
              </mc:Choice>
              <mc:Fallback>
                <p:oleObj name="Équation" r:id="rId8" imgW="685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1182" y="6191056"/>
                        <a:ext cx="6858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7482107" y="6303769"/>
            <a:ext cx="517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 = </a:t>
            </a:r>
          </a:p>
        </p:txBody>
      </p:sp>
      <p:sp>
        <p:nvSpPr>
          <p:cNvPr id="41" name="Text Box 17"/>
          <p:cNvSpPr txBox="1">
            <a:spLocks noChangeArrowheads="1"/>
          </p:cNvSpPr>
          <p:nvPr/>
        </p:nvSpPr>
        <p:spPr bwMode="auto">
          <a:xfrm>
            <a:off x="7939307" y="6302181"/>
            <a:ext cx="1884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6,3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 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-3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52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116" y="66155"/>
            <a:ext cx="9144000" cy="51760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4. CONDITIONS DE PRECIPITATION</a:t>
            </a:r>
            <a:endParaRPr lang="fr-FR" sz="36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052965" y="784483"/>
            <a:ext cx="818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 dirty="0"/>
              <a:t>Soit une solution saturée de chlorure d ’argent  : les trois espèces , Ag</a:t>
            </a:r>
            <a:r>
              <a:rPr lang="fr-FR" sz="1800" b="0" baseline="30000" dirty="0"/>
              <a:t>+</a:t>
            </a:r>
            <a:r>
              <a:rPr lang="fr-FR" sz="1800" b="0" dirty="0"/>
              <a:t>, Cl</a:t>
            </a:r>
            <a:r>
              <a:rPr lang="fr-FR" sz="1800" b="0" baseline="30000" dirty="0"/>
              <a:t>-</a:t>
            </a:r>
            <a:r>
              <a:rPr lang="fr-FR" sz="1800" b="0" dirty="0"/>
              <a:t> et </a:t>
            </a:r>
            <a:r>
              <a:rPr lang="fr-FR" sz="1800" b="0" dirty="0" err="1"/>
              <a:t>AgCl</a:t>
            </a:r>
            <a:r>
              <a:rPr lang="fr-FR" sz="1800" b="0" dirty="0"/>
              <a:t> (s)</a:t>
            </a:r>
            <a:br>
              <a:rPr lang="fr-FR" sz="1800" b="0" dirty="0"/>
            </a:br>
            <a:r>
              <a:rPr lang="fr-FR" sz="1800" b="0" dirty="0"/>
              <a:t>coexistent : le système est en équilibre .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35603" y="1470283"/>
            <a:ext cx="40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et 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97640" y="1470283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vérifient :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116840" y="1432183"/>
            <a:ext cx="6080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> =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650240" y="1427421"/>
            <a:ext cx="137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[Ag</a:t>
            </a:r>
            <a:r>
              <a:rPr lang="fr-FR" sz="1800" baseline="30000" dirty="0"/>
              <a:t>+</a:t>
            </a:r>
            <a:r>
              <a:rPr lang="fr-FR" sz="1800" dirty="0"/>
              <a:t>] </a:t>
            </a:r>
            <a:r>
              <a:rPr lang="fr-FR" sz="1800" dirty="0">
                <a:sym typeface="Symbol" panose="05050102010706020507" pitchFamily="18" charset="2"/>
              </a:rPr>
              <a:t> [Cl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endParaRPr lang="fr-FR" sz="18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052965" y="2041783"/>
            <a:ext cx="8385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/>
              <a:t>Si la solution n ’est pas saturée , il n ’y a pas de solide et le système est hors d ’équilibre </a:t>
            </a:r>
            <a:br>
              <a:rPr lang="fr-FR" sz="1800" b="0"/>
            </a:br>
            <a:r>
              <a:rPr lang="fr-FR" sz="1800" b="0"/>
              <a:t>chimique .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52965" y="2956183"/>
            <a:ext cx="827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/>
              <a:t>On mélange une solution contenant des ions Ag</a:t>
            </a:r>
            <a:r>
              <a:rPr lang="fr-FR" sz="1800" b="0" baseline="30000"/>
              <a:t>+</a:t>
            </a:r>
            <a:r>
              <a:rPr lang="fr-FR" sz="1800" b="0"/>
              <a:t> et une solution contenant des ions Cl</a:t>
            </a:r>
            <a:r>
              <a:rPr lang="fr-FR" sz="1800" b="0" baseline="30000"/>
              <a:t>- .</a:t>
            </a:r>
            <a:endParaRPr lang="fr-FR" sz="1800" b="0"/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3281565" y="3422908"/>
            <a:ext cx="7667625" cy="776288"/>
            <a:chOff x="422" y="2070"/>
            <a:chExt cx="4830" cy="489"/>
          </a:xfrm>
        </p:grpSpPr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422" y="2070"/>
              <a:ext cx="5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/>
                <a:t>Soient </a:t>
              </a:r>
              <a:endParaRPr lang="fr-FR" sz="2000" b="0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318" y="2070"/>
              <a:ext cx="2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/>
                <a:t>et 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2016" y="2070"/>
              <a:ext cx="3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/>
                <a:t>les concentrations apportées dans le mélange, y a-t-il  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22" y="2328"/>
              <a:ext cx="1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 dirty="0"/>
                <a:t>précipitation ou non ?</a:t>
              </a:r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3205365" y="4361121"/>
            <a:ext cx="7353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Soit le produit ionique ou </a:t>
            </a:r>
            <a:r>
              <a:rPr lang="fr-FR" sz="1800" dirty="0"/>
              <a:t>quotient de réaction</a:t>
            </a:r>
            <a:r>
              <a:rPr lang="fr-FR" sz="1800" b="0" dirty="0"/>
              <a:t> défini par </a:t>
            </a:r>
            <a:r>
              <a:rPr lang="fr-FR" sz="1800" b="1" dirty="0">
                <a:solidFill>
                  <a:srgbClr val="FF0000"/>
                </a:solidFill>
              </a:rPr>
              <a:t>Q</a:t>
            </a:r>
            <a:r>
              <a:rPr lang="fr-FR" sz="1800" dirty="0"/>
              <a:t> = [Ag</a:t>
            </a:r>
            <a:r>
              <a:rPr lang="fr-FR" sz="1800" baseline="30000" dirty="0"/>
              <a:t>+</a:t>
            </a:r>
            <a:r>
              <a:rPr lang="fr-FR" sz="1800" dirty="0"/>
              <a:t>]</a:t>
            </a:r>
            <a:r>
              <a:rPr lang="fr-FR" sz="1800" baseline="-25000" dirty="0"/>
              <a:t>0</a:t>
            </a:r>
            <a:r>
              <a:rPr lang="fr-FR" sz="1800" dirty="0"/>
              <a:t> </a:t>
            </a:r>
            <a:r>
              <a:rPr lang="fr-FR" sz="1800" dirty="0">
                <a:sym typeface="Symbol" panose="05050102010706020507" pitchFamily="18" charset="2"/>
              </a:rPr>
              <a:t> [Cl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-25000" dirty="0">
                <a:sym typeface="Symbol" panose="05050102010706020507" pitchFamily="18" charset="2"/>
              </a:rPr>
              <a:t>0</a:t>
            </a:r>
            <a:r>
              <a:rPr lang="fr-FR" sz="1800" dirty="0"/>
              <a:t> 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2969838" y="5937444"/>
            <a:ext cx="177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b="1" dirty="0">
                <a:solidFill>
                  <a:srgbClr val="FF0000"/>
                </a:solidFill>
              </a:rPr>
              <a:t>Q</a:t>
            </a:r>
            <a:r>
              <a:rPr lang="fr-FR" sz="1800" dirty="0"/>
              <a:t> &lt; </a:t>
            </a:r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pas de précipité 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6571030" y="5937444"/>
            <a:ext cx="30639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b="1" dirty="0">
                <a:solidFill>
                  <a:srgbClr val="FF0000"/>
                </a:solidFill>
              </a:rPr>
              <a:t>Q</a:t>
            </a:r>
            <a:r>
              <a:rPr lang="fr-FR" sz="1800" dirty="0"/>
              <a:t> &gt; </a:t>
            </a:r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> le précipité </a:t>
            </a:r>
            <a:br>
              <a:rPr lang="fr-FR" sz="1800" dirty="0"/>
            </a:br>
            <a:r>
              <a:rPr lang="fr-FR" sz="1800" dirty="0"/>
              <a:t>se forme jusqu’à ce que Q = </a:t>
            </a:r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> 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595313" y="4870644"/>
            <a:ext cx="518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dirty="0"/>
              <a:t>Q = </a:t>
            </a:r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la solution est saturée ou à la limite de la saturation</a:t>
            </a:r>
          </a:p>
        </p:txBody>
      </p:sp>
      <p:cxnSp>
        <p:nvCxnSpPr>
          <p:cNvPr id="23" name="AutoShape 26"/>
          <p:cNvCxnSpPr>
            <a:cxnSpLocks noChangeShapeType="1"/>
            <a:stCxn id="22" idx="2"/>
            <a:endCxn id="28" idx="0"/>
          </p:cNvCxnSpPr>
          <p:nvPr/>
        </p:nvCxnSpPr>
        <p:spPr bwMode="auto">
          <a:xfrm flipH="1">
            <a:off x="6186113" y="5511994"/>
            <a:ext cx="3175" cy="220663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" name="Group 28"/>
          <p:cNvGrpSpPr>
            <a:grpSpLocks/>
          </p:cNvGrpSpPr>
          <p:nvPr/>
        </p:nvGrpSpPr>
        <p:grpSpPr bwMode="auto">
          <a:xfrm>
            <a:off x="2452313" y="5480244"/>
            <a:ext cx="7718425" cy="647700"/>
            <a:chOff x="528" y="3336"/>
            <a:chExt cx="4862" cy="408"/>
          </a:xfrm>
        </p:grpSpPr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528" y="3504"/>
              <a:ext cx="4704" cy="240"/>
              <a:chOff x="528" y="3408"/>
              <a:chExt cx="4704" cy="240"/>
            </a:xfrm>
          </p:grpSpPr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28" y="3528"/>
                <a:ext cx="470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2880" y="3408"/>
                <a:ext cx="0" cy="2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6" name="Text Box 27"/>
            <p:cNvSpPr txBox="1">
              <a:spLocks noChangeArrowheads="1"/>
            </p:cNvSpPr>
            <p:nvPr/>
          </p:nvSpPr>
          <p:spPr bwMode="auto">
            <a:xfrm>
              <a:off x="5174" y="3336"/>
              <a:ext cx="2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1" dirty="0">
                  <a:solidFill>
                    <a:srgbClr val="FF0000"/>
                  </a:solidFill>
                </a:rPr>
                <a:t>Q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3378316" y="1517090"/>
                <a:ext cx="525720" cy="309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𝐴𝑔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8316" y="1517090"/>
                <a:ext cx="525720" cy="309957"/>
              </a:xfrm>
              <a:prstGeom prst="rect">
                <a:avLst/>
              </a:prstGeom>
              <a:blipFill rotWithShape="0">
                <a:blip r:embed="rId2"/>
                <a:stretch>
                  <a:fillRect l="-9302" r="-1163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381703" y="1530220"/>
                <a:ext cx="465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1703" y="1530220"/>
                <a:ext cx="4656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1842" b="-1777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4142655" y="3459612"/>
                <a:ext cx="525720" cy="309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𝐴𝑔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655" y="3459612"/>
                <a:ext cx="525720" cy="309957"/>
              </a:xfrm>
              <a:prstGeom prst="rect">
                <a:avLst/>
              </a:prstGeom>
              <a:blipFill rotWithShape="0">
                <a:blip r:embed="rId4"/>
                <a:stretch>
                  <a:fillRect l="-10465" b="-260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265275" y="3439190"/>
                <a:ext cx="465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𝐶𝑙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5275" y="3439190"/>
                <a:ext cx="46564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1842" b="-152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3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79456" y="2529322"/>
            <a:ext cx="1146047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Application : </a:t>
            </a:r>
            <a:r>
              <a:rPr lang="fr-FR" sz="1800" b="0" dirty="0"/>
              <a:t>y a-t-il précipitation quand on mélange 100 </a:t>
            </a:r>
            <a:r>
              <a:rPr lang="fr-FR" sz="1800" b="0" dirty="0" err="1" smtClean="0"/>
              <a:t>mL</a:t>
            </a:r>
            <a:r>
              <a:rPr lang="fr-FR" sz="1800" b="0" baseline="30000" dirty="0" smtClean="0"/>
              <a:t> </a:t>
            </a:r>
            <a:r>
              <a:rPr lang="fr-FR" sz="1800" b="0" dirty="0"/>
              <a:t>d’une solution de </a:t>
            </a:r>
            <a:r>
              <a:rPr lang="fr-FR" sz="1800" b="0" dirty="0" err="1" smtClean="0"/>
              <a:t>dichlorure</a:t>
            </a:r>
            <a:r>
              <a:rPr lang="fr-FR" sz="1800" b="0" dirty="0" smtClean="0"/>
              <a:t> </a:t>
            </a:r>
            <a:r>
              <a:rPr lang="fr-FR" sz="1800" b="0" dirty="0"/>
              <a:t>de zinc </a:t>
            </a:r>
            <a:r>
              <a:rPr lang="fr-FR" sz="1800" b="0" dirty="0" smtClean="0"/>
              <a:t>(c </a:t>
            </a:r>
            <a:r>
              <a:rPr lang="fr-FR" sz="1800" b="0" dirty="0"/>
              <a:t>= 2,0</a:t>
            </a:r>
            <a:r>
              <a:rPr lang="fr-FR" sz="1800" b="0" dirty="0">
                <a:sym typeface="Symbol" panose="05050102010706020507" pitchFamily="18" charset="2"/>
              </a:rPr>
              <a:t>10</a:t>
            </a:r>
            <a:r>
              <a:rPr lang="fr-FR" sz="1800" b="0" baseline="30000" dirty="0">
                <a:sym typeface="Symbol" panose="05050102010706020507" pitchFamily="18" charset="2"/>
              </a:rPr>
              <a:t>-4</a:t>
            </a:r>
            <a:r>
              <a:rPr lang="fr-FR" sz="1800" b="0" dirty="0">
                <a:sym typeface="Symbol" panose="05050102010706020507" pitchFamily="18" charset="2"/>
              </a:rPr>
              <a:t> mol.L</a:t>
            </a:r>
            <a:r>
              <a:rPr lang="fr-FR" sz="1800" b="0" baseline="30000" dirty="0">
                <a:sym typeface="Symbol" panose="05050102010706020507" pitchFamily="18" charset="2"/>
              </a:rPr>
              <a:t>-1</a:t>
            </a:r>
            <a:r>
              <a:rPr lang="fr-FR" sz="1800" b="0" dirty="0" smtClean="0">
                <a:sym typeface="Symbol" panose="05050102010706020507" pitchFamily="18" charset="2"/>
              </a:rPr>
              <a:t>)</a:t>
            </a:r>
          </a:p>
          <a:p>
            <a:r>
              <a:rPr lang="fr-FR" sz="1800" b="0" dirty="0" smtClean="0">
                <a:sym typeface="Symbol" panose="05050102010706020507" pitchFamily="18" charset="2"/>
              </a:rPr>
              <a:t>et </a:t>
            </a:r>
            <a:r>
              <a:rPr lang="fr-FR" sz="1800" b="0" dirty="0">
                <a:sym typeface="Symbol" panose="05050102010706020507" pitchFamily="18" charset="2"/>
              </a:rPr>
              <a:t>150 </a:t>
            </a:r>
            <a:r>
              <a:rPr lang="fr-FR" sz="1800" b="0" dirty="0" err="1" smtClean="0">
                <a:sym typeface="Symbol" panose="05050102010706020507" pitchFamily="18" charset="2"/>
              </a:rPr>
              <a:t>mL</a:t>
            </a:r>
            <a:r>
              <a:rPr lang="fr-FR" sz="1800" b="0" dirty="0" smtClean="0">
                <a:sym typeface="Symbol" panose="05050102010706020507" pitchFamily="18" charset="2"/>
              </a:rPr>
              <a:t> </a:t>
            </a:r>
            <a:r>
              <a:rPr lang="fr-FR" sz="1800" b="0" dirty="0">
                <a:sym typeface="Symbol" panose="05050102010706020507" pitchFamily="18" charset="2"/>
              </a:rPr>
              <a:t>de solution d’hydroxyde de </a:t>
            </a:r>
            <a:r>
              <a:rPr lang="fr-FR" sz="1800" b="0" dirty="0" smtClean="0">
                <a:sym typeface="Symbol" panose="05050102010706020507" pitchFamily="18" charset="2"/>
              </a:rPr>
              <a:t>sodium (</a:t>
            </a:r>
            <a:r>
              <a:rPr lang="fr-FR" sz="1800" b="0" dirty="0" smtClean="0"/>
              <a:t>c </a:t>
            </a:r>
            <a:r>
              <a:rPr lang="fr-FR" sz="1800" b="0" dirty="0"/>
              <a:t>= 2,0</a:t>
            </a:r>
            <a:r>
              <a:rPr lang="fr-FR" sz="1800" b="0" dirty="0">
                <a:sym typeface="Symbol" panose="05050102010706020507" pitchFamily="18" charset="2"/>
              </a:rPr>
              <a:t>10</a:t>
            </a:r>
            <a:r>
              <a:rPr lang="fr-FR" sz="1800" b="0" baseline="30000" dirty="0">
                <a:sym typeface="Symbol" panose="05050102010706020507" pitchFamily="18" charset="2"/>
              </a:rPr>
              <a:t>-4</a:t>
            </a:r>
            <a:r>
              <a:rPr lang="fr-FR" sz="1800" b="0" dirty="0">
                <a:sym typeface="Symbol" panose="05050102010706020507" pitchFamily="18" charset="2"/>
              </a:rPr>
              <a:t> mol.L</a:t>
            </a:r>
            <a:r>
              <a:rPr lang="fr-FR" sz="1800" b="0" baseline="30000" dirty="0">
                <a:sym typeface="Symbol" panose="05050102010706020507" pitchFamily="18" charset="2"/>
              </a:rPr>
              <a:t>-1</a:t>
            </a:r>
            <a:r>
              <a:rPr lang="fr-FR" sz="1800" b="0" dirty="0">
                <a:sym typeface="Symbol" panose="05050102010706020507" pitchFamily="18" charset="2"/>
              </a:rPr>
              <a:t>) </a:t>
            </a:r>
            <a:r>
              <a:rPr lang="fr-FR" sz="1800" b="0" dirty="0" smtClean="0">
                <a:sym typeface="Symbol" panose="05050102010706020507" pitchFamily="18" charset="2"/>
              </a:rPr>
              <a:t>? </a:t>
            </a:r>
            <a:r>
              <a:rPr lang="fr-FR" sz="1800" i="1" dirty="0" smtClean="0">
                <a:sym typeface="Symbol" panose="05050102010706020507" pitchFamily="18" charset="2"/>
              </a:rPr>
              <a:t>Donnée </a:t>
            </a:r>
            <a:r>
              <a:rPr lang="fr-FR" sz="1800" i="1" dirty="0">
                <a:sym typeface="Symbol" panose="05050102010706020507" pitchFamily="18" charset="2"/>
              </a:rPr>
              <a:t>:</a:t>
            </a:r>
            <a:r>
              <a:rPr lang="fr-FR" sz="1800" b="0" dirty="0">
                <a:sym typeface="Symbol" panose="05050102010706020507" pitchFamily="18" charset="2"/>
              </a:rPr>
              <a:t> Zn(OH)</a:t>
            </a:r>
            <a:r>
              <a:rPr lang="fr-FR" sz="1800" b="0" baseline="-25000" dirty="0">
                <a:sym typeface="Symbol" panose="05050102010706020507" pitchFamily="18" charset="2"/>
              </a:rPr>
              <a:t>2</a:t>
            </a:r>
            <a:r>
              <a:rPr lang="fr-FR" sz="1800" b="0" dirty="0">
                <a:sym typeface="Symbol" panose="05050102010706020507" pitchFamily="18" charset="2"/>
              </a:rPr>
              <a:t> ; </a:t>
            </a:r>
            <a:r>
              <a:rPr lang="fr-FR" sz="1800" b="0" dirty="0" err="1">
                <a:sym typeface="Symbol" panose="05050102010706020507" pitchFamily="18" charset="2"/>
              </a:rPr>
              <a:t>pKs</a:t>
            </a:r>
            <a:r>
              <a:rPr lang="fr-FR" sz="1800" b="0" dirty="0">
                <a:sym typeface="Symbol" panose="05050102010706020507" pitchFamily="18" charset="2"/>
              </a:rPr>
              <a:t> = 17,0 .</a:t>
            </a:r>
            <a:endParaRPr lang="fr-FR" sz="1800" i="1" dirty="0">
              <a:sym typeface="Symbol" panose="05050102010706020507" pitchFamily="18" charset="2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953008" y="867537"/>
            <a:ext cx="1080211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i="1" dirty="0" smtClean="0">
                <a:solidFill>
                  <a:srgbClr val="FF0000"/>
                </a:solidFill>
              </a:rPr>
              <a:t>Il </a:t>
            </a:r>
            <a:r>
              <a:rPr lang="fr-FR" sz="1800" i="1" dirty="0">
                <a:solidFill>
                  <a:srgbClr val="FF0000"/>
                </a:solidFill>
              </a:rPr>
              <a:t>y a précipitation si le produit ionique ou quotient </a:t>
            </a:r>
            <a:r>
              <a:rPr lang="fr-FR" sz="1800" i="1" dirty="0" smtClean="0">
                <a:solidFill>
                  <a:srgbClr val="FF0000"/>
                </a:solidFill>
              </a:rPr>
              <a:t>réactionnel </a:t>
            </a:r>
            <a:r>
              <a:rPr lang="fr-FR" sz="1800" i="1" dirty="0">
                <a:solidFill>
                  <a:srgbClr val="FF0000"/>
                </a:solidFill>
              </a:rPr>
              <a:t>est supérieur ou égal au produit de solubilité </a:t>
            </a:r>
            <a:r>
              <a:rPr lang="fr-FR" sz="1800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fr-FR" sz="1800" i="1" dirty="0" smtClean="0">
                <a:solidFill>
                  <a:srgbClr val="FF0000"/>
                </a:solidFill>
              </a:rPr>
              <a:t>la </a:t>
            </a:r>
            <a:r>
              <a:rPr lang="fr-FR" sz="1800" i="1" dirty="0">
                <a:solidFill>
                  <a:srgbClr val="FF0000"/>
                </a:solidFill>
              </a:rPr>
              <a:t>formation du précipité se </a:t>
            </a:r>
            <a:r>
              <a:rPr lang="fr-FR" sz="1800" i="1" dirty="0" smtClean="0">
                <a:solidFill>
                  <a:srgbClr val="FF0000"/>
                </a:solidFill>
              </a:rPr>
              <a:t>poursuit </a:t>
            </a:r>
            <a:r>
              <a:rPr lang="fr-FR" sz="1800" i="1" dirty="0">
                <a:solidFill>
                  <a:srgbClr val="FF0000"/>
                </a:solidFill>
              </a:rPr>
              <a:t>jusqu’à ce que le quotient réactionnel devienne égal au produit de solubilité .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464939" y="1791680"/>
            <a:ext cx="4103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1" dirty="0">
                <a:solidFill>
                  <a:srgbClr val="FF0000"/>
                </a:solidFill>
              </a:rPr>
              <a:t>Il y a précipitation si P.I. (ou Q) </a:t>
            </a:r>
            <a:r>
              <a:rPr lang="fr-FR" sz="2000" b="1" dirty="0">
                <a:solidFill>
                  <a:srgbClr val="FF0000"/>
                </a:solidFill>
                <a:sym typeface="Symbol" panose="05050102010706020507" pitchFamily="18" charset="2"/>
              </a:rPr>
              <a:t> K</a:t>
            </a:r>
            <a:r>
              <a:rPr lang="fr-FR" sz="2000" b="1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S</a:t>
            </a:r>
            <a:r>
              <a:rPr lang="fr-FR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721864" y="3623823"/>
            <a:ext cx="3710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 smtClean="0"/>
              <a:t>Condition: </a:t>
            </a:r>
            <a:r>
              <a:rPr lang="fr-FR" sz="1800" b="0" dirty="0" smtClean="0"/>
              <a:t>Il </a:t>
            </a:r>
            <a:r>
              <a:rPr lang="fr-FR" sz="1800" b="0" dirty="0"/>
              <a:t>y a précipitation si </a:t>
            </a:r>
            <a:r>
              <a:rPr lang="fr-FR" sz="1800" dirty="0"/>
              <a:t>Q </a:t>
            </a:r>
            <a:r>
              <a:rPr lang="fr-FR" sz="1800" dirty="0">
                <a:solidFill>
                  <a:schemeClr val="tx2"/>
                </a:solidFill>
                <a:sym typeface="Symbol" panose="05050102010706020507" pitchFamily="18" charset="2"/>
              </a:rPr>
              <a:t> </a:t>
            </a:r>
            <a:r>
              <a:rPr lang="fr-FR" sz="1800" dirty="0" err="1">
                <a:solidFill>
                  <a:schemeClr val="tx2"/>
                </a:solidFill>
                <a:sym typeface="Symbol" panose="05050102010706020507" pitchFamily="18" charset="2"/>
              </a:rPr>
              <a:t>K</a:t>
            </a:r>
            <a:r>
              <a:rPr lang="fr-FR" sz="1800" baseline="-25000" dirty="0" err="1">
                <a:solidFill>
                  <a:schemeClr val="tx2"/>
                </a:solidFill>
                <a:sym typeface="Symbol" panose="05050102010706020507" pitchFamily="18" charset="2"/>
              </a:rPr>
              <a:t>s</a:t>
            </a:r>
            <a:endParaRPr lang="fr-FR" sz="1800" dirty="0">
              <a:solidFill>
                <a:schemeClr val="tx2"/>
              </a:solidFill>
              <a:sym typeface="Symbol" panose="05050102010706020507" pitchFamily="18" charset="2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721864" y="4325112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Expression du quotient réactionnel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3026664" y="4998212"/>
                <a:ext cx="3583032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>
                    <a:solidFill>
                      <a:srgbClr val="FF0000"/>
                    </a:solidFill>
                  </a:rPr>
                  <a:t>Zn(OH)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)     </a:t>
                </a:r>
                <a14:m>
                  <m:oMath xmlns:m="http://schemas.openxmlformats.org/officeDocument/2006/math"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>
                    <a:solidFill>
                      <a:schemeClr val="accent2"/>
                    </a:solidFill>
                  </a:rPr>
                  <a:t>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Zn</a:t>
                </a:r>
                <a:r>
                  <a:rPr lang="fr-FR" sz="18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      2 OH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-</a:t>
                </a:r>
                <a:endParaRPr lang="fr-FR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26664" y="4998212"/>
                <a:ext cx="3583032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33" t="-9836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370064" y="5025200"/>
            <a:ext cx="6334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K</a:t>
            </a:r>
            <a:r>
              <a:rPr lang="fr-FR" sz="1800" baseline="-25000" dirty="0"/>
              <a:t>S</a:t>
            </a:r>
            <a:r>
              <a:rPr lang="fr-FR" sz="1800" dirty="0"/>
              <a:t> =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903464" y="5023612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[Zn</a:t>
            </a:r>
            <a:r>
              <a:rPr lang="fr-FR" sz="1800" baseline="30000" dirty="0"/>
              <a:t>2+</a:t>
            </a:r>
            <a:r>
              <a:rPr lang="fr-FR" sz="1800" dirty="0"/>
              <a:t>]</a:t>
            </a:r>
            <a:r>
              <a:rPr lang="fr-FR" sz="1800" baseline="-25000" dirty="0" err="1"/>
              <a:t>éq</a:t>
            </a:r>
            <a:r>
              <a:rPr lang="fr-FR" sz="1800" dirty="0">
                <a:sym typeface="Symbol" panose="05050102010706020507" pitchFamily="18" charset="2"/>
              </a:rPr>
              <a:t> [OH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-25000" dirty="0">
                <a:sym typeface="Symbol" panose="05050102010706020507" pitchFamily="18" charset="2"/>
              </a:rPr>
              <a:t>éq</a:t>
            </a:r>
            <a:r>
              <a:rPr lang="fr-FR" sz="1800" baseline="30000" dirty="0">
                <a:sym typeface="Symbol" panose="05050102010706020507" pitchFamily="18" charset="2"/>
              </a:rPr>
              <a:t>2</a:t>
            </a:r>
            <a:r>
              <a:rPr lang="fr-FR" sz="1800" dirty="0">
                <a:sym typeface="Symbol" panose="05050102010706020507" pitchFamily="18" charset="2"/>
              </a:rPr>
              <a:t> =</a:t>
            </a:r>
            <a:endParaRPr lang="fr-FR" sz="18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944989" y="5023612"/>
            <a:ext cx="1084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1,0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-17</a:t>
            </a:r>
            <a:endParaRPr lang="fr-FR" sz="18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084064" y="5671312"/>
            <a:ext cx="2162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Q = [Zn</a:t>
            </a:r>
            <a:r>
              <a:rPr lang="fr-FR" sz="1800" b="0" baseline="30000" dirty="0"/>
              <a:t>2+</a:t>
            </a:r>
            <a:r>
              <a:rPr lang="fr-FR" sz="1800" b="0" dirty="0"/>
              <a:t>]</a:t>
            </a:r>
            <a:r>
              <a:rPr lang="fr-FR" sz="1800" b="0" baseline="-25000" dirty="0"/>
              <a:t>0</a:t>
            </a:r>
            <a:r>
              <a:rPr lang="fr-FR" sz="1800" b="0" dirty="0"/>
              <a:t> </a:t>
            </a:r>
            <a:r>
              <a:rPr lang="fr-FR" sz="1800" b="0" dirty="0">
                <a:sym typeface="Symbol" panose="05050102010706020507" pitchFamily="18" charset="2"/>
              </a:rPr>
              <a:t> [OH</a:t>
            </a:r>
            <a:r>
              <a:rPr lang="fr-FR" sz="1800" b="0" baseline="30000" dirty="0">
                <a:sym typeface="Symbol" panose="05050102010706020507" pitchFamily="18" charset="2"/>
              </a:rPr>
              <a:t>-</a:t>
            </a:r>
            <a:r>
              <a:rPr lang="fr-FR" sz="1800" b="0" dirty="0">
                <a:sym typeface="Symbol" panose="05050102010706020507" pitchFamily="18" charset="2"/>
              </a:rPr>
              <a:t>]</a:t>
            </a:r>
            <a:r>
              <a:rPr lang="fr-FR" sz="1800" b="0" baseline="-25000" dirty="0">
                <a:sym typeface="Symbol" panose="05050102010706020507" pitchFamily="18" charset="2"/>
              </a:rPr>
              <a:t>0</a:t>
            </a:r>
            <a:r>
              <a:rPr lang="fr-FR" sz="1800" b="0" baseline="30000" dirty="0">
                <a:sym typeface="Symbol" panose="05050102010706020507" pitchFamily="18" charset="2"/>
              </a:rPr>
              <a:t>2</a:t>
            </a:r>
            <a:endParaRPr lang="fr-FR" sz="1800" b="0" dirty="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721864" y="6344412"/>
            <a:ext cx="3587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Calcul des concentrations apportées :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2078459" y="158496"/>
            <a:ext cx="9144000" cy="51760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4. CONDITIONS DE PRECIPITATION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705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08325" y="442913"/>
            <a:ext cx="13244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600" b="1" dirty="0" smtClean="0"/>
              <a:t>Dissolutions </a:t>
            </a:r>
            <a:r>
              <a:rPr lang="fr-FR" sz="1600" b="1" dirty="0"/>
              <a:t>: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794125" y="747713"/>
            <a:ext cx="3395664" cy="550862"/>
            <a:chOff x="662" y="279"/>
            <a:chExt cx="2139" cy="3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662" y="393"/>
                  <a:ext cx="2139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fr-FR" sz="1800" b="0" dirty="0">
                      <a:solidFill>
                        <a:srgbClr val="FF0000"/>
                      </a:solidFill>
                    </a:rPr>
                    <a:t>Zn(Cl</a:t>
                  </a:r>
                  <a:r>
                    <a:rPr lang="fr-FR" sz="1800" b="0" baseline="-25000" dirty="0">
                      <a:solidFill>
                        <a:srgbClr val="FF0000"/>
                      </a:solidFill>
                    </a:rPr>
                    <a:t>2</a:t>
                  </a:r>
                  <a:r>
                    <a:rPr lang="fr-FR" sz="1800" b="0" dirty="0">
                      <a:solidFill>
                        <a:srgbClr val="FF0000"/>
                      </a:solidFill>
                    </a:rPr>
                    <a:t>) (s</a:t>
                  </a:r>
                  <a:r>
                    <a:rPr lang="fr-FR" dirty="0">
                      <a:solidFill>
                        <a:srgbClr val="FF0000"/>
                      </a:solidFill>
                    </a:rPr>
                    <a:t> )     </a:t>
                  </a:r>
                  <a14:m>
                    <m:oMath xmlns:m="http://schemas.openxmlformats.org/officeDocument/2006/math">
                      <m:r>
                        <a:rPr lang="fr-FR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 </m:t>
                      </m:r>
                    </m:oMath>
                  </a14:m>
                  <a:r>
                    <a:rPr lang="fr-FR" sz="1800" b="0" dirty="0" smtClean="0">
                      <a:solidFill>
                        <a:schemeClr val="accent2"/>
                      </a:solidFill>
                    </a:rPr>
                    <a:t>    </a:t>
                  </a:r>
                  <a:r>
                    <a:rPr lang="fr-FR" sz="1800" b="0" dirty="0" smtClean="0">
                      <a:solidFill>
                        <a:srgbClr val="FF0000"/>
                      </a:solidFill>
                    </a:rPr>
                    <a:t>Zn</a:t>
                  </a:r>
                  <a:r>
                    <a:rPr lang="fr-FR" sz="1800" b="0" baseline="30000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fr-FR" sz="1800" b="0" baseline="30000" dirty="0">
                      <a:solidFill>
                        <a:srgbClr val="FF0000"/>
                      </a:solidFill>
                    </a:rPr>
                    <a:t>+</a:t>
                  </a:r>
                  <a:r>
                    <a:rPr lang="fr-FR" sz="1800" b="0" dirty="0">
                      <a:solidFill>
                        <a:srgbClr val="FF0000"/>
                      </a:solidFill>
                    </a:rPr>
                    <a:t>      +      2 Cl</a:t>
                  </a:r>
                  <a:r>
                    <a:rPr lang="fr-FR" sz="1800" b="0" baseline="30000" dirty="0">
                      <a:solidFill>
                        <a:srgbClr val="FF0000"/>
                      </a:solidFill>
                    </a:rPr>
                    <a:t>-</a:t>
                  </a:r>
                  <a:endParaRPr lang="fr-FR" sz="1800" b="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 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2" y="393"/>
                  <a:ext cx="2139" cy="23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436" t="-8197" b="-245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392" y="279"/>
              <a:ext cx="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600" b="0"/>
                <a:t>n H</a:t>
              </a:r>
              <a:r>
                <a:rPr lang="fr-FR" sz="1600" b="0" baseline="-25000"/>
                <a:t>2</a:t>
              </a:r>
              <a:r>
                <a:rPr lang="fr-FR" sz="1600" b="0"/>
                <a:t>O</a:t>
              </a: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874963" y="13335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E.I.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19400" y="1674813"/>
            <a:ext cx="64928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dirty="0"/>
              <a:t>E.F.</a:t>
            </a:r>
            <a:br>
              <a:rPr lang="fr-FR" sz="1800" dirty="0"/>
            </a:br>
            <a:r>
              <a:rPr lang="fr-FR" sz="1600" dirty="0"/>
              <a:t>(mol)</a:t>
            </a:r>
            <a:endParaRPr lang="fr-FR" sz="1800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86200" y="1371600"/>
            <a:ext cx="70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>
                <a:sym typeface="Symbol" panose="05050102010706020507" pitchFamily="18" charset="2"/>
              </a:rPr>
              <a:t>V</a:t>
            </a:r>
            <a:r>
              <a:rPr lang="fr-FR" sz="1800" b="0" baseline="-25000" dirty="0">
                <a:sym typeface="Symbol" panose="05050102010706020507" pitchFamily="18" charset="2"/>
              </a:rPr>
              <a:t>1</a:t>
            </a:r>
            <a:endParaRPr lang="fr-FR" sz="1800" b="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8518525" y="928688"/>
            <a:ext cx="13019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V</a:t>
            </a:r>
            <a:r>
              <a:rPr lang="fr-FR" sz="1800" b="0" baseline="-25000" dirty="0"/>
              <a:t>1</a:t>
            </a:r>
            <a:r>
              <a:rPr lang="fr-FR" sz="1800" b="0" dirty="0"/>
              <a:t> = 100 </a:t>
            </a:r>
            <a:r>
              <a:rPr lang="fr-FR" sz="1800" b="0" dirty="0" err="1" smtClean="0"/>
              <a:t>mL</a:t>
            </a:r>
            <a:endParaRPr lang="fr-FR" sz="1800" b="0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59450" y="1385888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054850" y="13716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083050" y="17970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545138" y="1797050"/>
            <a:ext cx="703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C</a:t>
            </a:r>
            <a:r>
              <a:rPr lang="fr-FR" sz="1800" b="0" dirty="0">
                <a:sym typeface="Symbol" panose="05050102010706020507" pitchFamily="18" charset="2"/>
              </a:rPr>
              <a:t>V</a:t>
            </a:r>
            <a:r>
              <a:rPr lang="fr-FR" sz="1800" b="0" baseline="-25000" dirty="0">
                <a:sym typeface="Symbol" panose="05050102010706020507" pitchFamily="18" charset="2"/>
              </a:rPr>
              <a:t>1</a:t>
            </a:r>
            <a:endParaRPr lang="fr-FR" sz="1800" b="0" dirty="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705600" y="1797050"/>
            <a:ext cx="942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2</a:t>
            </a:r>
            <a:r>
              <a:rPr lang="fr-FR" sz="1800" b="0" dirty="0">
                <a:sym typeface="Symbol" panose="05050102010706020507" pitchFamily="18" charset="2"/>
              </a:rPr>
              <a:t></a:t>
            </a:r>
            <a:r>
              <a:rPr lang="fr-FR" sz="1800" b="0" dirty="0"/>
              <a:t>C</a:t>
            </a:r>
            <a:r>
              <a:rPr lang="fr-FR" sz="1800" b="0" dirty="0">
                <a:sym typeface="Symbol" panose="05050102010706020507" pitchFamily="18" charset="2"/>
              </a:rPr>
              <a:t>V</a:t>
            </a:r>
            <a:r>
              <a:rPr lang="fr-FR" sz="1800" b="0" baseline="-25000" dirty="0">
                <a:sym typeface="Symbol" panose="05050102010706020507" pitchFamily="18" charset="2"/>
              </a:rPr>
              <a:t>1</a:t>
            </a:r>
          </a:p>
        </p:txBody>
      </p:sp>
      <p:grpSp>
        <p:nvGrpSpPr>
          <p:cNvPr id="16" name="Group 28"/>
          <p:cNvGrpSpPr>
            <a:grpSpLocks/>
          </p:cNvGrpSpPr>
          <p:nvPr/>
        </p:nvGrpSpPr>
        <p:grpSpPr bwMode="auto">
          <a:xfrm>
            <a:off x="3794125" y="2500313"/>
            <a:ext cx="3282950" cy="550862"/>
            <a:chOff x="662" y="1383"/>
            <a:chExt cx="2068" cy="3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62" y="1497"/>
                  <a:ext cx="2068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fr-FR" sz="1800" b="0" dirty="0" err="1">
                      <a:solidFill>
                        <a:srgbClr val="FF0000"/>
                      </a:solidFill>
                    </a:rPr>
                    <a:t>NaOH</a:t>
                  </a:r>
                  <a:r>
                    <a:rPr lang="fr-FR" sz="1800" b="0" dirty="0">
                      <a:solidFill>
                        <a:srgbClr val="FF0000"/>
                      </a:solidFill>
                    </a:rPr>
                    <a:t> (s) </a:t>
                  </a:r>
                  <a:r>
                    <a:rPr lang="fr-FR" dirty="0" smtClean="0">
                      <a:solidFill>
                        <a:srgbClr val="FF0000"/>
                      </a:solidFill>
                    </a:rPr>
                    <a:t>     </a:t>
                  </a:r>
                  <a14:m>
                    <m:oMath xmlns:m="http://schemas.openxmlformats.org/officeDocument/2006/math">
                      <m:r>
                        <a:rPr lang="fr-FR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</m:oMath>
                  </a14:m>
                  <a:r>
                    <a:rPr lang="fr-FR" sz="1800" b="0" dirty="0">
                      <a:solidFill>
                        <a:schemeClr val="accent2"/>
                      </a:solidFill>
                    </a:rPr>
                    <a:t>      </a:t>
                  </a:r>
                  <a:r>
                    <a:rPr lang="fr-FR" sz="1800" b="0" dirty="0">
                      <a:solidFill>
                        <a:srgbClr val="FF0000"/>
                      </a:solidFill>
                    </a:rPr>
                    <a:t>Na</a:t>
                  </a:r>
                  <a:r>
                    <a:rPr lang="fr-FR" sz="1800" b="0" baseline="30000" dirty="0">
                      <a:solidFill>
                        <a:srgbClr val="FF0000"/>
                      </a:solidFill>
                    </a:rPr>
                    <a:t>+</a:t>
                  </a:r>
                  <a:r>
                    <a:rPr lang="fr-FR" sz="1800" b="0" dirty="0">
                      <a:solidFill>
                        <a:srgbClr val="FF0000"/>
                      </a:solidFill>
                    </a:rPr>
                    <a:t>      +      OH</a:t>
                  </a:r>
                  <a:r>
                    <a:rPr lang="fr-FR" sz="1800" b="0" baseline="30000" dirty="0">
                      <a:solidFill>
                        <a:srgbClr val="FF0000"/>
                      </a:solidFill>
                    </a:rPr>
                    <a:t>-</a:t>
                  </a:r>
                  <a:endParaRPr lang="fr-FR" sz="1800" b="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2" y="1497"/>
                  <a:ext cx="2068" cy="233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484" t="-9836" b="-245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1296" y="1383"/>
              <a:ext cx="4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600" b="0"/>
                <a:t>n H</a:t>
              </a:r>
              <a:r>
                <a:rPr lang="fr-FR" sz="1600" b="0" baseline="-25000"/>
                <a:t>2</a:t>
              </a:r>
              <a:r>
                <a:rPr lang="fr-FR" sz="1600" b="0"/>
                <a:t>O</a:t>
              </a:r>
            </a:p>
          </p:txBody>
        </p:sp>
      </p:grp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874963" y="3086100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E.I.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819400" y="3427413"/>
            <a:ext cx="649288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/>
              <a:t>E.F.</a:t>
            </a:r>
            <a:br>
              <a:rPr lang="fr-FR" sz="1800"/>
            </a:br>
            <a:r>
              <a:rPr lang="fr-FR" sz="1600"/>
              <a:t>(mol)</a:t>
            </a:r>
            <a:endParaRPr lang="fr-FR" sz="180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886200" y="3124200"/>
            <a:ext cx="70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C</a:t>
            </a:r>
            <a:r>
              <a:rPr lang="fr-FR" sz="1800" b="0">
                <a:sym typeface="Symbol" panose="05050102010706020507" pitchFamily="18" charset="2"/>
              </a:rPr>
              <a:t>V</a:t>
            </a:r>
            <a:r>
              <a:rPr lang="fr-FR" sz="1800" b="0" baseline="-25000">
                <a:sym typeface="Symbol" panose="05050102010706020507" pitchFamily="18" charset="2"/>
              </a:rPr>
              <a:t>2</a:t>
            </a:r>
            <a:endParaRPr lang="fr-FR" sz="1800" b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8518525" y="2681288"/>
            <a:ext cx="13019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V</a:t>
            </a:r>
            <a:r>
              <a:rPr lang="fr-FR" sz="1800" b="0" baseline="-25000" dirty="0"/>
              <a:t>2</a:t>
            </a:r>
            <a:r>
              <a:rPr lang="fr-FR" sz="1800" b="0" dirty="0"/>
              <a:t> = 150 </a:t>
            </a:r>
            <a:r>
              <a:rPr lang="fr-FR" sz="1800" b="0" dirty="0" err="1" smtClean="0"/>
              <a:t>mL</a:t>
            </a:r>
            <a:endParaRPr lang="fr-FR" sz="1800" b="0" dirty="0"/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5759450" y="3138488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781800" y="31242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083050" y="35496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545138" y="3549650"/>
            <a:ext cx="703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C</a:t>
            </a:r>
            <a:r>
              <a:rPr lang="fr-FR" sz="1800" b="0">
                <a:sym typeface="Symbol" panose="05050102010706020507" pitchFamily="18" charset="2"/>
              </a:rPr>
              <a:t>V</a:t>
            </a:r>
            <a:r>
              <a:rPr lang="fr-FR" sz="1800" b="0" baseline="-25000">
                <a:sym typeface="Symbol" panose="05050102010706020507" pitchFamily="18" charset="2"/>
              </a:rPr>
              <a:t>2</a:t>
            </a:r>
            <a:endParaRPr lang="fr-FR" sz="1800" b="0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705600" y="3549650"/>
            <a:ext cx="70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C</a:t>
            </a:r>
            <a:r>
              <a:rPr lang="fr-FR" sz="1800" b="0">
                <a:sym typeface="Symbol" panose="05050102010706020507" pitchFamily="18" charset="2"/>
              </a:rPr>
              <a:t>V</a:t>
            </a:r>
            <a:r>
              <a:rPr lang="fr-FR" sz="1800" b="0" baseline="-25000">
                <a:sym typeface="Symbol" panose="05050102010706020507" pitchFamily="18" charset="2"/>
              </a:rPr>
              <a:t>2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3505200" y="4305300"/>
            <a:ext cx="1100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[Zn</a:t>
            </a:r>
            <a:r>
              <a:rPr lang="fr-FR" sz="1800" baseline="30000"/>
              <a:t>2+</a:t>
            </a:r>
            <a:r>
              <a:rPr lang="fr-FR" sz="1800"/>
              <a:t>]</a:t>
            </a:r>
            <a:r>
              <a:rPr lang="fr-FR" sz="1800" baseline="-25000"/>
              <a:t>0</a:t>
            </a:r>
            <a:r>
              <a:rPr lang="fr-FR" sz="1800"/>
              <a:t> = 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470525" y="4300538"/>
            <a:ext cx="1712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8,0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-5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505200" y="5003800"/>
            <a:ext cx="106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[OH</a:t>
            </a:r>
            <a:r>
              <a:rPr lang="fr-FR" sz="1800" baseline="30000"/>
              <a:t>-</a:t>
            </a:r>
            <a:r>
              <a:rPr lang="fr-FR" sz="1800"/>
              <a:t>]</a:t>
            </a:r>
            <a:r>
              <a:rPr lang="fr-FR" sz="1800" baseline="-25000"/>
              <a:t>0</a:t>
            </a:r>
            <a:r>
              <a:rPr lang="fr-FR" sz="1800"/>
              <a:t> = 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5410200" y="4999038"/>
            <a:ext cx="1712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1,2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-4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505200" y="5710238"/>
            <a:ext cx="2416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Q = [Zn</a:t>
            </a:r>
            <a:r>
              <a:rPr lang="fr-FR" sz="1800" baseline="30000" dirty="0"/>
              <a:t>2+</a:t>
            </a:r>
            <a:r>
              <a:rPr lang="fr-FR" sz="1800" dirty="0"/>
              <a:t>]</a:t>
            </a:r>
            <a:r>
              <a:rPr lang="fr-FR" sz="1800" baseline="-25000" dirty="0"/>
              <a:t>0</a:t>
            </a:r>
            <a:r>
              <a:rPr lang="fr-FR" sz="1800" dirty="0"/>
              <a:t> </a:t>
            </a:r>
            <a:r>
              <a:rPr lang="fr-FR" sz="1800" dirty="0">
                <a:sym typeface="Symbol" panose="05050102010706020507" pitchFamily="18" charset="2"/>
              </a:rPr>
              <a:t> [OH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-25000" dirty="0">
                <a:sym typeface="Symbol" panose="05050102010706020507" pitchFamily="18" charset="2"/>
              </a:rPr>
              <a:t>0</a:t>
            </a:r>
            <a:r>
              <a:rPr lang="fr-FR" sz="1800" baseline="30000" dirty="0">
                <a:sym typeface="Symbol" panose="05050102010706020507" pitchFamily="18" charset="2"/>
              </a:rPr>
              <a:t>2</a:t>
            </a:r>
            <a:r>
              <a:rPr lang="fr-FR" sz="1800" dirty="0">
                <a:sym typeface="Symbol" panose="05050102010706020507" pitchFamily="18" charset="2"/>
              </a:rPr>
              <a:t> =</a:t>
            </a:r>
            <a:endParaRPr lang="fr-FR" sz="1800" dirty="0"/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6080125" y="5710238"/>
            <a:ext cx="1255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1,15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-12</a:t>
            </a:r>
            <a:r>
              <a:rPr lang="fr-FR" sz="1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108325" y="6286500"/>
            <a:ext cx="134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/>
              <a:t>Conclusion :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679950" y="6286500"/>
            <a:ext cx="76168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Q &gt; K</a:t>
            </a:r>
            <a:r>
              <a:rPr lang="fr-FR" sz="1800" b="1" baseline="-25000" dirty="0">
                <a:solidFill>
                  <a:srgbClr val="FF0000"/>
                </a:solidFill>
              </a:rPr>
              <a:t>S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775325" y="6286500"/>
            <a:ext cx="1866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Il y a précipitation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9169504" y="5680295"/>
            <a:ext cx="1618515" cy="373888"/>
            <a:chOff x="9410737" y="5023612"/>
            <a:chExt cx="1618515" cy="373888"/>
          </a:xfrm>
        </p:grpSpPr>
        <p:sp>
          <p:nvSpPr>
            <p:cNvPr id="39" name="Text Box 10"/>
            <p:cNvSpPr txBox="1">
              <a:spLocks noChangeArrowheads="1"/>
            </p:cNvSpPr>
            <p:nvPr/>
          </p:nvSpPr>
          <p:spPr bwMode="auto">
            <a:xfrm>
              <a:off x="9944989" y="5023612"/>
              <a:ext cx="10842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>
                  <a:solidFill>
                    <a:srgbClr val="FF0000"/>
                  </a:solidFill>
                </a:rPr>
                <a:t>1,0 </a:t>
              </a:r>
              <a:r>
                <a:rPr lang="fr-FR" sz="1800" dirty="0">
                  <a:solidFill>
                    <a:srgbClr val="FF0000"/>
                  </a:solidFill>
                  <a:sym typeface="Symbol" panose="05050102010706020507" pitchFamily="18" charset="2"/>
                </a:rPr>
                <a:t>10</a:t>
              </a:r>
              <a:r>
                <a:rPr lang="fr-FR" sz="1800" baseline="30000" dirty="0">
                  <a:solidFill>
                    <a:srgbClr val="FF0000"/>
                  </a:solidFill>
                  <a:sym typeface="Symbol" panose="05050102010706020507" pitchFamily="18" charset="2"/>
                </a:rPr>
                <a:t>-17</a:t>
              </a:r>
              <a:endParaRPr lang="fr-FR" sz="18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9410737" y="5030788"/>
              <a:ext cx="633413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/>
                <a:t>K</a:t>
              </a:r>
              <a:r>
                <a:rPr lang="fr-FR" sz="1800" baseline="-25000" dirty="0"/>
                <a:t>S</a:t>
              </a:r>
              <a:r>
                <a:rPr lang="fr-FR" sz="1800" dirty="0"/>
                <a:t> =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4505869" y="4217553"/>
                <a:ext cx="1002454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869" y="4217553"/>
                <a:ext cx="1002454" cy="5657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4408885" y="4910285"/>
                <a:ext cx="1002454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885" y="4910285"/>
                <a:ext cx="1002454" cy="5657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4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001" y="287476"/>
            <a:ext cx="9144000" cy="475620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5. EFFET D’ION COMMUN</a:t>
            </a:r>
            <a:endParaRPr lang="fr-FR" sz="36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323338" y="1217676"/>
            <a:ext cx="377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</a:t>
            </a:r>
            <a:r>
              <a:rPr lang="fr-FR" sz="1800" b="1" dirty="0" smtClean="0">
                <a:solidFill>
                  <a:srgbClr val="FF0000"/>
                </a:solidFill>
              </a:rPr>
              <a:t>éfinition</a:t>
            </a:r>
            <a:r>
              <a:rPr lang="fr-FR" sz="1800" dirty="0" smtClean="0"/>
              <a:t> </a:t>
            </a:r>
            <a:r>
              <a:rPr lang="fr-FR" sz="1800" dirty="0"/>
              <a:t>: </a:t>
            </a:r>
            <a:r>
              <a:rPr lang="fr-FR" sz="1800" b="0" dirty="0"/>
              <a:t>il y a effet d ’ion commun :</a:t>
            </a:r>
            <a:endParaRPr lang="fr-FR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23338" y="1833626"/>
            <a:ext cx="884434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 dirty="0" smtClean="0"/>
              <a:t>lorsque </a:t>
            </a:r>
            <a:r>
              <a:rPr lang="fr-FR" sz="1800" b="0" dirty="0"/>
              <a:t>un composé ionique est dissous dans une solution contenant déjà </a:t>
            </a:r>
            <a:r>
              <a:rPr lang="fr-FR" sz="1800" b="0" dirty="0" smtClean="0"/>
              <a:t>l’un </a:t>
            </a:r>
            <a:r>
              <a:rPr lang="fr-FR" sz="1800" b="0" dirty="0"/>
              <a:t>des ions qui</a:t>
            </a:r>
            <a:br>
              <a:rPr lang="fr-FR" sz="1800" b="0" dirty="0"/>
            </a:br>
            <a:r>
              <a:rPr lang="fr-FR" sz="1800" b="0" dirty="0"/>
              <a:t>constituent le composé : par exemple dissolution du chlorure d ’argent dans une solution </a:t>
            </a:r>
            <a:br>
              <a:rPr lang="fr-FR" sz="1800" b="0" dirty="0"/>
            </a:br>
            <a:r>
              <a:rPr lang="fr-FR" sz="1800" b="0" dirty="0"/>
              <a:t>contenant des ions Ag</a:t>
            </a:r>
            <a:r>
              <a:rPr lang="fr-FR" sz="1800" b="0" baseline="30000" dirty="0"/>
              <a:t>+</a:t>
            </a:r>
            <a:r>
              <a:rPr lang="fr-FR" sz="1800" b="0" dirty="0"/>
              <a:t> ou Cl</a:t>
            </a:r>
            <a:r>
              <a:rPr lang="fr-FR" sz="1800" b="0" baseline="30000" dirty="0"/>
              <a:t>-</a:t>
            </a:r>
            <a:endParaRPr lang="fr-FR" sz="1800" b="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323338" y="4165664"/>
            <a:ext cx="42828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L ’effet d ’ion commun diminue la solubilité 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23338" y="4989576"/>
            <a:ext cx="723069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Application </a:t>
            </a:r>
            <a:r>
              <a:rPr lang="fr-FR" sz="1800" dirty="0"/>
              <a:t>: </a:t>
            </a:r>
            <a:r>
              <a:rPr lang="fr-FR" sz="1800" b="0" dirty="0"/>
              <a:t>déterminer la solubilité du sulfate d ’argent :</a:t>
            </a:r>
            <a:br>
              <a:rPr lang="fr-FR" sz="1800" b="0" dirty="0"/>
            </a:br>
            <a:r>
              <a:rPr lang="fr-FR" sz="1800" dirty="0"/>
              <a:t>a) </a:t>
            </a:r>
            <a:r>
              <a:rPr lang="fr-FR" sz="1800" b="0" dirty="0"/>
              <a:t>dans l ’eau pure ;</a:t>
            </a:r>
          </a:p>
          <a:p>
            <a:r>
              <a:rPr lang="fr-FR" sz="1800" dirty="0"/>
              <a:t>b) </a:t>
            </a:r>
            <a:r>
              <a:rPr lang="fr-FR" sz="1800" b="0" dirty="0"/>
              <a:t>dans une solution de sulfate de sodium de concentration </a:t>
            </a:r>
            <a:r>
              <a:rPr lang="fr-FR" sz="1800" b="0" dirty="0" smtClean="0"/>
              <a:t>c </a:t>
            </a:r>
            <a:r>
              <a:rPr lang="fr-FR" sz="1800" b="0" dirty="0"/>
              <a:t>= 1,0 mol.L</a:t>
            </a:r>
            <a:r>
              <a:rPr lang="fr-FR" sz="1800" b="0" baseline="30000" dirty="0"/>
              <a:t>-1 </a:t>
            </a:r>
            <a:r>
              <a:rPr lang="fr-FR" sz="1800" b="0" dirty="0"/>
              <a:t>.</a:t>
            </a:r>
          </a:p>
          <a:p>
            <a:r>
              <a:rPr lang="fr-FR" sz="1800" i="1" dirty="0"/>
              <a:t>Donnée :</a:t>
            </a:r>
            <a:r>
              <a:rPr lang="fr-FR" sz="1800" b="0" dirty="0"/>
              <a:t> </a:t>
            </a:r>
            <a:r>
              <a:rPr lang="fr-FR" sz="1800" b="0" dirty="0" err="1"/>
              <a:t>pK</a:t>
            </a:r>
            <a:r>
              <a:rPr lang="fr-FR" sz="1800" b="0" baseline="-25000" dirty="0" err="1"/>
              <a:t>S</a:t>
            </a:r>
            <a:r>
              <a:rPr lang="fr-FR" sz="1800" b="0" dirty="0"/>
              <a:t> (Ag</a:t>
            </a:r>
            <a:r>
              <a:rPr lang="fr-FR" sz="1800" b="0" baseline="-25000" dirty="0"/>
              <a:t>2</a:t>
            </a:r>
            <a:r>
              <a:rPr lang="fr-FR" sz="1800" b="0" dirty="0"/>
              <a:t>SO</a:t>
            </a:r>
            <a:r>
              <a:rPr lang="fr-FR" sz="1800" b="0" baseline="-25000" dirty="0"/>
              <a:t>4</a:t>
            </a:r>
            <a:r>
              <a:rPr lang="fr-FR" sz="1800" b="0" dirty="0"/>
              <a:t>) = 4,8 .</a:t>
            </a:r>
          </a:p>
          <a:p>
            <a:r>
              <a:rPr lang="fr-FR" sz="1800" i="1" dirty="0"/>
              <a:t>Remarque : </a:t>
            </a:r>
            <a:r>
              <a:rPr lang="fr-FR" sz="1800" b="0" dirty="0"/>
              <a:t> la réaction des ions sulfate avec l ’eau est </a:t>
            </a:r>
            <a:r>
              <a:rPr lang="fr-FR" sz="1800" b="0" dirty="0" smtClean="0"/>
              <a:t>négligeable </a:t>
            </a:r>
            <a:r>
              <a:rPr lang="fr-FR" sz="1800" b="0" dirty="0"/>
              <a:t>.</a:t>
            </a:r>
            <a:endParaRPr lang="fr-FR" sz="18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23338" y="2984818"/>
            <a:ext cx="90910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 dirty="0" smtClean="0"/>
              <a:t>lorsque </a:t>
            </a:r>
            <a:r>
              <a:rPr lang="fr-FR" sz="1800" b="0" dirty="0"/>
              <a:t>on ajoute à une solution </a:t>
            </a:r>
            <a:r>
              <a:rPr lang="fr-FR" sz="1800" b="0" dirty="0" smtClean="0"/>
              <a:t>d’un </a:t>
            </a:r>
            <a:r>
              <a:rPr lang="fr-FR" sz="1800" b="0" dirty="0"/>
              <a:t>composé ionique, une solution contenant </a:t>
            </a:r>
            <a:r>
              <a:rPr lang="fr-FR" sz="1800" b="0" dirty="0" smtClean="0"/>
              <a:t>l’un </a:t>
            </a:r>
            <a:r>
              <a:rPr lang="fr-FR" sz="1800" b="0" dirty="0"/>
              <a:t>des ions</a:t>
            </a:r>
            <a:br>
              <a:rPr lang="fr-FR" sz="1800" b="0" dirty="0"/>
            </a:br>
            <a:r>
              <a:rPr lang="fr-FR" sz="1800" b="0" dirty="0"/>
              <a:t>qui constituent le composé ionique : par exemple ajout d ’une solution </a:t>
            </a:r>
            <a:r>
              <a:rPr lang="fr-FR" sz="1800" b="0" dirty="0" smtClean="0"/>
              <a:t>d’ions </a:t>
            </a:r>
            <a:r>
              <a:rPr lang="fr-FR" sz="1800" b="0" dirty="0"/>
              <a:t>chlorure à une</a:t>
            </a:r>
            <a:br>
              <a:rPr lang="fr-FR" sz="1800" b="0" dirty="0"/>
            </a:br>
            <a:r>
              <a:rPr lang="fr-FR" sz="1800" b="0" dirty="0"/>
              <a:t>solution de chlorure d ’argent .</a:t>
            </a:r>
          </a:p>
        </p:txBody>
      </p:sp>
    </p:spTree>
    <p:extLst>
      <p:ext uri="{BB962C8B-B14F-4D97-AF65-F5344CB8AC3E}">
        <p14:creationId xmlns:p14="http://schemas.microsoft.com/office/powerpoint/2010/main" val="30039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91361" y="152400"/>
            <a:ext cx="32196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u="sng" dirty="0"/>
              <a:t>a ) solubilité s dans l ’eau pure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70241" y="609600"/>
            <a:ext cx="253731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équilibre de dissolution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4"/>
              <p:cNvSpPr txBox="1">
                <a:spLocks noChangeArrowheads="1"/>
              </p:cNvSpPr>
              <p:nvPr/>
            </p:nvSpPr>
            <p:spPr bwMode="auto">
              <a:xfrm>
                <a:off x="3300372" y="1069975"/>
                <a:ext cx="3520035" cy="369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SO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)    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>
                    <a:solidFill>
                      <a:schemeClr val="accent2"/>
                    </a:solidFill>
                  </a:rPr>
                  <a:t>    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fr-FR" sz="1800" dirty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      </a:t>
                </a:r>
              </a:p>
            </p:txBody>
          </p:sp>
        </mc:Choice>
        <mc:Fallback>
          <p:sp>
            <p:nvSpPr>
              <p:cNvPr id="6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0372" y="1069975"/>
                <a:ext cx="3520035" cy="369888"/>
              </a:xfrm>
              <a:prstGeom prst="rect">
                <a:avLst/>
              </a:prstGeom>
              <a:blipFill rotWithShape="0">
                <a:blip r:embed="rId2"/>
                <a:stretch>
                  <a:fillRect l="-1384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541294" y="1076903"/>
            <a:ext cx="62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err="1"/>
              <a:t>K</a:t>
            </a:r>
            <a:r>
              <a:rPr lang="fr-FR" sz="1800" baseline="-25000" dirty="0" err="1"/>
              <a:t>s</a:t>
            </a:r>
            <a:r>
              <a:rPr lang="fr-FR" sz="1800" dirty="0"/>
              <a:t> =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0005200" y="1068388"/>
            <a:ext cx="110268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1,58</a:t>
            </a:r>
            <a:r>
              <a:rPr lang="fr-FR" sz="1800" dirty="0"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ym typeface="Symbol" panose="05050102010706020507" pitchFamily="18" charset="2"/>
              </a:rPr>
              <a:t>-5</a:t>
            </a:r>
            <a:endParaRPr lang="fr-FR" sz="1800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133600" y="1371600"/>
            <a:ext cx="1051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b="0"/>
              <a:t>équilibre</a:t>
            </a:r>
            <a:br>
              <a:rPr lang="fr-FR" sz="1800" b="0"/>
            </a:br>
            <a:r>
              <a:rPr lang="fr-FR" sz="1800" b="0"/>
              <a:t>(mol.L</a:t>
            </a:r>
            <a:r>
              <a:rPr lang="fr-FR" sz="1800" b="0" baseline="30000"/>
              <a:t>-1</a:t>
            </a:r>
            <a:r>
              <a:rPr lang="fr-FR" sz="1800" b="0"/>
              <a:t>)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836101" y="1508125"/>
            <a:ext cx="26950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349016" y="1508125"/>
            <a:ext cx="46013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2 s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879567" y="1508125"/>
            <a:ext cx="28265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00372" y="2247900"/>
            <a:ext cx="65569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947848" y="2247900"/>
            <a:ext cx="107310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4 s</a:t>
            </a:r>
            <a:r>
              <a:rPr lang="fr-FR" sz="1800" baseline="30000" dirty="0"/>
              <a:t>2</a:t>
            </a:r>
            <a:r>
              <a:rPr lang="fr-FR" sz="1800" dirty="0"/>
              <a:t> </a:t>
            </a:r>
            <a:r>
              <a:rPr lang="fr-FR" sz="1800" dirty="0">
                <a:sym typeface="Symbol" panose="05050102010706020507" pitchFamily="18" charset="2"/>
              </a:rPr>
              <a:t> s =</a:t>
            </a:r>
            <a:endParaRPr lang="fr-FR" sz="1800" dirty="0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5035739" y="2247900"/>
            <a:ext cx="53901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4 s</a:t>
            </a:r>
            <a:r>
              <a:rPr lang="fr-FR" sz="1800" baseline="30000"/>
              <a:t>3</a:t>
            </a:r>
            <a:endParaRPr lang="fr-FR" sz="1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17"/>
              <p:cNvSpPr txBox="1">
                <a:spLocks noChangeArrowheads="1"/>
              </p:cNvSpPr>
              <p:nvPr/>
            </p:nvSpPr>
            <p:spPr bwMode="auto">
              <a:xfrm>
                <a:off x="5916862" y="2126878"/>
                <a:ext cx="1810659" cy="6365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b="0" dirty="0" smtClean="0"/>
                  <a:t>d ’où  </a:t>
                </a:r>
                <a:r>
                  <a:rPr lang="fr-FR" sz="1800" dirty="0"/>
                  <a:t>s </a:t>
                </a:r>
                <a:r>
                  <a:rPr lang="fr-FR" sz="1800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fr-FR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18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fr-FR" sz="1800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fr-FR" sz="1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fr-FR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  <m:r>
                      <a:rPr lang="fr-FR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fr-FR" sz="1800" b="0" dirty="0"/>
              </a:p>
            </p:txBody>
          </p:sp>
        </mc:Choice>
        <mc:Fallback>
          <p:sp>
            <p:nvSpPr>
              <p:cNvPr id="18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16862" y="2126878"/>
                <a:ext cx="1810659" cy="636521"/>
              </a:xfrm>
              <a:prstGeom prst="rect">
                <a:avLst/>
              </a:prstGeom>
              <a:blipFill rotWithShape="0">
                <a:blip r:embed="rId3"/>
                <a:stretch>
                  <a:fillRect l="-3030" b="-48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855994" y="2309019"/>
            <a:ext cx="1832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1,6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-2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2286000" y="2971800"/>
            <a:ext cx="86426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u="sng" dirty="0"/>
              <a:t>b ) solubilité </a:t>
            </a:r>
            <a:r>
              <a:rPr lang="fr-FR" sz="1800" b="1" u="sng" dirty="0" smtClean="0"/>
              <a:t>s</a:t>
            </a:r>
            <a:r>
              <a:rPr lang="fr-FR" b="1" u="sng" dirty="0" smtClean="0"/>
              <a:t>’</a:t>
            </a:r>
            <a:r>
              <a:rPr lang="fr-FR" sz="1800" b="1" u="sng" dirty="0" smtClean="0"/>
              <a:t> </a:t>
            </a:r>
            <a:r>
              <a:rPr lang="fr-FR" sz="1800" b="1" u="sng" dirty="0"/>
              <a:t>dans une solution de sulfate de sodium  de </a:t>
            </a:r>
            <a:r>
              <a:rPr lang="fr-FR" sz="1800" b="1" u="sng" dirty="0" smtClean="0"/>
              <a:t>concentration c= </a:t>
            </a:r>
            <a:r>
              <a:rPr lang="fr-FR" sz="1800" b="1" u="sng" dirty="0"/>
              <a:t>1,0 mol.L</a:t>
            </a:r>
            <a:r>
              <a:rPr lang="fr-FR" sz="1800" b="1" u="sng" baseline="30000" dirty="0"/>
              <a:t>-1</a:t>
            </a:r>
            <a:r>
              <a:rPr lang="fr-FR" sz="1800" b="1" u="sng" dirty="0"/>
              <a:t> .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803525" y="3467100"/>
            <a:ext cx="6540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Le sulfate de sodium est un électrolyte fort qui se dissout totalement 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260725" y="4000500"/>
                <a:ext cx="3162300" cy="369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Na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SO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(s)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>
                    <a:solidFill>
                      <a:schemeClr val="accent2"/>
                    </a:solidFill>
                  </a:rPr>
                  <a:t>    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fr-FR" sz="1800" dirty="0">
                    <a:solidFill>
                      <a:srgbClr val="FF0000"/>
                    </a:solidFill>
                  </a:rPr>
                  <a:t>Na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</a:t>
                </a:r>
              </a:p>
            </p:txBody>
          </p:sp>
        </mc:Choice>
        <mc:Fallback>
          <p:sp>
            <p:nvSpPr>
              <p:cNvPr id="24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0725" y="4000500"/>
                <a:ext cx="3162300" cy="369888"/>
              </a:xfrm>
              <a:prstGeom prst="rect">
                <a:avLst/>
              </a:prstGeom>
              <a:blipFill rotWithShape="0">
                <a:blip r:embed="rId4"/>
                <a:stretch>
                  <a:fillRect l="-1734" t="-8197" r="-578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2209800" y="4229100"/>
            <a:ext cx="101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800" b="0"/>
              <a:t>E.F.</a:t>
            </a:r>
            <a:br>
              <a:rPr lang="fr-FR" sz="1800" b="0"/>
            </a:br>
            <a:r>
              <a:rPr lang="fr-FR" sz="1800" b="0"/>
              <a:t>(mol.L</a:t>
            </a:r>
            <a:r>
              <a:rPr lang="fr-FR" sz="1800" b="0" baseline="30000"/>
              <a:t>-1</a:t>
            </a:r>
            <a:r>
              <a:rPr lang="fr-FR" sz="1800" b="0"/>
              <a:t>)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3717925" y="436721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5296482" y="4384715"/>
            <a:ext cx="3994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2c</a:t>
            </a:r>
            <a:endParaRPr lang="fr-FR" sz="1800" dirty="0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6642100" y="4367213"/>
            <a:ext cx="3353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 </a:t>
            </a:r>
            <a:r>
              <a:rPr lang="fr-FR" sz="1800" dirty="0" smtClean="0"/>
              <a:t>c</a:t>
            </a:r>
            <a:endParaRPr lang="fr-FR" sz="1800" dirty="0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803525" y="4953000"/>
            <a:ext cx="4279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équilibre de dissolution du sulfate d ’argent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33"/>
              <p:cNvSpPr txBox="1">
                <a:spLocks noChangeArrowheads="1"/>
              </p:cNvSpPr>
              <p:nvPr/>
            </p:nvSpPr>
            <p:spPr bwMode="auto">
              <a:xfrm>
                <a:off x="3352800" y="5348288"/>
                <a:ext cx="3175000" cy="369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SO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</a:t>
                </a:r>
                <a:r>
                  <a:rPr lang="fr-FR" dirty="0">
                    <a:solidFill>
                      <a:srgbClr val="FF0000"/>
                    </a:solidFill>
                  </a:rPr>
                  <a:t>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>
                    <a:solidFill>
                      <a:schemeClr val="accent2"/>
                    </a:solidFill>
                  </a:rPr>
                  <a:t>     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fr-FR" sz="1800" dirty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</a:t>
                </a:r>
              </a:p>
            </p:txBody>
          </p:sp>
        </mc:Choice>
        <mc:Fallback>
          <p:sp>
            <p:nvSpPr>
              <p:cNvPr id="32" name="Text 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52800" y="5348288"/>
                <a:ext cx="3175000" cy="369887"/>
              </a:xfrm>
              <a:prstGeom prst="rect">
                <a:avLst/>
              </a:prstGeom>
              <a:blipFill rotWithShape="0">
                <a:blip r:embed="rId5"/>
                <a:stretch>
                  <a:fillRect l="-1536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2339975" y="57340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E.I.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2133600" y="6096000"/>
            <a:ext cx="9286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600" b="0"/>
              <a:t>équilibre</a:t>
            </a:r>
            <a:br>
              <a:rPr lang="fr-FR" sz="1600" b="0"/>
            </a:br>
            <a:r>
              <a:rPr lang="fr-FR" sz="1600" b="0"/>
              <a:t>(mol.L</a:t>
            </a:r>
            <a:r>
              <a:rPr lang="fr-FR" sz="1600" b="0" baseline="30000"/>
              <a:t>-1</a:t>
            </a:r>
            <a:r>
              <a:rPr lang="fr-FR" sz="1600" b="0"/>
              <a:t>)</a:t>
            </a:r>
            <a:endParaRPr lang="fr-FR" sz="1800" b="0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633788" y="573405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5397500" y="57340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0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6862763" y="5734050"/>
            <a:ext cx="2824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c</a:t>
            </a:r>
            <a:endParaRPr lang="fr-FR" sz="1800" dirty="0"/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633788" y="6202363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5311775" y="620236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2 s ’</a:t>
            </a: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6629400" y="6202363"/>
            <a:ext cx="7040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c </a:t>
            </a:r>
            <a:r>
              <a:rPr lang="fr-FR" sz="1800" dirty="0"/>
              <a:t>+ s 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010586" y="1046869"/>
                <a:ext cx="1964384" cy="3297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𝐴𝑔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e>
                        <m:sub/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/>
                        <m:sup/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0586" y="1046869"/>
                <a:ext cx="1964384" cy="329706"/>
              </a:xfrm>
              <a:prstGeom prst="rect">
                <a:avLst/>
              </a:prstGeom>
              <a:blipFill rotWithShape="0">
                <a:blip r:embed="rId25"/>
                <a:stretch>
                  <a:fillRect r="-932" b="-259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6553483" y="1080398"/>
                <a:ext cx="769698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483" y="1080398"/>
                <a:ext cx="769698" cy="386452"/>
              </a:xfrm>
              <a:prstGeom prst="rect">
                <a:avLst/>
              </a:prstGeom>
              <a:blipFill rotWithShape="0">
                <a:blip r:embed="rId26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/>
              <p:cNvSpPr/>
              <p:nvPr/>
            </p:nvSpPr>
            <p:spPr>
              <a:xfrm>
                <a:off x="6383762" y="3986396"/>
                <a:ext cx="769698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3762" y="3986396"/>
                <a:ext cx="769698" cy="386452"/>
              </a:xfrm>
              <a:prstGeom prst="rect">
                <a:avLst/>
              </a:prstGeom>
              <a:blipFill rotWithShape="0">
                <a:blip r:embed="rId27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6414935" y="5316431"/>
                <a:ext cx="769698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935" y="5316431"/>
                <a:ext cx="769698" cy="386452"/>
              </a:xfrm>
              <a:prstGeom prst="rect">
                <a:avLst/>
              </a:prstGeom>
              <a:blipFill rotWithShape="0">
                <a:blip r:embed="rId28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34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91501" y="924791"/>
            <a:ext cx="5199063" cy="1724025"/>
            <a:chOff x="0" y="3120"/>
            <a:chExt cx="3275" cy="1086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422" y="3120"/>
              <a:ext cx="26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 dirty="0"/>
                <a:t>équilibre de dissolution du sulfate d ’argent 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768" y="3369"/>
                  <a:ext cx="1936" cy="2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fr-FR" sz="1800" dirty="0" smtClean="0">
                      <a:solidFill>
                        <a:srgbClr val="FF0000"/>
                      </a:solidFill>
                    </a:rPr>
                    <a:t>Ag</a:t>
                  </a:r>
                  <a:r>
                    <a:rPr lang="fr-FR" sz="1800" baseline="-25000" dirty="0">
                      <a:solidFill>
                        <a:srgbClr val="FF0000"/>
                      </a:solidFill>
                    </a:rPr>
                    <a:t>2</a:t>
                  </a:r>
                  <a:r>
                    <a:rPr lang="fr-FR" sz="1800" dirty="0">
                      <a:solidFill>
                        <a:srgbClr val="FF0000"/>
                      </a:solidFill>
                    </a:rPr>
                    <a:t>SO</a:t>
                  </a:r>
                  <a:r>
                    <a:rPr lang="fr-FR" sz="1800" baseline="-25000" dirty="0">
                      <a:solidFill>
                        <a:srgbClr val="FF0000"/>
                      </a:solidFill>
                    </a:rPr>
                    <a:t>4</a:t>
                  </a:r>
                  <a:r>
                    <a:rPr lang="fr-FR" sz="1800" dirty="0">
                      <a:solidFill>
                        <a:srgbClr val="FF0000"/>
                      </a:solidFill>
                    </a:rPr>
                    <a:t> (s) </a:t>
                  </a:r>
                  <a14:m>
                    <m:oMath xmlns:m="http://schemas.openxmlformats.org/officeDocument/2006/math">
                      <m:r>
                        <a:rPr lang="fr-FR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  <m:r>
                        <a:rPr lang="fr-FR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</m:oMath>
                  </a14:m>
                  <a:r>
                    <a:rPr lang="fr-FR" sz="1800" dirty="0">
                      <a:solidFill>
                        <a:schemeClr val="accent2"/>
                      </a:solidFill>
                    </a:rPr>
                    <a:t>      </a:t>
                  </a:r>
                  <a:r>
                    <a:rPr lang="fr-FR" sz="1800" dirty="0">
                      <a:solidFill>
                        <a:srgbClr val="FF0000"/>
                      </a:solidFill>
                    </a:rPr>
                    <a:t>2 Ag</a:t>
                  </a:r>
                  <a:r>
                    <a:rPr lang="fr-FR" sz="1800" baseline="30000" dirty="0">
                      <a:solidFill>
                        <a:srgbClr val="FF0000"/>
                      </a:solidFill>
                    </a:rPr>
                    <a:t>+</a:t>
                  </a:r>
                  <a:r>
                    <a:rPr lang="fr-FR" sz="1800" dirty="0">
                      <a:solidFill>
                        <a:srgbClr val="FF0000"/>
                      </a:solidFill>
                    </a:rPr>
                    <a:t>      +</a:t>
                  </a:r>
                </a:p>
              </p:txBody>
            </p:sp>
          </mc:Choice>
          <mc:Fallback xmlns="">
            <p:sp>
              <p:nvSpPr>
                <p:cNvPr id="14" name="Text 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0" y="2808"/>
                  <a:ext cx="1936" cy="233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587" t="-9836" r="-992" b="-245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30" y="3612"/>
              <a:ext cx="3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/>
                <a:t>E.I.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0" y="3840"/>
              <a:ext cx="58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600" b="0"/>
                <a:t>équilibre</a:t>
              </a:r>
              <a:br>
                <a:rPr lang="fr-FR" sz="1600" b="0"/>
              </a:br>
              <a:r>
                <a:rPr lang="fr-FR" sz="1600" b="0"/>
                <a:t>(mol.L</a:t>
              </a:r>
              <a:r>
                <a:rPr lang="fr-FR" sz="1600" b="0" baseline="30000"/>
                <a:t>-1</a:t>
              </a:r>
              <a:r>
                <a:rPr lang="fr-FR" sz="1600" b="0"/>
                <a:t>)</a:t>
              </a:r>
              <a:endParaRPr lang="fr-FR" sz="1800" b="0"/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945" y="3612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-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056" y="3612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0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979" y="3612"/>
              <a:ext cx="17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 smtClean="0"/>
                <a:t>c</a:t>
              </a:r>
              <a:endParaRPr lang="fr-FR" sz="1800" dirty="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945" y="3907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-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968" y="3907"/>
              <a:ext cx="3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2 s ’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2832" y="3907"/>
              <a:ext cx="44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 smtClean="0"/>
                <a:t>c </a:t>
              </a:r>
              <a:r>
                <a:rPr lang="fr-FR" sz="1800" dirty="0"/>
                <a:t>+ s ’</a:t>
              </a:r>
            </a:p>
          </p:txBody>
        </p:sp>
      </p:grp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3463001" y="2867891"/>
            <a:ext cx="633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4225001" y="2863129"/>
            <a:ext cx="15103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4 </a:t>
            </a:r>
            <a:r>
              <a:rPr lang="fr-FR" sz="1800" dirty="0" smtClean="0"/>
              <a:t>s</a:t>
            </a:r>
            <a:r>
              <a:rPr lang="fr-FR" dirty="0" smtClean="0"/>
              <a:t>’</a:t>
            </a:r>
            <a:r>
              <a:rPr lang="fr-FR" sz="1800" baseline="30000" dirty="0" smtClean="0"/>
              <a:t>2</a:t>
            </a:r>
            <a:r>
              <a:rPr lang="fr-FR" sz="1800" dirty="0" smtClean="0"/>
              <a:t> </a:t>
            </a:r>
            <a:r>
              <a:rPr lang="fr-FR" sz="1800" dirty="0">
                <a:sym typeface="Symbol" panose="05050102010706020507" pitchFamily="18" charset="2"/>
              </a:rPr>
              <a:t> </a:t>
            </a:r>
            <a:r>
              <a:rPr lang="fr-FR" sz="1800" dirty="0" smtClean="0">
                <a:sym typeface="Symbol" panose="05050102010706020507" pitchFamily="18" charset="2"/>
              </a:rPr>
              <a:t>(c </a:t>
            </a:r>
            <a:r>
              <a:rPr lang="fr-FR" sz="1800" dirty="0">
                <a:sym typeface="Symbol" panose="05050102010706020507" pitchFamily="18" charset="2"/>
              </a:rPr>
              <a:t>+ </a:t>
            </a:r>
            <a:r>
              <a:rPr lang="fr-FR" sz="1800" dirty="0" smtClean="0">
                <a:sym typeface="Symbol" panose="05050102010706020507" pitchFamily="18" charset="2"/>
              </a:rPr>
              <a:t>s</a:t>
            </a:r>
            <a:r>
              <a:rPr lang="fr-FR" sz="1800" baseline="30000" dirty="0" smtClean="0">
                <a:sym typeface="Symbol" panose="05050102010706020507" pitchFamily="18" charset="2"/>
              </a:rPr>
              <a:t>’</a:t>
            </a:r>
            <a:r>
              <a:rPr lang="fr-FR" sz="1800" dirty="0" smtClean="0">
                <a:sym typeface="Symbol" panose="05050102010706020507" pitchFamily="18" charset="2"/>
              </a:rPr>
              <a:t> </a:t>
            </a:r>
            <a:r>
              <a:rPr lang="fr-FR" sz="1800" dirty="0">
                <a:sym typeface="Symbol" panose="05050102010706020507" pitchFamily="18" charset="2"/>
              </a:rPr>
              <a:t>)</a:t>
            </a:r>
            <a:endParaRPr lang="fr-FR" sz="1800" dirty="0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539201" y="3401291"/>
            <a:ext cx="134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Hypothèse 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834601" y="3401291"/>
            <a:ext cx="9350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&lt;&lt; 1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720801" y="1262929"/>
            <a:ext cx="1571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 1,58</a:t>
            </a:r>
            <a:r>
              <a:rPr lang="fr-FR" sz="1800">
                <a:sym typeface="Symbol" panose="05050102010706020507" pitchFamily="18" charset="2"/>
              </a:rPr>
              <a:t>10</a:t>
            </a:r>
            <a:r>
              <a:rPr lang="fr-FR" sz="1800" baseline="30000">
                <a:sym typeface="Symbol" panose="05050102010706020507" pitchFamily="18" charset="2"/>
              </a:rPr>
              <a:t>-5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917276" y="3377479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r-FR" sz="1800" b="0"/>
              <a:t>donc 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6739601" y="3401291"/>
            <a:ext cx="14632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s’ </a:t>
            </a:r>
            <a:r>
              <a:rPr lang="fr-FR" sz="1800" dirty="0"/>
              <a:t>&lt;&lt; </a:t>
            </a:r>
            <a:r>
              <a:rPr lang="fr-FR" sz="1800" dirty="0" smtClean="0"/>
              <a:t>c    </a:t>
            </a:r>
            <a:r>
              <a:rPr lang="fr-FR" sz="1800" dirty="0"/>
              <a:t>d ’où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8339347" y="3402816"/>
            <a:ext cx="9813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c </a:t>
            </a:r>
            <a:r>
              <a:rPr lang="fr-FR" sz="1800" dirty="0"/>
              <a:t>+ </a:t>
            </a:r>
            <a:r>
              <a:rPr lang="fr-FR" sz="1800" dirty="0" smtClean="0"/>
              <a:t>s’ </a:t>
            </a:r>
            <a:r>
              <a:rPr lang="fr-FR" sz="1800" dirty="0">
                <a:sym typeface="Symbol" panose="05050102010706020507" pitchFamily="18" charset="2"/>
              </a:rPr>
              <a:t> </a:t>
            </a:r>
            <a:r>
              <a:rPr lang="fr-FR" sz="1800" dirty="0" smtClean="0">
                <a:sym typeface="Symbol" panose="05050102010706020507" pitchFamily="18" charset="2"/>
              </a:rPr>
              <a:t>c</a:t>
            </a:r>
            <a:endParaRPr lang="fr-FR" sz="1800" dirty="0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478876" y="4023591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</a:t>
            </a:r>
            <a:r>
              <a:rPr lang="fr-FR" sz="1800">
                <a:sym typeface="Symbol" panose="05050102010706020507" pitchFamily="18" charset="2"/>
              </a:rPr>
              <a:t>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240876" y="4023591"/>
            <a:ext cx="9893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4 </a:t>
            </a:r>
            <a:r>
              <a:rPr lang="fr-FR" sz="1800" dirty="0" smtClean="0"/>
              <a:t>s’</a:t>
            </a:r>
            <a:r>
              <a:rPr lang="fr-FR" sz="1800" baseline="30000" dirty="0" smtClean="0"/>
              <a:t>2</a:t>
            </a:r>
            <a:r>
              <a:rPr lang="fr-FR" sz="1800" dirty="0" smtClean="0"/>
              <a:t> </a:t>
            </a:r>
            <a:r>
              <a:rPr lang="fr-FR" sz="1800" dirty="0">
                <a:sym typeface="Symbol" panose="05050102010706020507" pitchFamily="18" charset="2"/>
              </a:rPr>
              <a:t> </a:t>
            </a:r>
            <a:r>
              <a:rPr lang="fr-FR" sz="1800" dirty="0" smtClean="0">
                <a:sym typeface="Symbol" panose="05050102010706020507" pitchFamily="18" charset="2"/>
              </a:rPr>
              <a:t>c </a:t>
            </a:r>
            <a:endParaRPr lang="fr-FR" sz="1800" dirty="0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672801" y="4025179"/>
            <a:ext cx="987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et    </a:t>
            </a:r>
            <a:r>
              <a:rPr lang="fr-FR" sz="1800"/>
              <a:t>s ’ =</a:t>
            </a:r>
            <a:endParaRPr lang="fr-FR" sz="1800" b="0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8035001" y="4025179"/>
            <a:ext cx="1770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2,0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-3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mol.L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3539201" y="4920529"/>
            <a:ext cx="6164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l ’hypothèse est valide et </a:t>
            </a:r>
            <a:r>
              <a:rPr lang="fr-FR" sz="1800" dirty="0"/>
              <a:t>s’ </a:t>
            </a:r>
            <a:r>
              <a:rPr lang="fr-FR" sz="1800" b="0" dirty="0"/>
              <a:t>est inférieure à</a:t>
            </a:r>
            <a:r>
              <a:rPr lang="fr-FR" sz="1800" dirty="0"/>
              <a:t> s  (</a:t>
            </a:r>
            <a:r>
              <a:rPr lang="fr-FR" sz="1800" dirty="0">
                <a:solidFill>
                  <a:srgbClr val="FF0000"/>
                </a:solidFill>
              </a:rPr>
              <a:t>1,6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-2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fr-FR" sz="1800" dirty="0" smtClean="0">
                <a:solidFill>
                  <a:srgbClr val="FF0000"/>
                </a:solidFill>
                <a:sym typeface="Symbol" panose="05050102010706020507" pitchFamily="18" charset="2"/>
              </a:rPr>
              <a:t>mol.L</a:t>
            </a:r>
            <a:r>
              <a:rPr lang="fr-FR" sz="18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r>
              <a:rPr lang="fr-FR" sz="1800" dirty="0" smtClean="0"/>
              <a:t>).</a:t>
            </a:r>
            <a:endParaRPr lang="fr-FR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15344" y="3799754"/>
                <a:ext cx="1264539" cy="67698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4.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344" y="3799754"/>
                <a:ext cx="1264539" cy="6769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7228896" y="1277827"/>
                <a:ext cx="769698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896" y="1277827"/>
                <a:ext cx="769698" cy="386452"/>
              </a:xfrm>
              <a:prstGeom prst="rect">
                <a:avLst/>
              </a:prstGeom>
              <a:blipFill rotWithShape="0">
                <a:blip r:embed="rId9"/>
                <a:stretch>
                  <a:fillRect b="-15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33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691" y="158364"/>
            <a:ext cx="9144000" cy="810346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EXPLICATION QUALITATIVE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24652" y="1044608"/>
            <a:ext cx="7277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Soit une solution saturée de sulfate d ’argent , elle est le siège de l ’équilibre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5"/>
              <p:cNvSpPr txBox="1">
                <a:spLocks noChangeArrowheads="1"/>
              </p:cNvSpPr>
              <p:nvPr/>
            </p:nvSpPr>
            <p:spPr bwMode="auto">
              <a:xfrm>
                <a:off x="4105852" y="1616108"/>
                <a:ext cx="3438525" cy="369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SO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(s)</a:t>
                </a:r>
                <a:r>
                  <a:rPr lang="fr-FR" sz="1800" dirty="0">
                    <a:solidFill>
                      <a:schemeClr val="accent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>
                    <a:solidFill>
                      <a:schemeClr val="accent2"/>
                    </a:solidFill>
                  </a:rPr>
                  <a:t>       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2 </a:t>
                </a:r>
                <a:r>
                  <a:rPr lang="fr-FR" sz="1800" dirty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fr-FR" sz="1800" dirty="0">
                    <a:solidFill>
                      <a:srgbClr val="FF0000"/>
                    </a:solidFill>
                  </a:rPr>
                  <a:t>+</a:t>
                </a:r>
              </a:p>
            </p:txBody>
          </p:sp>
        </mc:Choice>
        <mc:Fallback>
          <p:sp>
            <p:nvSpPr>
              <p:cNvPr id="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05852" y="1616108"/>
                <a:ext cx="3438525" cy="369888"/>
              </a:xfrm>
              <a:prstGeom prst="rect">
                <a:avLst/>
              </a:prstGeom>
              <a:blipFill rotWithShape="0">
                <a:blip r:embed="rId2"/>
                <a:stretch>
                  <a:fillRect l="-1596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759527" y="2324133"/>
            <a:ext cx="458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Le produit ionique ou quotient de réaction </a:t>
            </a:r>
            <a:r>
              <a:rPr lang="fr-FR" sz="1800"/>
              <a:t>Q = </a:t>
            </a:r>
            <a:r>
              <a:rPr lang="fr-FR" sz="1800" b="0"/>
              <a:t>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8296852" y="2325721"/>
            <a:ext cx="3817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 smtClean="0">
                <a:solidFill>
                  <a:srgbClr val="FF0000"/>
                </a:solidFill>
              </a:rPr>
              <a:t>K</a:t>
            </a:r>
            <a:r>
              <a:rPr lang="fr-FR" sz="1800" b="1" baseline="-25000" dirty="0" smtClean="0">
                <a:solidFill>
                  <a:srgbClr val="FF0000"/>
                </a:solidFill>
              </a:rPr>
              <a:t>S</a:t>
            </a:r>
            <a:endParaRPr lang="fr-FR" sz="1800" b="1" dirty="0">
              <a:solidFill>
                <a:srgbClr val="FF0000"/>
              </a:solidFill>
            </a:endParaRPr>
          </a:p>
        </p:txBody>
      </p:sp>
      <p:grpSp>
        <p:nvGrpSpPr>
          <p:cNvPr id="11" name="Group 16"/>
          <p:cNvGrpSpPr>
            <a:grpSpLocks/>
          </p:cNvGrpSpPr>
          <p:nvPr/>
        </p:nvGrpSpPr>
        <p:grpSpPr bwMode="auto">
          <a:xfrm>
            <a:off x="2369127" y="5654708"/>
            <a:ext cx="7718425" cy="1131888"/>
            <a:chOff x="528" y="3408"/>
            <a:chExt cx="4862" cy="713"/>
          </a:xfrm>
        </p:grpSpPr>
        <p:grpSp>
          <p:nvGrpSpPr>
            <p:cNvPr id="12" name="Group 10"/>
            <p:cNvGrpSpPr>
              <a:grpSpLocks/>
            </p:cNvGrpSpPr>
            <p:nvPr/>
          </p:nvGrpSpPr>
          <p:grpSpPr bwMode="auto">
            <a:xfrm>
              <a:off x="528" y="3408"/>
              <a:ext cx="4862" cy="408"/>
              <a:chOff x="528" y="3336"/>
              <a:chExt cx="4862" cy="408"/>
            </a:xfrm>
          </p:grpSpPr>
          <p:grpSp>
            <p:nvGrpSpPr>
              <p:cNvPr id="14" name="Group 11"/>
              <p:cNvGrpSpPr>
                <a:grpSpLocks/>
              </p:cNvGrpSpPr>
              <p:nvPr/>
            </p:nvGrpSpPr>
            <p:grpSpPr bwMode="auto">
              <a:xfrm>
                <a:off x="528" y="3504"/>
                <a:ext cx="4704" cy="240"/>
                <a:chOff x="528" y="3408"/>
                <a:chExt cx="4704" cy="240"/>
              </a:xfrm>
            </p:grpSpPr>
            <p:sp>
              <p:nvSpPr>
                <p:cNvPr id="16" name="Line 12"/>
                <p:cNvSpPr>
                  <a:spLocks noChangeShapeType="1"/>
                </p:cNvSpPr>
                <p:nvPr/>
              </p:nvSpPr>
              <p:spPr bwMode="auto">
                <a:xfrm>
                  <a:off x="528" y="3528"/>
                  <a:ext cx="4704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  <p:sp>
              <p:nvSpPr>
                <p:cNvPr id="17" name="Line 13"/>
                <p:cNvSpPr>
                  <a:spLocks noChangeShapeType="1"/>
                </p:cNvSpPr>
                <p:nvPr/>
              </p:nvSpPr>
              <p:spPr bwMode="auto">
                <a:xfrm>
                  <a:off x="2880" y="3408"/>
                  <a:ext cx="0" cy="24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fr-FR"/>
                </a:p>
              </p:txBody>
            </p:sp>
          </p:grpSp>
          <p:sp>
            <p:nvSpPr>
              <p:cNvPr id="15" name="Text Box 14"/>
              <p:cNvSpPr txBox="1">
                <a:spLocks noChangeArrowheads="1"/>
              </p:cNvSpPr>
              <p:nvPr/>
            </p:nvSpPr>
            <p:spPr bwMode="auto">
              <a:xfrm>
                <a:off x="5174" y="3336"/>
                <a:ext cx="2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b="1" dirty="0">
                    <a:solidFill>
                      <a:srgbClr val="FF0000"/>
                    </a:solidFill>
                  </a:rPr>
                  <a:t>Q</a:t>
                </a:r>
              </a:p>
            </p:txBody>
          </p:sp>
        </p:grp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2736" y="3888"/>
              <a:ext cx="2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1" dirty="0">
                  <a:solidFill>
                    <a:srgbClr val="FF0000"/>
                  </a:solidFill>
                </a:rPr>
                <a:t>K</a:t>
              </a:r>
              <a:r>
                <a:rPr lang="fr-FR" sz="1800" b="1" baseline="-25000" dirty="0">
                  <a:solidFill>
                    <a:srgbClr val="FF0000"/>
                  </a:solidFill>
                </a:rPr>
                <a:t>S</a:t>
              </a:r>
              <a:endParaRPr lang="fr-FR" sz="1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578927" y="5197508"/>
            <a:ext cx="1117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/>
              <a:t>système en</a:t>
            </a:r>
            <a:br>
              <a:rPr lang="fr-FR" sz="1600"/>
            </a:br>
            <a:r>
              <a:rPr lang="fr-FR" sz="1600"/>
              <a:t>équilibre</a:t>
            </a:r>
          </a:p>
        </p:txBody>
      </p:sp>
      <p:cxnSp>
        <p:nvCxnSpPr>
          <p:cNvPr id="19" name="AutoShape 18"/>
          <p:cNvCxnSpPr>
            <a:cxnSpLocks noChangeShapeType="1"/>
            <a:stCxn id="18" idx="3"/>
            <a:endCxn id="17" idx="0"/>
          </p:cNvCxnSpPr>
          <p:nvPr/>
        </p:nvCxnSpPr>
        <p:spPr bwMode="auto">
          <a:xfrm>
            <a:off x="5696527" y="5488021"/>
            <a:ext cx="406400" cy="419100"/>
          </a:xfrm>
          <a:prstGeom prst="straightConnector1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759527" y="2854358"/>
            <a:ext cx="411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On introduit sans dilution des ions sulfate :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10852" y="2854358"/>
            <a:ext cx="147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conséquence :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8422265" y="2854358"/>
            <a:ext cx="31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&gt;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759527" y="3432208"/>
            <a:ext cx="3159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Le produit ionique devient : </a:t>
            </a:r>
            <a:r>
              <a:rPr lang="fr-FR" sz="1800" b="1" dirty="0"/>
              <a:t>Q =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6925252" y="3432208"/>
            <a:ext cx="550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&gt; </a:t>
            </a:r>
            <a:r>
              <a:rPr lang="fr-FR" sz="1800" b="1" dirty="0">
                <a:solidFill>
                  <a:srgbClr val="FF0000"/>
                </a:solidFill>
              </a:rPr>
              <a:t>K</a:t>
            </a:r>
            <a:r>
              <a:rPr lang="fr-FR" sz="1800" b="1" baseline="-25000" dirty="0">
                <a:solidFill>
                  <a:srgbClr val="FF0000"/>
                </a:solidFill>
              </a:rPr>
              <a:t>S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8541327" y="4587908"/>
            <a:ext cx="1298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/>
              <a:t>système hors</a:t>
            </a:r>
            <a:br>
              <a:rPr lang="fr-FR" sz="1600"/>
            </a:br>
            <a:r>
              <a:rPr lang="fr-FR" sz="1600"/>
              <a:t>équilibre</a:t>
            </a:r>
          </a:p>
        </p:txBody>
      </p:sp>
      <p:cxnSp>
        <p:nvCxnSpPr>
          <p:cNvPr id="29" name="AutoShape 29"/>
          <p:cNvCxnSpPr>
            <a:cxnSpLocks noChangeShapeType="1"/>
            <a:stCxn id="28" idx="3"/>
          </p:cNvCxnSpPr>
          <p:nvPr/>
        </p:nvCxnSpPr>
        <p:spPr bwMode="auto">
          <a:xfrm flipH="1">
            <a:off x="8084127" y="4878421"/>
            <a:ext cx="1755775" cy="1157287"/>
          </a:xfrm>
          <a:prstGeom prst="curvedConnector3">
            <a:avLst>
              <a:gd name="adj1" fmla="val -13019"/>
            </a:avLst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759527" y="4016408"/>
            <a:ext cx="734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Le produit ionique doit diminuer ; l ’équilibre est déplacé dans le sens </a:t>
            </a:r>
            <a:r>
              <a:rPr lang="fr-FR" sz="1800"/>
              <a:t>inverse</a:t>
            </a:r>
            <a:endParaRPr lang="fr-FR" sz="1800" b="0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5264727" y="2149508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853598" y="2988947"/>
                <a:ext cx="923971" cy="3077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3598" y="2988947"/>
                <a:ext cx="923971" cy="307713"/>
              </a:xfrm>
              <a:prstGeom prst="rect">
                <a:avLst/>
              </a:prstGeom>
              <a:blipFill rotWithShape="0">
                <a:blip r:embed="rId8"/>
                <a:stretch>
                  <a:fillRect r="-3947" b="-235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508454" y="2953458"/>
                <a:ext cx="891654" cy="2799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/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454" y="2953458"/>
                <a:ext cx="891654" cy="279948"/>
              </a:xfrm>
              <a:prstGeom prst="rect">
                <a:avLst/>
              </a:prstGeom>
              <a:blipFill rotWithShape="0">
                <a:blip r:embed="rId9"/>
                <a:stretch>
                  <a:fillRect t="-2174" b="-195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87996" y="3449274"/>
                <a:ext cx="1759456" cy="3554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𝐴𝑔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/>
                        <m:sup/>
                      </m:sSub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996" y="3449274"/>
                <a:ext cx="1759456" cy="355418"/>
              </a:xfrm>
              <a:prstGeom prst="rect">
                <a:avLst/>
              </a:prstGeom>
              <a:blipFill rotWithShape="0">
                <a:blip r:embed="rId10"/>
                <a:stretch>
                  <a:fillRect b="-224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351986" y="2320918"/>
                <a:ext cx="2029017" cy="3491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𝐴𝑔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𝑆𝑂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/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986" y="2320918"/>
                <a:ext cx="2029017" cy="349198"/>
              </a:xfrm>
              <a:prstGeom prst="rect">
                <a:avLst/>
              </a:prstGeom>
              <a:blipFill rotWithShape="0">
                <a:blip r:embed="rId11"/>
                <a:stretch>
                  <a:fillRect r="-601" b="-228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7322413" y="1599948"/>
                <a:ext cx="769698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𝑺𝑶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413" y="1599948"/>
                <a:ext cx="769698" cy="386452"/>
              </a:xfrm>
              <a:prstGeom prst="rect">
                <a:avLst/>
              </a:prstGeom>
              <a:blipFill rotWithShape="0">
                <a:blip r:embed="rId12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23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931" y="170688"/>
            <a:ext cx="9144000" cy="49322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6. EFFET DU pH</a:t>
            </a:r>
            <a:endParaRPr lang="fr-FR" sz="3600" b="1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67900" y="663910"/>
            <a:ext cx="70514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000" b="0" dirty="0" smtClean="0"/>
              <a:t>solubilité </a:t>
            </a:r>
            <a:r>
              <a:rPr lang="fr-FR" sz="2000" b="0" dirty="0"/>
              <a:t>des composés ioniques peu solubles à anion basique 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05114" y="1044910"/>
            <a:ext cx="557394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exemple</a:t>
            </a:r>
            <a:r>
              <a:rPr lang="fr-FR" sz="1800" dirty="0"/>
              <a:t> : </a:t>
            </a:r>
            <a:r>
              <a:rPr lang="fr-FR" sz="1800" b="0" dirty="0"/>
              <a:t>chromate de baryum ; BaCrO</a:t>
            </a:r>
            <a:r>
              <a:rPr lang="fr-FR" sz="1800" b="0" baseline="-25000" dirty="0"/>
              <a:t>4</a:t>
            </a:r>
            <a:endParaRPr lang="fr-FR" sz="1800" b="0" dirty="0"/>
          </a:p>
          <a:p>
            <a:r>
              <a:rPr lang="fr-FR" sz="1800" i="1" dirty="0"/>
              <a:t>données : </a:t>
            </a:r>
            <a:r>
              <a:rPr lang="fr-FR" sz="1800" b="0" dirty="0"/>
              <a:t> </a:t>
            </a:r>
            <a:r>
              <a:rPr lang="fr-FR" sz="1800" b="0" dirty="0" err="1"/>
              <a:t>pK</a:t>
            </a:r>
            <a:r>
              <a:rPr lang="fr-FR" sz="1800" b="0" baseline="-25000" dirty="0" err="1"/>
              <a:t>S</a:t>
            </a:r>
            <a:r>
              <a:rPr lang="fr-FR" sz="1800" b="0" dirty="0"/>
              <a:t>(BaCrO</a:t>
            </a:r>
            <a:r>
              <a:rPr lang="fr-FR" sz="1800" b="0" baseline="-25000" dirty="0"/>
              <a:t>4</a:t>
            </a:r>
            <a:r>
              <a:rPr lang="fr-FR" sz="1800" b="0" dirty="0"/>
              <a:t>) = 10,0 ; </a:t>
            </a:r>
            <a:r>
              <a:rPr lang="fr-FR" sz="1800" b="0" dirty="0" err="1"/>
              <a:t>pK</a:t>
            </a:r>
            <a:r>
              <a:rPr lang="fr-FR" sz="1800" b="0" baseline="-25000" dirty="0" err="1"/>
              <a:t>A</a:t>
            </a:r>
            <a:r>
              <a:rPr lang="fr-FR" sz="1800" b="0" dirty="0"/>
              <a:t>(HCrO</a:t>
            </a:r>
            <a:r>
              <a:rPr lang="fr-FR" sz="1800" b="0" baseline="-25000" dirty="0"/>
              <a:t>4</a:t>
            </a:r>
            <a:r>
              <a:rPr lang="fr-FR" sz="1800" b="0" baseline="30000" dirty="0"/>
              <a:t>-</a:t>
            </a:r>
            <a:r>
              <a:rPr lang="fr-FR" sz="1800" b="0" dirty="0"/>
              <a:t>/CrO</a:t>
            </a:r>
            <a:r>
              <a:rPr lang="fr-FR" sz="1800" b="0" baseline="-25000" dirty="0"/>
              <a:t>4</a:t>
            </a:r>
            <a:r>
              <a:rPr lang="fr-FR" sz="1800" b="0" baseline="30000" dirty="0"/>
              <a:t>2-</a:t>
            </a:r>
            <a:r>
              <a:rPr lang="fr-FR" sz="1800" b="0" dirty="0"/>
              <a:t>) = 6,4</a:t>
            </a:r>
            <a:endParaRPr lang="fr-FR" sz="1800" dirty="0"/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1346971" y="1927560"/>
            <a:ext cx="93556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i="1" dirty="0">
                <a:solidFill>
                  <a:srgbClr val="FF0000"/>
                </a:solidFill>
              </a:rPr>
              <a:t>Question : </a:t>
            </a:r>
            <a:r>
              <a:rPr lang="fr-FR" sz="1800" b="0" dirty="0">
                <a:solidFill>
                  <a:schemeClr val="tx2"/>
                </a:solidFill>
              </a:rPr>
              <a:t>calculer la solubilité </a:t>
            </a:r>
            <a:r>
              <a:rPr lang="fr-FR" sz="1800" dirty="0">
                <a:solidFill>
                  <a:schemeClr val="tx2"/>
                </a:solidFill>
              </a:rPr>
              <a:t>s </a:t>
            </a:r>
            <a:r>
              <a:rPr lang="fr-FR" sz="1800" b="0" dirty="0">
                <a:solidFill>
                  <a:schemeClr val="tx2"/>
                </a:solidFill>
              </a:rPr>
              <a:t>du chromate de baryum dans l ’eau pure : la réaction des ions</a:t>
            </a:r>
            <a:br>
              <a:rPr lang="fr-FR" sz="1800" b="0" dirty="0">
                <a:solidFill>
                  <a:schemeClr val="tx2"/>
                </a:solidFill>
              </a:rPr>
            </a:br>
            <a:r>
              <a:rPr lang="fr-FR" sz="1800" b="0" dirty="0">
                <a:solidFill>
                  <a:schemeClr val="tx2"/>
                </a:solidFill>
              </a:rPr>
              <a:t>chromate avec l ’eau est négligée .</a:t>
            </a:r>
            <a:endParaRPr lang="fr-FR" sz="1800" i="1" dirty="0">
              <a:solidFill>
                <a:srgbClr val="FF6600"/>
              </a:solidFill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567712" y="2845135"/>
            <a:ext cx="123878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équilibre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Box 29"/>
              <p:cNvSpPr txBox="1">
                <a:spLocks noChangeArrowheads="1"/>
              </p:cNvSpPr>
              <p:nvPr/>
            </p:nvSpPr>
            <p:spPr bwMode="auto">
              <a:xfrm>
                <a:off x="2070145" y="3245185"/>
                <a:ext cx="3587862" cy="3698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(1)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BaCrO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(s)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>
                    <a:solidFill>
                      <a:schemeClr val="accent2"/>
                    </a:solidFill>
                  </a:rPr>
                  <a:t>      </a:t>
                </a:r>
                <a:r>
                  <a:rPr lang="fr-FR" sz="1800" dirty="0" smtClean="0">
                    <a:solidFill>
                      <a:schemeClr val="accent2"/>
                    </a:solidFill>
                  </a:rPr>
                  <a:t>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Ba</a:t>
                </a:r>
                <a:r>
                  <a:rPr lang="fr-FR" sz="1800" baseline="30000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</a:t>
                </a:r>
              </a:p>
            </p:txBody>
          </p:sp>
        </mc:Choice>
        <mc:Fallback>
          <p:sp>
            <p:nvSpPr>
              <p:cNvPr id="8" name="Text 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70145" y="3245185"/>
                <a:ext cx="3587862" cy="369888"/>
              </a:xfrm>
              <a:prstGeom prst="rect">
                <a:avLst/>
              </a:prstGeom>
              <a:blipFill rotWithShape="0">
                <a:blip r:embed="rId2"/>
                <a:stretch>
                  <a:fillRect l="-1531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6802765" y="3245185"/>
            <a:ext cx="637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K</a:t>
            </a:r>
            <a:r>
              <a:rPr lang="fr-FR" sz="1800" baseline="-25000" dirty="0"/>
              <a:t>S </a:t>
            </a:r>
            <a:r>
              <a:rPr lang="fr-FR" sz="1800" dirty="0"/>
              <a:t>=</a:t>
            </a:r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9453431" y="3245185"/>
            <a:ext cx="106581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1,0</a:t>
            </a:r>
            <a:r>
              <a:rPr lang="fr-FR" sz="1800" dirty="0"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ym typeface="Symbol" panose="05050102010706020507" pitchFamily="18" charset="2"/>
              </a:rPr>
              <a:t>-10</a:t>
            </a:r>
            <a:endParaRPr lang="fr-FR" sz="1800" dirty="0"/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1267900" y="3688098"/>
            <a:ext cx="85001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 b="0"/>
              <a:t>équil.</a:t>
            </a:r>
            <a:br>
              <a:rPr lang="fr-FR" sz="1600" b="0"/>
            </a:br>
            <a:r>
              <a:rPr lang="fr-FR" sz="1600" b="0"/>
              <a:t>(mol/L)</a:t>
            </a:r>
            <a:endParaRPr lang="fr-FR" sz="1600"/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2832854" y="3794460"/>
            <a:ext cx="27016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-</a:t>
            </a: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4588896" y="3794460"/>
            <a:ext cx="28333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5933109" y="3794460"/>
            <a:ext cx="28333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3188675" y="4556460"/>
            <a:ext cx="630924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K</a:t>
            </a:r>
            <a:r>
              <a:rPr lang="fr-FR" sz="1800" baseline="-25000"/>
              <a:t>s</a:t>
            </a:r>
            <a:r>
              <a:rPr lang="fr-FR" sz="1800"/>
              <a:t> =</a:t>
            </a: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900317" y="4556460"/>
            <a:ext cx="134750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s</a:t>
            </a:r>
            <a:r>
              <a:rPr lang="fr-FR" sz="1800" baseline="30000"/>
              <a:t>2</a:t>
            </a:r>
            <a:r>
              <a:rPr lang="fr-FR" sz="1800"/>
              <a:t>  d’où  s =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3188675" y="5478798"/>
            <a:ext cx="118634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/>
              <a:t>Donc,  </a:t>
            </a:r>
            <a:r>
              <a:rPr lang="fr-FR" sz="1800" dirty="0"/>
              <a:t>s = </a:t>
            </a:r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4379687" y="5474035"/>
            <a:ext cx="18367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1,0 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10</a:t>
            </a:r>
            <a:r>
              <a:rPr lang="fr-FR" sz="18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-5</a:t>
            </a:r>
            <a:r>
              <a:rPr lang="fr-FR" sz="18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fr-FR" sz="1800" dirty="0" smtClean="0">
                <a:solidFill>
                  <a:srgbClr val="FF0000"/>
                </a:solidFill>
                <a:sym typeface="Symbol" panose="05050102010706020507" pitchFamily="18" charset="2"/>
              </a:rPr>
              <a:t>mol.L</a:t>
            </a:r>
            <a:r>
              <a:rPr lang="fr-FR" sz="1800" baseline="30000" dirty="0" smtClean="0">
                <a:solidFill>
                  <a:srgbClr val="FF0000"/>
                </a:solidFill>
                <a:sym typeface="Symbol" panose="05050102010706020507" pitchFamily="18" charset="2"/>
              </a:rPr>
              <a:t>-1</a:t>
            </a:r>
            <a:endParaRPr lang="fr-FR" sz="1800" baseline="30000" dirty="0">
              <a:solidFill>
                <a:srgbClr val="FF0000"/>
              </a:solidFill>
              <a:sym typeface="Symbol" panose="05050102010706020507" pitchFamily="18" charset="2"/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3244958" y="6330551"/>
            <a:ext cx="309733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si on trace la courbe </a:t>
            </a:r>
            <a:r>
              <a:rPr lang="fr-FR" sz="1800" b="1" i="1" dirty="0"/>
              <a:t>s = f(pH)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10593" y="4601316"/>
                <a:ext cx="462563" cy="3354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593" y="4601316"/>
                <a:ext cx="462563" cy="335413"/>
              </a:xfrm>
              <a:prstGeom prst="rect">
                <a:avLst/>
              </a:prstGeom>
              <a:blipFill rotWithShape="0">
                <a:blip r:embed="rId8"/>
                <a:stretch>
                  <a:fillRect r="-1316" b="-363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263625" y="3257897"/>
                <a:ext cx="2182457" cy="3297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𝐵𝑎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2+</m:t>
                                  </m:r>
                                </m:sup>
                              </m:sSup>
                            </m:e>
                          </m:d>
                        </m:e>
                        <m:sub/>
                        <m:sup/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bSup>
                        <m:sSub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𝐶𝑟𝑂</m:t>
                                  </m:r>
                                </m:e>
                                <m:sub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2−</m:t>
                                  </m:r>
                                </m:sup>
                              </m:sSubSup>
                            </m:e>
                          </m:d>
                        </m:e>
                        <m:sub/>
                        <m:sup/>
                      </m:sSub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3625" y="3257897"/>
                <a:ext cx="2182457" cy="329706"/>
              </a:xfrm>
              <a:prstGeom prst="rect">
                <a:avLst/>
              </a:prstGeom>
              <a:blipFill rotWithShape="0">
                <a:blip r:embed="rId9"/>
                <a:stretch>
                  <a:fillRect r="-559" b="-1272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5621801" y="3262499"/>
                <a:ext cx="905954" cy="3864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𝑪𝒓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b>
                        <m:sup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fr-FR" b="1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fr-FR" b="1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801" y="3262499"/>
                <a:ext cx="905954" cy="386452"/>
              </a:xfrm>
              <a:prstGeom prst="rect">
                <a:avLst/>
              </a:prstGeom>
              <a:blipFill rotWithShape="0">
                <a:blip r:embed="rId10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2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694929"/>
              </p:ext>
            </p:extLst>
          </p:nvPr>
        </p:nvGraphicFramePr>
        <p:xfrm>
          <a:off x="2563368" y="972312"/>
          <a:ext cx="6629400" cy="439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Feuille de calcul" r:id="rId3" imgW="10449357" imgH="6934665" progId="Excel.Sheet.8">
                  <p:embed/>
                </p:oleObj>
              </mc:Choice>
              <mc:Fallback>
                <p:oleObj name="Feuille de calcul" r:id="rId3" imgW="10449357" imgH="69346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3368" y="972312"/>
                        <a:ext cx="6629400" cy="439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07008" y="286512"/>
            <a:ext cx="109849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dirty="0"/>
              <a:t>La solubilité du chromate de baryum est très faible en milieu neutre ou basique </a:t>
            </a:r>
            <a:r>
              <a:rPr lang="fr-FR" sz="1800" dirty="0" smtClean="0"/>
              <a:t>:</a:t>
            </a:r>
          </a:p>
          <a:p>
            <a:r>
              <a:rPr lang="fr-FR" sz="1800" dirty="0" smtClean="0"/>
              <a:t> elle augmente </a:t>
            </a:r>
            <a:r>
              <a:rPr lang="fr-FR" sz="1800" dirty="0"/>
              <a:t>considérablement quand on acidifie le milieu . Explication 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87368" y="1581912"/>
            <a:ext cx="5715000" cy="2514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EE5B8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7"/>
              <p:cNvSpPr txBox="1">
                <a:spLocks noChangeArrowheads="1"/>
              </p:cNvSpPr>
              <p:nvPr/>
            </p:nvSpPr>
            <p:spPr bwMode="auto">
              <a:xfrm>
                <a:off x="4315968" y="1734312"/>
                <a:ext cx="411480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800" dirty="0" smtClean="0">
                    <a:solidFill>
                      <a:srgbClr val="FF0000"/>
                    </a:solidFill>
                  </a:rPr>
                  <a:t>(1)</a:t>
                </a:r>
                <a:r>
                  <a:rPr lang="fr-FR" sz="1800" dirty="0">
                    <a:solidFill>
                      <a:srgbClr val="FF0000"/>
                    </a:solidFill>
                  </a:rPr>
                  <a:t> BaCrO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(s)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>
                    <a:solidFill>
                      <a:srgbClr val="FF0000"/>
                    </a:solidFill>
                  </a:rPr>
                  <a:t>    Ba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+     CrO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2-</a:t>
                </a:r>
                <a:endParaRPr lang="fr-FR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 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968" y="1734312"/>
                <a:ext cx="4114800" cy="366713"/>
              </a:xfrm>
              <a:prstGeom prst="rect">
                <a:avLst/>
              </a:prstGeom>
              <a:blipFill rotWithShape="0">
                <a:blip r:embed="rId5"/>
                <a:stretch>
                  <a:fillRect l="-1185" t="-10000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163568" y="2251837"/>
            <a:ext cx="546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L ’ajout d ’ions oxonium provoque la protonation des </a:t>
            </a:r>
            <a:br>
              <a:rPr lang="fr-FR" sz="1800"/>
            </a:br>
            <a:r>
              <a:rPr lang="fr-FR" sz="1800"/>
              <a:t>ions chromate .</a:t>
            </a:r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1"/>
              <p:cNvSpPr txBox="1">
                <a:spLocks noChangeArrowheads="1"/>
              </p:cNvSpPr>
              <p:nvPr/>
            </p:nvSpPr>
            <p:spPr bwMode="auto">
              <a:xfrm>
                <a:off x="4315968" y="3044000"/>
                <a:ext cx="424827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(2)</a:t>
                </a:r>
                <a:r>
                  <a:rPr lang="fr-FR" sz="1800" dirty="0">
                    <a:solidFill>
                      <a:srgbClr val="FF0000"/>
                    </a:solidFill>
                  </a:rPr>
                  <a:t> CrO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2-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+    H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3</a:t>
                </a:r>
                <a:r>
                  <a:rPr lang="fr-FR" sz="1800" dirty="0">
                    <a:solidFill>
                      <a:srgbClr val="FF0000"/>
                    </a:solidFill>
                  </a:rPr>
                  <a:t>O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>
                    <a:solidFill>
                      <a:srgbClr val="FF0000"/>
                    </a:solidFill>
                  </a:rPr>
                  <a:t>    HCrO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4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-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+    H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O</a:t>
                </a:r>
              </a:p>
            </p:txBody>
          </p:sp>
        </mc:Choice>
        <mc:Fallback xmlns="">
          <p:sp>
            <p:nvSpPr>
              <p:cNvPr id="8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15968" y="3044000"/>
                <a:ext cx="4248279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148" t="-8197" r="-28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4163568" y="3563112"/>
            <a:ext cx="551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et déplace l ’équilibre de dissolution dans le sens direct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30926" y="5796209"/>
            <a:ext cx="101687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La solubilité des composés ioniques peu solubles à anion basique augmente </a:t>
            </a:r>
            <a:r>
              <a:rPr lang="fr-FR" sz="1800" dirty="0" smtClean="0">
                <a:solidFill>
                  <a:srgbClr val="FF0000"/>
                </a:solidFill>
              </a:rPr>
              <a:t>quand on </a:t>
            </a:r>
            <a:r>
              <a:rPr lang="fr-FR" sz="1800" dirty="0">
                <a:solidFill>
                  <a:srgbClr val="FF0000"/>
                </a:solidFill>
              </a:rPr>
              <a:t>acidifie le milieu .</a:t>
            </a:r>
          </a:p>
        </p:txBody>
      </p:sp>
    </p:spTree>
    <p:extLst>
      <p:ext uri="{BB962C8B-B14F-4D97-AF65-F5344CB8AC3E}">
        <p14:creationId xmlns:p14="http://schemas.microsoft.com/office/powerpoint/2010/main" val="242562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726317" y="75504"/>
            <a:ext cx="9966960" cy="807516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C’est quoi l’intérêt?</a:t>
            </a:r>
            <a:endParaRPr lang="fr-FR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279" y="2502172"/>
            <a:ext cx="2322531" cy="16023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473" y="1829782"/>
            <a:ext cx="3481870" cy="28416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80" y="2502172"/>
            <a:ext cx="1760843" cy="16023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523" y="2078321"/>
            <a:ext cx="2526257" cy="258192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66" y="1917073"/>
            <a:ext cx="1367839" cy="759151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10138" y="4167621"/>
            <a:ext cx="1887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 smtClean="0"/>
              <a:t>Précipitation de CaCO</a:t>
            </a:r>
            <a:r>
              <a:rPr lang="fr-FR" sz="1400" i="1" baseline="-25000" dirty="0" smtClean="0"/>
              <a:t>3</a:t>
            </a:r>
            <a:r>
              <a:rPr lang="fr-FR" i="1" dirty="0" smtClean="0"/>
              <a:t>.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2197834" y="4155755"/>
            <a:ext cx="2375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i="1" dirty="0" smtClean="0"/>
              <a:t>Dissolution </a:t>
            </a:r>
            <a:r>
              <a:rPr lang="fr-FR" sz="1400" i="1" dirty="0"/>
              <a:t>de l’émail </a:t>
            </a:r>
            <a:r>
              <a:rPr lang="fr-FR" sz="1400" i="1" dirty="0" smtClean="0"/>
              <a:t>dentaire</a:t>
            </a:r>
          </a:p>
          <a:p>
            <a:pPr algn="just"/>
            <a:r>
              <a:rPr lang="fr-FR" sz="1400" i="1" dirty="0" smtClean="0"/>
              <a:t>en </a:t>
            </a:r>
            <a:r>
              <a:rPr lang="fr-FR" sz="1400" i="1" dirty="0"/>
              <a:t>milieu acide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733580" y="2090015"/>
            <a:ext cx="1035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/>
              <a:t>Le </a:t>
            </a:r>
            <a:r>
              <a:rPr lang="fr-FR" i="1" dirty="0" smtClean="0"/>
              <a:t>tartre </a:t>
            </a:r>
            <a:endParaRPr lang="fr-FR" i="1" dirty="0"/>
          </a:p>
        </p:txBody>
      </p:sp>
      <p:sp>
        <p:nvSpPr>
          <p:cNvPr id="7" name="Rectangle 6"/>
          <p:cNvSpPr/>
          <p:nvPr/>
        </p:nvSpPr>
        <p:spPr>
          <a:xfrm>
            <a:off x="2958090" y="2081624"/>
            <a:ext cx="755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/>
              <a:t>Caries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610694" y="4671437"/>
            <a:ext cx="3701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 smtClean="0"/>
              <a:t>Précipitation </a:t>
            </a:r>
            <a:r>
              <a:rPr lang="fr-FR" sz="1400" i="1" dirty="0">
                <a:solidFill>
                  <a:srgbClr val="FF0000"/>
                </a:solidFill>
              </a:rPr>
              <a:t>d’oxalate de calcium </a:t>
            </a:r>
            <a:r>
              <a:rPr lang="fr-FR" sz="1400" i="1" dirty="0"/>
              <a:t>dans les reins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8700803" y="1593375"/>
            <a:ext cx="29746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i="1" dirty="0" smtClean="0"/>
              <a:t>Diagnostique </a:t>
            </a:r>
            <a:r>
              <a:rPr lang="fr-FR" i="1" dirty="0"/>
              <a:t>du tube digestif.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15825" y="2152422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/>
              <a:t>BaSO</a:t>
            </a:r>
            <a:r>
              <a:rPr lang="fr-FR" b="1" i="1" baseline="-25000" dirty="0"/>
              <a:t>4</a:t>
            </a:r>
            <a:endParaRPr lang="fr-FR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97834" y="5486400"/>
            <a:ext cx="861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réactions de précipitation jouent un rôle très important dans la vie de tous les jours, en médecine, dans l’industrie chimique et l’environnement,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6811" y="121920"/>
            <a:ext cx="9144000" cy="615142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6. PRECIPITATION DES HYDROXYDES METALLIQUES</a:t>
            </a:r>
            <a:endParaRPr lang="fr-FR" sz="36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846811" y="737062"/>
            <a:ext cx="8547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De très nombreux cations métalliques donnent un précipité en présence d ’ions hydroxyde :</a:t>
            </a:r>
            <a:br>
              <a:rPr lang="fr-FR" sz="1800" b="0" dirty="0"/>
            </a:br>
            <a:r>
              <a:rPr lang="fr-FR" sz="1800" b="0" dirty="0"/>
              <a:t>Al</a:t>
            </a:r>
            <a:r>
              <a:rPr lang="fr-FR" sz="1800" b="0" baseline="30000" dirty="0"/>
              <a:t>3+</a:t>
            </a:r>
            <a:r>
              <a:rPr lang="fr-FR" sz="1800" b="0" dirty="0"/>
              <a:t>, Zn</a:t>
            </a:r>
            <a:r>
              <a:rPr lang="fr-FR" sz="1800" b="0" baseline="30000" dirty="0"/>
              <a:t>2+</a:t>
            </a:r>
            <a:r>
              <a:rPr lang="fr-FR" sz="1800" b="0" dirty="0"/>
              <a:t>, Ca</a:t>
            </a:r>
            <a:r>
              <a:rPr lang="fr-FR" sz="1800" b="0" baseline="30000" dirty="0"/>
              <a:t>2+</a:t>
            </a:r>
            <a:r>
              <a:rPr lang="fr-FR" sz="1800" b="0" dirty="0"/>
              <a:t>, Cu</a:t>
            </a:r>
            <a:r>
              <a:rPr lang="fr-FR" sz="1800" b="0" baseline="30000" dirty="0"/>
              <a:t>2+</a:t>
            </a:r>
            <a:r>
              <a:rPr lang="fr-FR" sz="1800" b="0" dirty="0"/>
              <a:t>, Fe</a:t>
            </a:r>
            <a:r>
              <a:rPr lang="fr-FR" sz="1800" b="0" baseline="30000" dirty="0"/>
              <a:t>2+</a:t>
            </a:r>
            <a:r>
              <a:rPr lang="fr-FR" sz="1800" b="0" dirty="0"/>
              <a:t>,.....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62686" y="1727662"/>
            <a:ext cx="111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exemple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3097761" y="1727662"/>
                <a:ext cx="367761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/>
                  <a:t>Mg</a:t>
                </a:r>
                <a:r>
                  <a:rPr lang="fr-FR" sz="1800" baseline="30000" dirty="0"/>
                  <a:t>2+</a:t>
                </a:r>
                <a:r>
                  <a:rPr lang="fr-FR" sz="1800" dirty="0"/>
                  <a:t>     +     2 OH</a:t>
                </a:r>
                <a:r>
                  <a:rPr lang="fr-FR" sz="1800" baseline="30000" dirty="0"/>
                  <a:t>-</a:t>
                </a:r>
                <a:r>
                  <a:rPr lang="fr-FR" sz="1800" dirty="0"/>
                  <a:t> </a:t>
                </a:r>
                <a14:m>
                  <m:oMath xmlns:m="http://schemas.openxmlformats.org/officeDocument/2006/math">
                    <m:r>
                      <a:rPr lang="fr-FR" b="0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/>
                  <a:t>     Mg(OH)</a:t>
                </a:r>
                <a:r>
                  <a:rPr lang="fr-FR" sz="1800" baseline="-25000" dirty="0"/>
                  <a:t>2</a:t>
                </a:r>
                <a:r>
                  <a:rPr lang="fr-FR" sz="1800" dirty="0"/>
                  <a:t> (s)</a:t>
                </a:r>
              </a:p>
            </p:txBody>
          </p:sp>
        </mc:Choice>
        <mc:Fallback xmlns=""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97761" y="1727662"/>
                <a:ext cx="367761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327" t="-8197" r="-829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846811" y="2489662"/>
            <a:ext cx="95545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i="1" dirty="0">
                <a:solidFill>
                  <a:srgbClr val="FF0000"/>
                </a:solidFill>
              </a:rPr>
              <a:t>Question : </a:t>
            </a:r>
            <a:r>
              <a:rPr lang="fr-FR" sz="1800" b="0" dirty="0"/>
              <a:t>soit </a:t>
            </a:r>
            <a:r>
              <a:rPr lang="fr-FR" sz="1800" b="0" dirty="0" smtClean="0"/>
              <a:t>c, </a:t>
            </a:r>
            <a:r>
              <a:rPr lang="fr-FR" sz="1800" b="0" dirty="0"/>
              <a:t>la concentration des ions Mg</a:t>
            </a:r>
            <a:r>
              <a:rPr lang="fr-FR" sz="1800" b="0" baseline="30000" dirty="0"/>
              <a:t>2</a:t>
            </a:r>
            <a:r>
              <a:rPr lang="fr-FR" sz="1800" b="0" baseline="30000" dirty="0" smtClean="0"/>
              <a:t>+</a:t>
            </a:r>
            <a:r>
              <a:rPr lang="fr-FR" dirty="0"/>
              <a:t> </a:t>
            </a:r>
            <a:r>
              <a:rPr lang="fr-FR" sz="1800" b="0" dirty="0" smtClean="0"/>
              <a:t>(</a:t>
            </a:r>
            <a:r>
              <a:rPr lang="fr-FR" dirty="0"/>
              <a:t>c = 1,0</a:t>
            </a:r>
            <a:r>
              <a:rPr lang="fr-FR" dirty="0">
                <a:sym typeface="Symbol" panose="05050102010706020507" pitchFamily="18" charset="2"/>
              </a:rPr>
              <a:t>10</a:t>
            </a:r>
            <a:r>
              <a:rPr lang="fr-FR" baseline="30000" dirty="0">
                <a:sym typeface="Symbol" panose="05050102010706020507" pitchFamily="18" charset="2"/>
              </a:rPr>
              <a:t>-2</a:t>
            </a:r>
            <a:r>
              <a:rPr lang="fr-FR" dirty="0">
                <a:sym typeface="Symbol" panose="05050102010706020507" pitchFamily="18" charset="2"/>
              </a:rPr>
              <a:t> mol.L</a:t>
            </a:r>
            <a:r>
              <a:rPr lang="fr-FR" baseline="30000" dirty="0">
                <a:sym typeface="Symbol" panose="05050102010706020507" pitchFamily="18" charset="2"/>
              </a:rPr>
              <a:t>-1</a:t>
            </a:r>
            <a:r>
              <a:rPr lang="fr-FR" sz="1800" b="0" dirty="0" smtClean="0"/>
              <a:t> ), déterminer </a:t>
            </a:r>
            <a:r>
              <a:rPr lang="fr-FR" sz="1800" b="0" dirty="0"/>
              <a:t>le pH pour </a:t>
            </a:r>
            <a:r>
              <a:rPr lang="fr-FR" sz="1800" b="0" dirty="0" smtClean="0"/>
              <a:t>lequel</a:t>
            </a:r>
          </a:p>
          <a:p>
            <a:r>
              <a:rPr lang="fr-FR" sz="1800" b="0" dirty="0" smtClean="0"/>
              <a:t> </a:t>
            </a:r>
            <a:r>
              <a:rPr lang="fr-FR" sz="1800" b="0" dirty="0"/>
              <a:t>on </a:t>
            </a:r>
            <a:r>
              <a:rPr lang="fr-FR" sz="1800" b="0" dirty="0" smtClean="0"/>
              <a:t>observe l</a:t>
            </a:r>
            <a:r>
              <a:rPr lang="fr-FR" sz="1800" b="0" dirty="0"/>
              <a:t> ’apparition du précipité .</a:t>
            </a:r>
            <a:r>
              <a:rPr lang="fr-FR" sz="1800" b="0" dirty="0" err="1"/>
              <a:t>pKs</a:t>
            </a:r>
            <a:r>
              <a:rPr lang="fr-FR" sz="1800" b="0" dirty="0"/>
              <a:t> = 10,8</a:t>
            </a:r>
            <a:endParaRPr lang="fr-FR" sz="1800" i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923011" y="3327862"/>
            <a:ext cx="283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condition de précipitation :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894811" y="3213562"/>
            <a:ext cx="500476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i="1" dirty="0">
                <a:solidFill>
                  <a:srgbClr val="FF0000"/>
                </a:solidFill>
              </a:rPr>
              <a:t>la précipitation commence quand le produit ionique</a:t>
            </a:r>
            <a:br>
              <a:rPr lang="fr-FR" sz="1800" i="1" dirty="0">
                <a:solidFill>
                  <a:srgbClr val="FF0000"/>
                </a:solidFill>
              </a:rPr>
            </a:br>
            <a:r>
              <a:rPr lang="fr-FR" sz="1800" i="1" dirty="0">
                <a:solidFill>
                  <a:srgbClr val="FF0000"/>
                </a:solidFill>
              </a:rPr>
              <a:t>(ou quotient réactionnel Q) devient égal à K</a:t>
            </a:r>
            <a:r>
              <a:rPr lang="fr-FR" sz="1800" i="1" baseline="-25000" dirty="0">
                <a:solidFill>
                  <a:srgbClr val="FF0000"/>
                </a:solidFill>
              </a:rPr>
              <a:t>S</a:t>
            </a:r>
            <a:endParaRPr lang="fr-FR" sz="1800" i="1" dirty="0">
              <a:solidFill>
                <a:srgbClr val="FF0000"/>
              </a:solidFill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075411" y="4089862"/>
            <a:ext cx="63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soit :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158086" y="4051762"/>
            <a:ext cx="2449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[Mg</a:t>
            </a:r>
            <a:r>
              <a:rPr lang="fr-FR" sz="1800" baseline="30000" dirty="0"/>
              <a:t>2+</a:t>
            </a:r>
            <a:r>
              <a:rPr lang="fr-FR" sz="1800" dirty="0"/>
              <a:t>]</a:t>
            </a:r>
            <a:r>
              <a:rPr lang="fr-FR" sz="1800" dirty="0">
                <a:sym typeface="Symbol" panose="05050102010706020507" pitchFamily="18" charset="2"/>
              </a:rPr>
              <a:t>[OH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30000" dirty="0">
                <a:sym typeface="Symbol" panose="05050102010706020507" pitchFamily="18" charset="2"/>
              </a:rPr>
              <a:t>2</a:t>
            </a:r>
            <a:r>
              <a:rPr lang="fr-FR" sz="1800" dirty="0">
                <a:sym typeface="Symbol" panose="05050102010706020507" pitchFamily="18" charset="2"/>
              </a:rPr>
              <a:t> = K</a:t>
            </a:r>
            <a:r>
              <a:rPr lang="fr-FR" sz="1800" baseline="-25000" dirty="0">
                <a:sym typeface="Symbol" panose="05050102010706020507" pitchFamily="18" charset="2"/>
              </a:rPr>
              <a:t>S</a:t>
            </a:r>
            <a:r>
              <a:rPr lang="fr-FR" sz="1800" dirty="0">
                <a:sym typeface="Symbol" panose="05050102010706020507" pitchFamily="18" charset="2"/>
              </a:rPr>
              <a:t>  </a:t>
            </a:r>
            <a:endParaRPr lang="fr-FR" sz="1800" dirty="0"/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596486" y="4051762"/>
            <a:ext cx="17279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 smtClean="0">
                <a:sym typeface="Symbol" panose="05050102010706020507" pitchFamily="18" charset="2"/>
              </a:rPr>
              <a:t>c </a:t>
            </a:r>
            <a:r>
              <a:rPr lang="fr-FR" sz="1800" dirty="0">
                <a:sym typeface="Symbol" panose="05050102010706020507" pitchFamily="18" charset="2"/>
              </a:rPr>
              <a:t>[OH</a:t>
            </a:r>
            <a:r>
              <a:rPr lang="fr-FR" sz="1800" baseline="30000" dirty="0">
                <a:sym typeface="Symbol" panose="05050102010706020507" pitchFamily="18" charset="2"/>
              </a:rPr>
              <a:t>-</a:t>
            </a:r>
            <a:r>
              <a:rPr lang="fr-FR" sz="1800" dirty="0">
                <a:sym typeface="Symbol" panose="05050102010706020507" pitchFamily="18" charset="2"/>
              </a:rPr>
              <a:t>]</a:t>
            </a:r>
            <a:r>
              <a:rPr lang="fr-FR" sz="1800" baseline="30000" dirty="0">
                <a:sym typeface="Symbol" panose="05050102010706020507" pitchFamily="18" charset="2"/>
              </a:rPr>
              <a:t>2</a:t>
            </a:r>
            <a:r>
              <a:rPr lang="fr-FR" sz="1800" dirty="0">
                <a:sym typeface="Symbol" panose="05050102010706020507" pitchFamily="18" charset="2"/>
              </a:rPr>
              <a:t> = K</a:t>
            </a:r>
            <a:r>
              <a:rPr lang="fr-FR" sz="1800" baseline="-25000" dirty="0">
                <a:sym typeface="Symbol" panose="05050102010706020507" pitchFamily="18" charset="2"/>
              </a:rPr>
              <a:t>S</a:t>
            </a:r>
            <a:r>
              <a:rPr lang="fr-FR" sz="1800" dirty="0">
                <a:sym typeface="Symbol" panose="05050102010706020507" pitchFamily="18" charset="2"/>
              </a:rPr>
              <a:t> 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015086" y="4737562"/>
            <a:ext cx="139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d ’où     </a:t>
            </a:r>
            <a:r>
              <a:rPr lang="fr-FR" sz="1800" dirty="0"/>
              <a:t>h</a:t>
            </a:r>
            <a:r>
              <a:rPr lang="fr-FR" sz="1800" baseline="30000" dirty="0"/>
              <a:t>2</a:t>
            </a:r>
            <a:r>
              <a:rPr lang="fr-FR" sz="1800" dirty="0"/>
              <a:t> =</a:t>
            </a:r>
            <a:r>
              <a:rPr lang="fr-FR" sz="1800" b="0" dirty="0"/>
              <a:t> </a:t>
            </a:r>
            <a:endParaRPr lang="fr-FR" sz="1800" dirty="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537824" y="4779980"/>
            <a:ext cx="1235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soit    </a:t>
            </a:r>
            <a:r>
              <a:rPr lang="fr-FR" sz="1800" dirty="0"/>
              <a:t>pH =</a:t>
            </a:r>
            <a:endParaRPr lang="fr-FR" sz="1800" b="0" dirty="0"/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9619211" y="5842462"/>
            <a:ext cx="4539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</a:rPr>
              <a:t>pH</a:t>
            </a:r>
          </a:p>
        </p:txBody>
      </p:sp>
      <p:grpSp>
        <p:nvGrpSpPr>
          <p:cNvPr id="22" name="Group 24"/>
          <p:cNvGrpSpPr>
            <a:grpSpLocks/>
          </p:cNvGrpSpPr>
          <p:nvPr/>
        </p:nvGrpSpPr>
        <p:grpSpPr bwMode="auto">
          <a:xfrm>
            <a:off x="2548486" y="6109162"/>
            <a:ext cx="7010400" cy="228600"/>
            <a:chOff x="576" y="3744"/>
            <a:chExt cx="4416" cy="144"/>
          </a:xfrm>
        </p:grpSpPr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576" y="3816"/>
              <a:ext cx="441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360" y="3744"/>
              <a:ext cx="0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739486" y="6352050"/>
            <a:ext cx="476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9,6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7561811" y="5613862"/>
            <a:ext cx="139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Mg(OH)</a:t>
            </a:r>
            <a:r>
              <a:rPr lang="fr-FR" sz="1800" baseline="-25000" dirty="0"/>
              <a:t>2</a:t>
            </a:r>
            <a:r>
              <a:rPr lang="fr-FR" sz="1800" dirty="0"/>
              <a:t> (s)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349398" y="3867499"/>
                <a:ext cx="1433469" cy="697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sSub>
                                        <m:sSubPr>
                                          <m:ctrlPr>
                                            <a:rPr lang="fr-F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b="0" i="1" smtClean="0">
                                              <a:latin typeface="Cambria Math" panose="02040503050406030204" pitchFamily="18" charset="0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lang="fr-FR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9398" y="3867499"/>
                <a:ext cx="1433469" cy="6971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39061" y="4630500"/>
                <a:ext cx="533864" cy="602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061" y="4630500"/>
                <a:ext cx="533864" cy="60260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39838" y="4672613"/>
                <a:ext cx="274318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𝑝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𝑙𝑜𝑔𝑐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=9,6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38" y="4672613"/>
                <a:ext cx="2743187" cy="5186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27999" y="1610103"/>
                <a:ext cx="2670796" cy="585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𝑀𝑔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2+</m:t>
                              </m:r>
                            </m:sup>
                          </m:s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𝑂𝐻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7999" y="1610103"/>
                <a:ext cx="2670796" cy="5858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6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12283"/>
              </p:ext>
            </p:extLst>
          </p:nvPr>
        </p:nvGraphicFramePr>
        <p:xfrm>
          <a:off x="1414272" y="303441"/>
          <a:ext cx="9656064" cy="640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Feuille de calcul" r:id="rId3" imgW="10449357" imgH="6934665" progId="Excel.Sheet.8">
                  <p:embed/>
                </p:oleObj>
              </mc:Choice>
              <mc:Fallback>
                <p:oleObj name="Feuille de calcul" r:id="rId3" imgW="10449357" imgH="69346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272" y="303441"/>
                        <a:ext cx="9656064" cy="640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194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3568" y="499051"/>
            <a:ext cx="11838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ingdings" panose="05000000000000000000" pitchFamily="2" charset="2"/>
              </a:rPr>
              <a:t> </a:t>
            </a:r>
            <a:r>
              <a:rPr lang="fr-FR" sz="2800" dirty="0" smtClean="0"/>
              <a:t>La solubilisation d’un hydroxyde est d’autant plus probable que le milieu est acide.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 </a:t>
            </a:r>
            <a:r>
              <a:rPr lang="fr-FR" sz="2800" dirty="0" smtClean="0"/>
              <a:t>La solubilité des hydroxydes dépend donc, à la fois, de </a:t>
            </a:r>
            <a:r>
              <a:rPr lang="fr-FR" sz="2800" dirty="0" err="1" smtClean="0"/>
              <a:t>K</a:t>
            </a:r>
            <a:r>
              <a:rPr lang="fr-FR" sz="2800" baseline="-25000" dirty="0" err="1" smtClean="0"/>
              <a:t>s</a:t>
            </a:r>
            <a:r>
              <a:rPr lang="fr-FR" sz="2800" dirty="0" smtClean="0"/>
              <a:t> et du pH.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 </a:t>
            </a:r>
            <a:r>
              <a:rPr lang="fr-FR" sz="2800" dirty="0" smtClean="0"/>
              <a:t>Les hydroxydes amphotères (ex. Zn(OH)</a:t>
            </a:r>
            <a:r>
              <a:rPr lang="fr-FR" sz="2800" baseline="-25000" dirty="0" smtClean="0"/>
              <a:t>2</a:t>
            </a:r>
            <a:r>
              <a:rPr lang="fr-FR" sz="2800" dirty="0"/>
              <a:t> </a:t>
            </a:r>
            <a:r>
              <a:rPr lang="fr-FR" sz="2800" dirty="0" smtClean="0"/>
              <a:t>ou Al(OH)</a:t>
            </a:r>
            <a:r>
              <a:rPr lang="fr-FR" sz="2800" baseline="-25000" dirty="0" smtClean="0"/>
              <a:t>3</a:t>
            </a:r>
            <a:r>
              <a:rPr lang="fr-FR" sz="2800" dirty="0" smtClean="0"/>
              <a:t>,  une </a:t>
            </a:r>
            <a:r>
              <a:rPr lang="fr-FR" sz="2800" dirty="0" err="1" smtClean="0"/>
              <a:t>redissolution</a:t>
            </a:r>
            <a:r>
              <a:rPr lang="fr-FR" sz="2800" dirty="0" smtClean="0"/>
              <a:t> est possible en milieu très basique. Cela signifie que les hydroxydes sont des </a:t>
            </a:r>
            <a:r>
              <a:rPr lang="fr-FR" sz="2800" b="1" dirty="0" smtClean="0">
                <a:solidFill>
                  <a:srgbClr val="FF0000"/>
                </a:solidFill>
              </a:rPr>
              <a:t>COMPLEXES</a:t>
            </a:r>
            <a:r>
              <a:rPr lang="fr-FR" sz="2800" dirty="0" smtClean="0"/>
              <a:t>. Les OH</a:t>
            </a:r>
            <a:r>
              <a:rPr lang="fr-FR" sz="2800" baseline="30000" dirty="0" smtClean="0"/>
              <a:t>-</a:t>
            </a:r>
            <a:r>
              <a:rPr lang="fr-FR" sz="2800" dirty="0" smtClean="0"/>
              <a:t> sont des ligands.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 </a:t>
            </a:r>
            <a:r>
              <a:rPr lang="fr-FR" sz="2800" dirty="0" smtClean="0"/>
              <a:t>Si le complexe est neutre, il précipite.</a:t>
            </a:r>
          </a:p>
          <a:p>
            <a:r>
              <a:rPr lang="fr-FR" sz="2800" dirty="0">
                <a:sym typeface="Wingdings" panose="05000000000000000000" pitchFamily="2" charset="2"/>
              </a:rPr>
              <a:t> </a:t>
            </a:r>
            <a:r>
              <a:rPr lang="fr-FR" sz="2800" dirty="0" smtClean="0"/>
              <a:t>Si le complexe est concentré d’avantage des ions OH</a:t>
            </a:r>
            <a:r>
              <a:rPr lang="fr-FR" sz="2800" baseline="30000" dirty="0" smtClean="0"/>
              <a:t>-</a:t>
            </a:r>
            <a:r>
              <a:rPr lang="fr-FR" sz="2800" dirty="0" smtClean="0"/>
              <a:t>, la substitution des molécules d’eau du cation métallique par les OH</a:t>
            </a:r>
            <a:r>
              <a:rPr lang="fr-FR" sz="2800" baseline="30000" dirty="0" smtClean="0"/>
              <a:t>-</a:t>
            </a:r>
            <a:r>
              <a:rPr lang="fr-FR" sz="2800" dirty="0" smtClean="0"/>
              <a:t>; il se forme des complexes anioniques solubles (ex. </a:t>
            </a:r>
            <a:r>
              <a:rPr lang="fr-FR" sz="2800" dirty="0" smtClean="0">
                <a:solidFill>
                  <a:srgbClr val="FF0000"/>
                </a:solidFill>
              </a:rPr>
              <a:t>[Zn(OH)</a:t>
            </a:r>
            <a:r>
              <a:rPr lang="fr-FR" sz="2800" baseline="-25000" dirty="0" smtClean="0">
                <a:solidFill>
                  <a:srgbClr val="FF0000"/>
                </a:solidFill>
              </a:rPr>
              <a:t>4</a:t>
            </a:r>
            <a:r>
              <a:rPr lang="fr-FR" sz="2800" dirty="0" smtClean="0">
                <a:solidFill>
                  <a:srgbClr val="FF0000"/>
                </a:solidFill>
              </a:rPr>
              <a:t>]</a:t>
            </a:r>
            <a:r>
              <a:rPr lang="fr-FR" sz="2800" baseline="30000" dirty="0" smtClean="0">
                <a:solidFill>
                  <a:srgbClr val="FF0000"/>
                </a:solidFill>
              </a:rPr>
              <a:t>-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ou </a:t>
            </a:r>
            <a:r>
              <a:rPr lang="fr-FR" sz="2800" dirty="0" smtClean="0">
                <a:solidFill>
                  <a:srgbClr val="FF0000"/>
                </a:solidFill>
              </a:rPr>
              <a:t>[Al(OH)4]</a:t>
            </a:r>
            <a:r>
              <a:rPr lang="fr-FR" sz="2800" baseline="30000" dirty="0" smtClean="0">
                <a:solidFill>
                  <a:srgbClr val="FF0000"/>
                </a:solidFill>
              </a:rPr>
              <a:t>-</a:t>
            </a:r>
            <a:r>
              <a:rPr lang="fr-FR" sz="2800" dirty="0" smtClean="0"/>
              <a:t>)</a:t>
            </a:r>
            <a:endParaRPr lang="fr-FR" sz="2800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33749" y="5710428"/>
            <a:ext cx="5200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Al(OH)</a:t>
            </a:r>
            <a:r>
              <a:rPr lang="fr-FR" sz="1800" baseline="-25000" dirty="0"/>
              <a:t>3</a:t>
            </a:r>
            <a:r>
              <a:rPr lang="fr-FR" sz="1800" dirty="0"/>
              <a:t> (s)     +      </a:t>
            </a:r>
            <a:r>
              <a:rPr lang="fr-FR" sz="1800" b="0" dirty="0"/>
              <a:t>3 H</a:t>
            </a:r>
            <a:r>
              <a:rPr lang="fr-FR" sz="1800" b="0" baseline="-25000" dirty="0"/>
              <a:t>3</a:t>
            </a:r>
            <a:r>
              <a:rPr lang="fr-FR" sz="1800" b="0" dirty="0"/>
              <a:t>O</a:t>
            </a:r>
            <a:r>
              <a:rPr lang="fr-FR" sz="1800" b="0" baseline="30000" dirty="0"/>
              <a:t>+</a:t>
            </a:r>
            <a:r>
              <a:rPr lang="fr-FR" sz="1800" b="0" dirty="0"/>
              <a:t>     =      Al</a:t>
            </a:r>
            <a:r>
              <a:rPr lang="fr-FR" sz="1800" b="0" baseline="30000" dirty="0"/>
              <a:t>3+</a:t>
            </a:r>
            <a:r>
              <a:rPr lang="fr-FR" sz="1800" b="0" dirty="0"/>
              <a:t>      +     6 H</a:t>
            </a:r>
            <a:r>
              <a:rPr lang="fr-FR" sz="1800" b="0" baseline="-25000" dirty="0"/>
              <a:t>2</a:t>
            </a:r>
            <a:r>
              <a:rPr lang="fr-FR" sz="1800" b="0" dirty="0"/>
              <a:t>O</a:t>
            </a:r>
            <a:endParaRPr lang="fr-FR" sz="1800" dirty="0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3833749" y="6299264"/>
            <a:ext cx="3692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Al(OH)</a:t>
            </a:r>
            <a:r>
              <a:rPr lang="fr-FR" sz="1800" b="0" baseline="-25000" dirty="0"/>
              <a:t>3</a:t>
            </a:r>
            <a:r>
              <a:rPr lang="fr-FR" sz="1800" b="0" dirty="0"/>
              <a:t> (s)     +     OH</a:t>
            </a:r>
            <a:r>
              <a:rPr lang="fr-FR" sz="1800" b="0" baseline="30000" dirty="0"/>
              <a:t>-</a:t>
            </a:r>
            <a:r>
              <a:rPr lang="fr-FR" sz="1800" b="0" dirty="0"/>
              <a:t>     =     </a:t>
            </a:r>
            <a:r>
              <a:rPr lang="fr-FR" sz="1800" b="0" dirty="0">
                <a:solidFill>
                  <a:srgbClr val="FF0000"/>
                </a:solidFill>
              </a:rPr>
              <a:t>[Al(OH)</a:t>
            </a:r>
            <a:r>
              <a:rPr lang="fr-FR" sz="1800" b="0" baseline="-25000" dirty="0">
                <a:solidFill>
                  <a:srgbClr val="FF0000"/>
                </a:solidFill>
              </a:rPr>
              <a:t>4</a:t>
            </a:r>
            <a:r>
              <a:rPr lang="fr-FR" sz="1800" b="0" dirty="0">
                <a:solidFill>
                  <a:srgbClr val="FF0000"/>
                </a:solidFill>
              </a:rPr>
              <a:t>]</a:t>
            </a:r>
            <a:r>
              <a:rPr lang="fr-FR" sz="1800" b="0" baseline="30000" dirty="0">
                <a:solidFill>
                  <a:srgbClr val="FF0000"/>
                </a:solidFill>
              </a:rPr>
              <a:t>-</a:t>
            </a:r>
            <a:endParaRPr lang="fr-F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711" y="236220"/>
            <a:ext cx="9144000" cy="615142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Résumé</a:t>
            </a:r>
            <a:endParaRPr lang="fr-FR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46710" y="1131492"/>
                <a:ext cx="10591107" cy="12311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1. Les </a:t>
                </a:r>
                <a:r>
                  <a:rPr lang="fr-FR" b="1" i="1" dirty="0">
                    <a:solidFill>
                      <a:srgbClr val="FF0000"/>
                    </a:solidFill>
                  </a:rPr>
                  <a:t>réactions de </a:t>
                </a:r>
                <a:r>
                  <a:rPr lang="fr-FR" b="1" i="1" dirty="0" smtClean="0">
                    <a:solidFill>
                      <a:srgbClr val="FF0000"/>
                    </a:solidFill>
                  </a:rPr>
                  <a:t>précipitation: </a:t>
                </a:r>
                <a:r>
                  <a:rPr lang="fr-FR" i="1" dirty="0" smtClean="0"/>
                  <a:t>phénomène </a:t>
                </a:r>
                <a:r>
                  <a:rPr lang="fr-FR" i="1" u="sng" dirty="0" smtClean="0"/>
                  <a:t>d’équilibre thermodynamique </a:t>
                </a:r>
                <a:r>
                  <a:rPr lang="fr-FR" i="1" dirty="0"/>
                  <a:t>entre précipités et </a:t>
                </a:r>
                <a:r>
                  <a:rPr lang="fr-FR" i="1" dirty="0" smtClean="0"/>
                  <a:t>solutions.</a:t>
                </a:r>
              </a:p>
              <a:p>
                <a:pPr algn="ctr"/>
                <a:endParaRPr lang="fr-FR" sz="28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sz="2800" i="1" dirty="0" smtClean="0"/>
                  <a:t> </a:t>
                </a:r>
                <a:r>
                  <a:rPr lang="fr-FR" sz="2800" i="1" dirty="0" smtClean="0">
                    <a:solidFill>
                      <a:srgbClr val="FF0000"/>
                    </a:solidFill>
                  </a:rPr>
                  <a:t>C</a:t>
                </a:r>
                <a:r>
                  <a:rPr lang="fr-FR" sz="2800" i="1" dirty="0" smtClean="0"/>
                  <a:t> </a:t>
                </a:r>
                <a:r>
                  <a:rPr lang="fr-FR" sz="2800" i="1" dirty="0" smtClean="0">
                    <a:solidFill>
                      <a:srgbClr val="FF0000"/>
                    </a:solidFill>
                  </a:rPr>
                  <a:t>(cation)</a:t>
                </a:r>
                <a:r>
                  <a:rPr lang="fr-FR" sz="2800" i="1" dirty="0" smtClean="0"/>
                  <a:t> &amp; </a:t>
                </a:r>
                <a:r>
                  <a:rPr lang="fr-FR" sz="2800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fr-FR" sz="2800" i="1" dirty="0" smtClean="0"/>
                  <a:t> </a:t>
                </a:r>
                <a:r>
                  <a:rPr lang="fr-FR" sz="2800" i="1" dirty="0" smtClean="0">
                    <a:solidFill>
                      <a:srgbClr val="0000FF"/>
                    </a:solidFill>
                  </a:rPr>
                  <a:t>(anion)</a:t>
                </a:r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10" y="1131492"/>
                <a:ext cx="10591107" cy="1231106"/>
              </a:xfrm>
              <a:prstGeom prst="rect">
                <a:avLst/>
              </a:prstGeom>
              <a:blipFill rotWithShape="0">
                <a:blip r:embed="rId2"/>
                <a:stretch>
                  <a:fillRect l="-518" t="-2970" b="-1336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00814" y="174704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814" y="1747045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60348" y="225487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348" y="2254875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046710" y="2818307"/>
                <a:ext cx="710136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2. La solubilité s: </a:t>
                </a:r>
                <a:r>
                  <a:rPr lang="fr-FR" i="1" dirty="0" smtClean="0"/>
                  <a:t>concentration du soluté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i="1" dirty="0" smtClean="0"/>
                  <a:t>dans la solution saturée:</a:t>
                </a:r>
              </a:p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10" y="2818307"/>
                <a:ext cx="7101368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773" t="-471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047759" y="2818307"/>
                <a:ext cx="30585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   &amp;   </m:t>
                      </m:r>
                      <m:d>
                        <m:dPr>
                          <m:begChr m:val="["/>
                          <m:endChr m:val="]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759" y="2818307"/>
                <a:ext cx="3058594" cy="276999"/>
              </a:xfrm>
              <a:prstGeom prst="rect">
                <a:avLst/>
              </a:prstGeom>
              <a:blipFill rotWithShape="0">
                <a:blip r:embed="rId6"/>
                <a:stretch>
                  <a:fillRect r="-598" b="-652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46710" y="3084597"/>
                <a:ext cx="10026014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fr-FR" b="1" i="1" dirty="0" smtClean="0">
                  <a:solidFill>
                    <a:srgbClr val="FF0000"/>
                  </a:solidFill>
                </a:endParaRPr>
              </a:p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3. Produit de solubilité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b="1" i="1" dirty="0" smtClean="0">
                    <a:solidFill>
                      <a:srgbClr val="FF0000"/>
                    </a:solidFill>
                  </a:rPr>
                  <a:t>: </a:t>
                </a:r>
                <a:r>
                  <a:rPr lang="fr-FR" i="1" dirty="0" smtClean="0"/>
                  <a:t>concentration du soluté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fr-FR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i="1" dirty="0" smtClean="0"/>
                  <a:t>dans la solution saturée: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fr-FR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fr-FR" b="0" i="1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fr-F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fr-FR" b="0" i="1" smtClean="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fr-FR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fr-FR" i="1" dirty="0" smtClean="0"/>
              </a:p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10" y="3084597"/>
                <a:ext cx="10026014" cy="923330"/>
              </a:xfrm>
              <a:prstGeom prst="rect">
                <a:avLst/>
              </a:prstGeom>
              <a:blipFill rotWithShape="0">
                <a:blip r:embed="rId7"/>
                <a:stretch>
                  <a:fillRect l="-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376376" y="4049804"/>
                <a:ext cx="40879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dirty="0" smtClean="0"/>
                  <a:t>: souvent exprimé par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fr-FR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𝒍𝒐𝒈</m:t>
                    </m:r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6376" y="4049804"/>
                <a:ext cx="4087979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5836472" y="4060395"/>
                <a:ext cx="1535870" cy="37427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fr-FR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𝒑𝑲𝒔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6472" y="4060395"/>
                <a:ext cx="1535870" cy="3742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60045" y="4799161"/>
                <a:ext cx="7904711" cy="36933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Plus le composé est insoluble, plus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dirty="0" smtClean="0"/>
                  <a:t> est faible, plus la valeur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dirty="0" smtClean="0"/>
                  <a:t> est élevée. </a:t>
                </a:r>
                <a:endParaRPr lang="fr-F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045" y="4799161"/>
                <a:ext cx="7904711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694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84085" y="5821227"/>
                <a:ext cx="1957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fr-FR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e>
                        <m:sup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  <m:r>
                        <a:rPr lang="fr-FR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e>
                        <m:sup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  <m:r>
                        <a:rPr lang="fr-FR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e>
                        <m:sup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fr-FR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4085" y="5821227"/>
                <a:ext cx="1957011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2181" r="-623" b="-1111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87269" y="5548518"/>
                <a:ext cx="2027030" cy="6319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fr-FR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𝑲</m:t>
                                      </m:r>
                                    </m:e>
                                    <m:sub>
                                      <m:r>
                                        <a:rPr lang="fr-FR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𝒔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den>
                          </m:f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269" y="5548518"/>
                <a:ext cx="2027030" cy="63196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128089" y="5701159"/>
                <a:ext cx="25098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FF0000"/>
                    </a:solidFill>
                  </a:rPr>
                  <a:t>4. Relation 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b="1" dirty="0" smtClean="0">
                    <a:solidFill>
                      <a:srgbClr val="FF0000"/>
                    </a:solidFill>
                  </a:rPr>
                  <a:t> et </a:t>
                </a:r>
                <a14:m>
                  <m:oMath xmlns:m="http://schemas.openxmlformats.org/officeDocument/2006/math">
                    <m:r>
                      <a:rPr lang="fr-FR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089" y="5701159"/>
                <a:ext cx="250982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1942" t="-8197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045694" y="5515179"/>
                <a:ext cx="1987595" cy="7412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fr-FR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fr-FR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𝒑𝑲𝒔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e>
                                    <m:sup>
                                      <m:r>
                                        <a:rPr lang="fr-FR" b="0" i="1" smtClean="0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d>
                            </m:den>
                          </m:f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694" y="5515179"/>
                <a:ext cx="1987595" cy="741293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58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711" y="236220"/>
            <a:ext cx="9144000" cy="615142"/>
          </a:xfrm>
        </p:spPr>
        <p:txBody>
          <a:bodyPr>
            <a:noAutofit/>
          </a:bodyPr>
          <a:lstStyle/>
          <a:p>
            <a:r>
              <a:rPr lang="fr-FR" sz="4400" b="1" dirty="0" smtClean="0"/>
              <a:t>Résumé</a:t>
            </a:r>
            <a:endParaRPr lang="fr-FR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46710" y="1131492"/>
                <a:ext cx="10591107" cy="15081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5. Cas des hydroxydes métalliques: </a:t>
                </a:r>
                <a:r>
                  <a:rPr lang="fr-FR" i="1" dirty="0" smtClean="0"/>
                  <a:t>les hydroxydes métalliques sont très peu solubles, excepté pour ceux des éléments du groupe 1 (ex. </a:t>
                </a:r>
                <a:r>
                  <a:rPr lang="fr-FR" i="1" dirty="0" err="1" smtClean="0"/>
                  <a:t>LiOH</a:t>
                </a:r>
                <a:r>
                  <a:rPr lang="fr-FR" i="1" dirty="0" smtClean="0"/>
                  <a:t>, </a:t>
                </a:r>
                <a:r>
                  <a:rPr lang="fr-FR" i="1" dirty="0" err="1" smtClean="0"/>
                  <a:t>NaOH</a:t>
                </a:r>
                <a:r>
                  <a:rPr lang="fr-FR" i="1" dirty="0" smtClean="0"/>
                  <a:t>, etc.), Sr(OH)</a:t>
                </a:r>
                <a:r>
                  <a:rPr lang="fr-FR" i="1" baseline="-25000" dirty="0" smtClean="0"/>
                  <a:t>2</a:t>
                </a:r>
                <a:r>
                  <a:rPr lang="fr-FR" i="1" dirty="0" smtClean="0"/>
                  <a:t> et Ba(OH)</a:t>
                </a:r>
                <a:r>
                  <a:rPr lang="fr-FR" i="1" baseline="-25000" dirty="0" smtClean="0"/>
                  <a:t>2</a:t>
                </a:r>
                <a:r>
                  <a:rPr lang="fr-FR" i="1" dirty="0" smtClean="0"/>
                  <a:t>.</a:t>
                </a:r>
              </a:p>
              <a:p>
                <a:pPr algn="ctr"/>
                <a:endParaRPr lang="fr-FR" sz="280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fr-FR" sz="28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fr-FR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  <m:r>
                          <a:rPr lang="fr-FR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8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𝑎𝑞</m:t>
                        </m:r>
                      </m:e>
                    </m:d>
                    <m:r>
                      <a:rPr lang="fr-F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fr-FR" sz="2800" i="1" dirty="0" smtClean="0"/>
                  <a:t> </a:t>
                </a:r>
                <a:endParaRPr lang="fr-FR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710" y="1131492"/>
                <a:ext cx="10591107" cy="1508105"/>
              </a:xfrm>
              <a:prstGeom prst="rect">
                <a:avLst/>
              </a:prstGeom>
              <a:blipFill rotWithShape="0">
                <a:blip r:embed="rId2"/>
                <a:stretch>
                  <a:fillRect l="-518" t="-242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96765" y="201636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65" y="2016364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0000" r="-26667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96766" y="243186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766" y="2431863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26667" b="-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258280" y="1908647"/>
                <a:ext cx="2609689" cy="9469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fr-FR" b="1" i="1" dirty="0" smtClean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𝑲</m:t>
                          </m:r>
                        </m:e>
                        <m:sub>
                          <m:r>
                            <a:rPr lang="fr-F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p>
                              </m:sSup>
                            </m:e>
                          </m:d>
                        </m:e>
                        <m:sup/>
                      </m:sSup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𝑂𝐻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fr-FR" i="1" dirty="0" smtClean="0"/>
              </a:p>
              <a:p>
                <a:r>
                  <a:rPr lang="fr-FR" b="1" i="1" dirty="0" smtClean="0">
                    <a:solidFill>
                      <a:srgbClr val="FF0000"/>
                    </a:solidFill>
                  </a:rPr>
                  <a:t> </a:t>
                </a:r>
                <a:endParaRPr lang="fr-F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8280" y="1908647"/>
                <a:ext cx="2609689" cy="94699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265835" y="3939968"/>
                <a:ext cx="99441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fr-FR" dirty="0" smtClean="0"/>
                  <a:t>La solubilisation d’un hydroxyde est d’autant plus probable que le milieu est acide.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fr-FR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fr-FR" dirty="0" smtClean="0"/>
                  <a:t>La solubilité dépend donc, à la fois,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𝒑𝑲</m:t>
                        </m:r>
                      </m:e>
                      <m:sub>
                        <m:r>
                          <a:rPr lang="fr-FR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</m:t>
                        </m:r>
                      </m:sub>
                    </m:sSub>
                  </m:oMath>
                </a14:m>
                <a:r>
                  <a:rPr lang="fr-FR" dirty="0" smtClean="0"/>
                  <a:t> et du </a:t>
                </a:r>
                <a:r>
                  <a:rPr lang="fr-FR" b="1" i="1" dirty="0" smtClean="0">
                    <a:solidFill>
                      <a:srgbClr val="0000FF"/>
                    </a:solidFill>
                  </a:rPr>
                  <a:t>pH</a:t>
                </a:r>
                <a:r>
                  <a:rPr lang="fr-FR" dirty="0" smtClean="0"/>
                  <a:t>.</a:t>
                </a:r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endParaRPr lang="fr-FR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fr-FR" dirty="0"/>
                  <a:t>Les hydroxydes amphotères (ex. Zn(OH)</a:t>
                </a:r>
                <a:r>
                  <a:rPr lang="fr-FR" baseline="-25000" dirty="0"/>
                  <a:t>2</a:t>
                </a:r>
                <a:r>
                  <a:rPr lang="fr-FR" dirty="0"/>
                  <a:t> ou Al(OH)</a:t>
                </a:r>
                <a:r>
                  <a:rPr lang="fr-FR" baseline="-25000" dirty="0"/>
                  <a:t>3</a:t>
                </a:r>
                <a:r>
                  <a:rPr lang="fr-FR" dirty="0"/>
                  <a:t>,  une </a:t>
                </a:r>
                <a:r>
                  <a:rPr lang="fr-FR" dirty="0" err="1"/>
                  <a:t>redissolution</a:t>
                </a:r>
                <a:r>
                  <a:rPr lang="fr-FR" dirty="0"/>
                  <a:t> est possible en milieu </a:t>
                </a:r>
                <a:r>
                  <a:rPr lang="fr-FR" b="1" u="sng" dirty="0">
                    <a:solidFill>
                      <a:srgbClr val="0000FF"/>
                    </a:solidFill>
                  </a:rPr>
                  <a:t>très basique</a:t>
                </a:r>
                <a:r>
                  <a:rPr lang="fr-FR" dirty="0"/>
                  <a:t>. Cela signifie que les hydroxydes sont des </a:t>
                </a:r>
                <a:r>
                  <a:rPr lang="fr-FR" b="1" dirty="0">
                    <a:solidFill>
                      <a:srgbClr val="FF0000"/>
                    </a:solidFill>
                  </a:rPr>
                  <a:t>COMPLEXES</a:t>
                </a:r>
                <a:r>
                  <a:rPr lang="fr-FR" dirty="0"/>
                  <a:t>. 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𝑂𝐻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FR" dirty="0"/>
                  <a:t> sont des ligands</a:t>
                </a:r>
                <a:r>
                  <a:rPr lang="fr-FR" dirty="0" smtClean="0"/>
                  <a:t>.</a:t>
                </a:r>
                <a:endParaRPr lang="fr-F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835" y="3939968"/>
                <a:ext cx="9944100" cy="1754326"/>
              </a:xfrm>
              <a:prstGeom prst="rect">
                <a:avLst/>
              </a:prstGeom>
              <a:blipFill rotWithShape="0">
                <a:blip r:embed="rId6"/>
                <a:stretch>
                  <a:fillRect l="-429" t="-1736" b="-451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803364" y="3070484"/>
                <a:ext cx="2793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fr-FR" b="0" i="1" baseline="-2500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fr-FR" b="0" i="1" baseline="3000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fr-FR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𝑂𝐻</m:t>
                      </m:r>
                      <m:r>
                        <a:rPr lang="fr-FR" b="0" i="1" baseline="3000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2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fr-FR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fr-FR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3364" y="3070484"/>
                <a:ext cx="2793136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87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1" y="0"/>
            <a:ext cx="9144000" cy="883227"/>
          </a:xfrm>
        </p:spPr>
        <p:txBody>
          <a:bodyPr>
            <a:noAutofit/>
          </a:bodyPr>
          <a:lstStyle/>
          <a:p>
            <a:r>
              <a:rPr lang="fr-FR" sz="4800" b="1" dirty="0" smtClean="0"/>
              <a:t>I. Réactions </a:t>
            </a:r>
            <a:r>
              <a:rPr lang="fr-FR" sz="4800" b="1" dirty="0"/>
              <a:t>de Précipitations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446809" y="795704"/>
            <a:ext cx="11880273" cy="880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i="1" dirty="0" smtClean="0">
                <a:solidFill>
                  <a:srgbClr val="FF0000"/>
                </a:solidFill>
              </a:rPr>
              <a:t>Les réactions de précipitation </a:t>
            </a:r>
            <a:r>
              <a:rPr lang="fr-FR" i="1" dirty="0" smtClean="0"/>
              <a:t>(équilibres entre précipités et solutions) jouent un rôle très important en chimie, biologie, médecine et, d’une manière générale, dans la vie pratique de tous les jours.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1676073"/>
            <a:ext cx="7512627" cy="48558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807" y="1855855"/>
            <a:ext cx="6245460" cy="33811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00701" y="5657671"/>
            <a:ext cx="6525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/>
              <a:t>Le soluté en excès est continuellement en train de se dissoudre dans le solvant alors que la partie dissoute redevient à l'état solide. Ces deux processus opposés se déroulent à la même vitesse et simultanément, ce qui entraîne un </a:t>
            </a:r>
            <a:r>
              <a:rPr lang="fr-FR" u="sng" dirty="0">
                <a:solidFill>
                  <a:srgbClr val="FF0000"/>
                </a:solidFill>
              </a:rPr>
              <a:t>état d'équilibre</a:t>
            </a:r>
          </a:p>
        </p:txBody>
      </p:sp>
    </p:spTree>
    <p:extLst>
      <p:ext uri="{BB962C8B-B14F-4D97-AF65-F5344CB8AC3E}">
        <p14:creationId xmlns:p14="http://schemas.microsoft.com/office/powerpoint/2010/main" val="299539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416" y="125944"/>
            <a:ext cx="9144000" cy="81034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I. </a:t>
            </a:r>
            <a:r>
              <a:rPr lang="fr-FR" b="1" dirty="0"/>
              <a:t>Plan</a:t>
            </a:r>
          </a:p>
        </p:txBody>
      </p:sp>
      <p:sp>
        <p:nvSpPr>
          <p:cNvPr id="3" name="Rectangle 2"/>
          <p:cNvSpPr/>
          <p:nvPr/>
        </p:nvSpPr>
        <p:spPr>
          <a:xfrm>
            <a:off x="5830824" y="1150371"/>
            <a:ext cx="6096000" cy="50210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/>
              <a:t>1. Introduction: exemples</a:t>
            </a:r>
            <a:endParaRPr lang="fr-FR" sz="2400" b="1" dirty="0"/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Solubilité d’un composé ionique: 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1. définition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2. Produit de solubilité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3. Calculs de solubilité.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4. Conditions de précipitation.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5. Effet d’ion commun.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6. Effet du pH.</a:t>
            </a:r>
          </a:p>
          <a:p>
            <a:pPr>
              <a:lnSpc>
                <a:spcPct val="150000"/>
              </a:lnSpc>
            </a:pPr>
            <a:r>
              <a:rPr lang="fr-FR" sz="2400" b="1" dirty="0" smtClean="0"/>
              <a:t>2. 6. Précipitation des hydroxydes métalliques. </a:t>
            </a:r>
            <a:endParaRPr lang="fr-FR" sz="2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8487" y="1246909"/>
            <a:ext cx="9144000" cy="7169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27" y="2274501"/>
            <a:ext cx="5370787" cy="27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0091" y="353436"/>
            <a:ext cx="9144000" cy="810346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1. INTRODUCTION</a:t>
            </a:r>
            <a:endParaRPr lang="fr-FR" sz="3600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813484" y="2201729"/>
            <a:ext cx="39900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dirty="0" smtClean="0"/>
              <a:t>Phénomène d’e</a:t>
            </a:r>
            <a:r>
              <a:rPr lang="fr-FR" sz="2800" b="0" dirty="0" smtClean="0"/>
              <a:t>ntartrage </a:t>
            </a:r>
            <a:r>
              <a:rPr lang="fr-FR" sz="2800" b="0" dirty="0"/>
              <a:t>: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3592368" y="3198166"/>
            <a:ext cx="45011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CaCO</a:t>
            </a:r>
            <a:r>
              <a:rPr lang="fr-FR" sz="1800" baseline="-25000" dirty="0"/>
              <a:t>3</a:t>
            </a:r>
            <a:r>
              <a:rPr lang="fr-FR" sz="1800" dirty="0"/>
              <a:t> (s)</a:t>
            </a:r>
            <a:r>
              <a:rPr lang="fr-FR" sz="1800" dirty="0">
                <a:solidFill>
                  <a:schemeClr val="accent2"/>
                </a:solidFill>
              </a:rPr>
              <a:t>		</a:t>
            </a:r>
            <a:r>
              <a:rPr lang="fr-FR" sz="1800" dirty="0"/>
              <a:t>Ca</a:t>
            </a:r>
            <a:r>
              <a:rPr lang="fr-FR" sz="1800" baseline="30000" dirty="0"/>
              <a:t>2+</a:t>
            </a:r>
            <a:r>
              <a:rPr lang="fr-FR" sz="1800" dirty="0"/>
              <a:t> (</a:t>
            </a:r>
            <a:r>
              <a:rPr lang="fr-FR" sz="1800" dirty="0" err="1"/>
              <a:t>aq</a:t>
            </a:r>
            <a:r>
              <a:rPr lang="fr-FR" sz="1800" dirty="0"/>
              <a:t>)      +      CO</a:t>
            </a:r>
            <a:r>
              <a:rPr lang="fr-FR" sz="1800" baseline="-25000" dirty="0"/>
              <a:t>3</a:t>
            </a:r>
            <a:r>
              <a:rPr lang="fr-FR" sz="1800" baseline="30000" dirty="0"/>
              <a:t>2-</a:t>
            </a:r>
            <a:r>
              <a:rPr lang="fr-FR" sz="1800" dirty="0"/>
              <a:t> (</a:t>
            </a:r>
            <a:r>
              <a:rPr lang="fr-FR" sz="1800" dirty="0" err="1"/>
              <a:t>aq</a:t>
            </a:r>
            <a:r>
              <a:rPr lang="fr-FR" sz="1800" dirty="0"/>
              <a:t>)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4949247" y="3035448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970029" y="3422942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137766" y="3899046"/>
            <a:ext cx="5503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sens </a:t>
            </a:r>
            <a:r>
              <a:rPr lang="fr-FR" sz="1800" dirty="0">
                <a:solidFill>
                  <a:srgbClr val="FF0000"/>
                </a:solidFill>
              </a:rPr>
              <a:t>1</a:t>
            </a:r>
            <a:r>
              <a:rPr lang="fr-FR" sz="1800" b="0" dirty="0"/>
              <a:t> : </a:t>
            </a:r>
            <a:r>
              <a:rPr lang="fr-FR" sz="1800" dirty="0">
                <a:solidFill>
                  <a:srgbClr val="FF0000"/>
                </a:solidFill>
              </a:rPr>
              <a:t>sens direct</a:t>
            </a:r>
            <a:r>
              <a:rPr lang="fr-FR" sz="1800" b="0" dirty="0">
                <a:solidFill>
                  <a:srgbClr val="FF0000"/>
                </a:solidFill>
              </a:rPr>
              <a:t> </a:t>
            </a:r>
            <a:r>
              <a:rPr lang="fr-FR" sz="1800" b="0" dirty="0"/>
              <a:t>: dissolution du carbonate de calcium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137766" y="4428477"/>
            <a:ext cx="580235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sens </a:t>
            </a:r>
            <a:r>
              <a:rPr lang="fr-FR" sz="1800" dirty="0">
                <a:solidFill>
                  <a:srgbClr val="0000FF"/>
                </a:solidFill>
              </a:rPr>
              <a:t>2</a:t>
            </a:r>
            <a:r>
              <a:rPr lang="fr-FR" sz="1800" b="0" dirty="0"/>
              <a:t> : </a:t>
            </a:r>
            <a:r>
              <a:rPr lang="fr-FR" sz="1800" dirty="0">
                <a:solidFill>
                  <a:srgbClr val="0000FF"/>
                </a:solidFill>
              </a:rPr>
              <a:t>sens inverse</a:t>
            </a:r>
            <a:r>
              <a:rPr lang="fr-FR" sz="1800" b="0" dirty="0">
                <a:solidFill>
                  <a:srgbClr val="0000FF"/>
                </a:solidFill>
              </a:rPr>
              <a:t> </a:t>
            </a:r>
            <a:r>
              <a:rPr lang="fr-FR" sz="1800" b="0" dirty="0"/>
              <a:t>: précipitation du carbonate de calcium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874818" y="5088082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Dosage des ions chlorure par une solution de nitrate d ’argent 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4111192" y="5908823"/>
            <a:ext cx="36760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Cl</a:t>
            </a:r>
            <a:r>
              <a:rPr lang="fr-FR" sz="1800" baseline="30000" dirty="0"/>
              <a:t>-</a:t>
            </a:r>
            <a:r>
              <a:rPr lang="fr-FR" sz="1800" dirty="0"/>
              <a:t> (</a:t>
            </a:r>
            <a:r>
              <a:rPr lang="fr-FR" sz="1800" dirty="0" err="1"/>
              <a:t>aq</a:t>
            </a:r>
            <a:r>
              <a:rPr lang="fr-FR" sz="1800" dirty="0"/>
              <a:t>)     +      Ag</a:t>
            </a:r>
            <a:r>
              <a:rPr lang="fr-FR" sz="1800" baseline="30000" dirty="0"/>
              <a:t>+</a:t>
            </a:r>
            <a:r>
              <a:rPr lang="fr-FR" sz="1800" dirty="0"/>
              <a:t> (</a:t>
            </a:r>
            <a:r>
              <a:rPr lang="fr-FR" sz="1800" dirty="0" err="1"/>
              <a:t>aq</a:t>
            </a:r>
            <a:r>
              <a:rPr lang="fr-FR" sz="1800" dirty="0"/>
              <a:t>)     =      </a:t>
            </a:r>
            <a:r>
              <a:rPr lang="fr-FR" sz="1800" dirty="0" err="1"/>
              <a:t>AgCl</a:t>
            </a:r>
            <a:r>
              <a:rPr lang="fr-FR" sz="1800" dirty="0"/>
              <a:t> (s)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681856" y="3095296"/>
                <a:ext cx="87803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</m:oMath>
                  </m:oMathPara>
                </a14:m>
                <a:endParaRPr lang="fr-FR" sz="4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1856" y="3095296"/>
                <a:ext cx="878032" cy="61555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2944090" y="1412047"/>
            <a:ext cx="72701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Les réactions de précipitation </a:t>
            </a:r>
            <a:r>
              <a:rPr lang="fr-FR" i="1" dirty="0"/>
              <a:t>(équilibres entre précipités et solutions)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68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319" y="124690"/>
            <a:ext cx="10176164" cy="633845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2. SOLUBILITE d’UN COMPOSE IONIQUE</a:t>
            </a:r>
            <a:endParaRPr lang="fr-FR" sz="36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316269" y="937456"/>
            <a:ext cx="23092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2800" b="1" dirty="0" smtClean="0"/>
              <a:t>2.1. Définition</a:t>
            </a:r>
            <a:endParaRPr lang="fr-FR" sz="28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20982" y="1721427"/>
            <a:ext cx="721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Soit une solution saturée d ’un composé peu soluble </a:t>
            </a:r>
            <a:r>
              <a:rPr lang="fr-FR" sz="1800" dirty="0"/>
              <a:t>A</a:t>
            </a:r>
            <a:r>
              <a:rPr lang="fr-FR" sz="1800" b="0" dirty="0"/>
              <a:t> , BaF</a:t>
            </a:r>
            <a:r>
              <a:rPr lang="fr-FR" sz="1800" b="0" baseline="-25000" dirty="0"/>
              <a:t>2</a:t>
            </a:r>
            <a:r>
              <a:rPr lang="fr-FR" sz="1800" b="0" dirty="0"/>
              <a:t> , par exemple 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3065" y="2254827"/>
            <a:ext cx="112637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b="0" i="1" dirty="0">
                <a:solidFill>
                  <a:srgbClr val="FF0000"/>
                </a:solidFill>
              </a:rPr>
              <a:t>La solubilité </a:t>
            </a:r>
            <a:r>
              <a:rPr lang="fr-FR" sz="1800" b="0" i="1" dirty="0" smtClean="0">
                <a:solidFill>
                  <a:srgbClr val="FF0000"/>
                </a:solidFill>
              </a:rPr>
              <a:t>d’un composé peu soluble </a:t>
            </a:r>
            <a:r>
              <a:rPr lang="fr-FR" sz="1800" i="1" dirty="0">
                <a:solidFill>
                  <a:srgbClr val="FF0000"/>
                </a:solidFill>
              </a:rPr>
              <a:t>A</a:t>
            </a:r>
            <a:r>
              <a:rPr lang="fr-FR" sz="1800" b="0" i="1" dirty="0">
                <a:solidFill>
                  <a:srgbClr val="FF0000"/>
                </a:solidFill>
              </a:rPr>
              <a:t>, notée </a:t>
            </a:r>
            <a:r>
              <a:rPr lang="fr-FR" sz="1800" b="1" i="1" u="sng" dirty="0">
                <a:solidFill>
                  <a:srgbClr val="FF0000"/>
                </a:solidFill>
              </a:rPr>
              <a:t>s</a:t>
            </a:r>
            <a:r>
              <a:rPr lang="fr-FR" sz="1800" b="0" i="1" dirty="0">
                <a:solidFill>
                  <a:srgbClr val="FF0000"/>
                </a:solidFill>
              </a:rPr>
              <a:t>, est le quotient de la quantité de A </a:t>
            </a:r>
            <a:r>
              <a:rPr lang="fr-FR" sz="1800" b="0" i="1" dirty="0" smtClean="0">
                <a:solidFill>
                  <a:srgbClr val="FF0000"/>
                </a:solidFill>
              </a:rPr>
              <a:t>qu’il </a:t>
            </a:r>
            <a:r>
              <a:rPr lang="fr-FR" sz="1800" b="0" i="1" dirty="0">
                <a:solidFill>
                  <a:srgbClr val="FF0000"/>
                </a:solidFill>
              </a:rPr>
              <a:t>a fallu </a:t>
            </a:r>
            <a:r>
              <a:rPr lang="fr-FR" sz="1800" b="0" i="1" dirty="0" smtClean="0">
                <a:solidFill>
                  <a:srgbClr val="FF0000"/>
                </a:solidFill>
              </a:rPr>
              <a:t>dissoudre pour </a:t>
            </a:r>
            <a:r>
              <a:rPr lang="fr-FR" sz="1800" b="0" i="1" dirty="0">
                <a:solidFill>
                  <a:srgbClr val="FF0000"/>
                </a:solidFill>
              </a:rPr>
              <a:t>obtenir cette solution saturée, par le volume V de solution à une température </a:t>
            </a:r>
            <a:r>
              <a:rPr lang="fr-FR" sz="1800" b="0" i="1" dirty="0" smtClean="0">
                <a:solidFill>
                  <a:srgbClr val="FF0000"/>
                </a:solidFill>
              </a:rPr>
              <a:t>donnée</a:t>
            </a:r>
            <a:r>
              <a:rPr lang="fr-FR" sz="1800" b="0" i="1" dirty="0">
                <a:solidFill>
                  <a:srgbClr val="FF0000"/>
                </a:solidFill>
              </a:rPr>
              <a:t>. 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424507" y="3217719"/>
            <a:ext cx="4025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Elle s’exprime généralement en </a:t>
            </a:r>
            <a:r>
              <a:rPr lang="fr-FR" sz="1800" dirty="0"/>
              <a:t>mol.L</a:t>
            </a:r>
            <a:r>
              <a:rPr lang="fr-FR" sz="1800" baseline="30000" dirty="0"/>
              <a:t>-1</a:t>
            </a:r>
            <a:r>
              <a:rPr lang="fr-FR" sz="1800" b="0" dirty="0"/>
              <a:t> :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97932" y="3651107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mol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929707" y="4360719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L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10307" y="4132119"/>
            <a:ext cx="88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dirty="0"/>
              <a:t>mol.L</a:t>
            </a:r>
            <a:r>
              <a:rPr lang="fr-FR" sz="1800" baseline="30000" dirty="0"/>
              <a:t>-1</a:t>
            </a:r>
            <a:endParaRPr lang="fr-FR" sz="1800" dirty="0"/>
          </a:p>
        </p:txBody>
      </p:sp>
      <p:cxnSp>
        <p:nvCxnSpPr>
          <p:cNvPr id="11" name="AutoShape 11"/>
          <p:cNvCxnSpPr>
            <a:cxnSpLocks noChangeShapeType="1"/>
          </p:cNvCxnSpPr>
          <p:nvPr/>
        </p:nvCxnSpPr>
        <p:spPr bwMode="auto">
          <a:xfrm flipH="1">
            <a:off x="7120622" y="3885457"/>
            <a:ext cx="640269" cy="15010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2"/>
          <p:cNvCxnSpPr>
            <a:cxnSpLocks noChangeShapeType="1"/>
          </p:cNvCxnSpPr>
          <p:nvPr/>
        </p:nvCxnSpPr>
        <p:spPr bwMode="auto">
          <a:xfrm flipH="1">
            <a:off x="7183979" y="4485969"/>
            <a:ext cx="761458" cy="19684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AutoShape 13"/>
          <p:cNvCxnSpPr>
            <a:cxnSpLocks noChangeShapeType="1"/>
            <a:stCxn id="10" idx="3"/>
          </p:cNvCxnSpPr>
          <p:nvPr/>
        </p:nvCxnSpPr>
        <p:spPr bwMode="auto">
          <a:xfrm>
            <a:off x="5999307" y="4316269"/>
            <a:ext cx="460375" cy="34925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424507" y="5119544"/>
            <a:ext cx="340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Elle peut aussi s ’exprimer en </a:t>
            </a:r>
            <a:r>
              <a:rPr lang="fr-FR" sz="1800"/>
              <a:t>g.L</a:t>
            </a:r>
            <a:r>
              <a:rPr lang="fr-FR" sz="1800" baseline="30000"/>
              <a:t>-1</a:t>
            </a:r>
            <a:endParaRPr lang="fr-FR" sz="1800" b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7790007" y="5608494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g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21782" y="6318107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L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110307" y="6089507"/>
            <a:ext cx="63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g.L</a:t>
            </a:r>
            <a:r>
              <a:rPr lang="fr-FR" sz="1800" baseline="30000"/>
              <a:t>-1</a:t>
            </a:r>
            <a:endParaRPr lang="fr-FR" sz="1800"/>
          </a:p>
        </p:txBody>
      </p:sp>
      <p:cxnSp>
        <p:nvCxnSpPr>
          <p:cNvPr id="19" name="AutoShape 19"/>
          <p:cNvCxnSpPr>
            <a:cxnSpLocks noChangeShapeType="1"/>
            <a:stCxn id="16" idx="1"/>
          </p:cNvCxnSpPr>
          <p:nvPr/>
        </p:nvCxnSpPr>
        <p:spPr bwMode="auto">
          <a:xfrm flipH="1">
            <a:off x="7183979" y="5791851"/>
            <a:ext cx="606028" cy="200496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AutoShape 20"/>
          <p:cNvCxnSpPr>
            <a:cxnSpLocks noChangeShapeType="1"/>
            <a:stCxn id="17" idx="1"/>
          </p:cNvCxnSpPr>
          <p:nvPr/>
        </p:nvCxnSpPr>
        <p:spPr bwMode="auto">
          <a:xfrm flipH="1" flipV="1">
            <a:off x="7296174" y="6481297"/>
            <a:ext cx="725608" cy="20166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AutoShape 21"/>
          <p:cNvCxnSpPr>
            <a:cxnSpLocks noChangeShapeType="1"/>
            <a:stCxn id="18" idx="3"/>
          </p:cNvCxnSpPr>
          <p:nvPr/>
        </p:nvCxnSpPr>
        <p:spPr bwMode="auto">
          <a:xfrm flipV="1">
            <a:off x="5745307" y="6254607"/>
            <a:ext cx="781050" cy="1905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6465672" y="4052582"/>
                <a:ext cx="943913" cy="5257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5672" y="4052582"/>
                <a:ext cx="943913" cy="52578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6496014" y="5992347"/>
                <a:ext cx="1004827" cy="527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014" y="5992347"/>
                <a:ext cx="1004827" cy="5276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36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5307" y="170556"/>
            <a:ext cx="9144000" cy="59754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EXEMPLES</a:t>
            </a:r>
            <a:endParaRPr lang="fr-FR" sz="3600" b="1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286006" y="768096"/>
            <a:ext cx="23519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 smtClean="0"/>
              <a:t>1. dissolution </a:t>
            </a:r>
            <a:r>
              <a:rPr lang="fr-FR" sz="1800" b="1" dirty="0"/>
              <a:t>de </a:t>
            </a:r>
            <a:r>
              <a:rPr lang="fr-FR" sz="1800" b="1" dirty="0" err="1"/>
              <a:t>AgCl</a:t>
            </a:r>
            <a:r>
              <a:rPr lang="fr-FR" sz="1800" b="1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2819406" y="1301496"/>
                <a:ext cx="279114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smtClean="0">
                    <a:solidFill>
                      <a:srgbClr val="FF0000"/>
                    </a:solidFill>
                  </a:rPr>
                  <a:t>AgCl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(s)     </a:t>
                </a:r>
                <a14:m>
                  <m:oMath xmlns:m="http://schemas.openxmlformats.org/officeDocument/2006/math">
                    <m:r>
                      <a:rPr lang="fr-FR" sz="1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  <m:r>
                      <a:rPr lang="fr-FR" sz="1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fr-FR" sz="1800" dirty="0">
                    <a:solidFill>
                      <a:srgbClr val="FF0000"/>
                    </a:solidFill>
                  </a:rPr>
                  <a:t>Ag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      Cl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-</a:t>
                </a:r>
                <a:endParaRPr lang="fr-FR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19406" y="1301496"/>
                <a:ext cx="279114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969" t="-10000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758956" y="1720596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E.I.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46231" y="2242884"/>
            <a:ext cx="965200" cy="61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/>
              <a:t>équilibre</a:t>
            </a:r>
            <a:r>
              <a:rPr lang="fr-FR" sz="1800"/>
              <a:t/>
            </a:r>
            <a:br>
              <a:rPr lang="fr-FR" sz="1800"/>
            </a:br>
            <a:r>
              <a:rPr lang="fr-FR" sz="1800"/>
              <a:t>(mol)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048006" y="1720596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  <a:r>
              <a:rPr lang="fr-FR" sz="1800" b="0" baseline="-25000"/>
              <a:t>0</a:t>
            </a:r>
            <a:endParaRPr lang="fr-FR" sz="1800" b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586294" y="172059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737231" y="172059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567244" y="2363534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718181" y="2363534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901956" y="2363534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  <a:r>
              <a:rPr lang="fr-FR" sz="1800" b="0" baseline="-25000"/>
              <a:t>0</a:t>
            </a:r>
            <a:r>
              <a:rPr lang="fr-FR" sz="1800" b="0"/>
              <a:t> - n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10349354" y="2731732"/>
            <a:ext cx="1363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[Ag</a:t>
            </a:r>
            <a:r>
              <a:rPr lang="fr-FR" sz="1800" b="0" baseline="30000" dirty="0"/>
              <a:t>+</a:t>
            </a:r>
            <a:r>
              <a:rPr lang="fr-FR" sz="1800" b="0" dirty="0"/>
              <a:t>] = [Cl</a:t>
            </a:r>
            <a:r>
              <a:rPr lang="fr-FR" sz="1800" b="0" baseline="30000" dirty="0"/>
              <a:t>-</a:t>
            </a:r>
            <a:r>
              <a:rPr lang="fr-FR" sz="1800" b="0" dirty="0"/>
              <a:t>]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24006" y="2977896"/>
            <a:ext cx="1041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600"/>
              <a:t>équilibre</a:t>
            </a:r>
            <a:r>
              <a:rPr lang="fr-FR" sz="1800"/>
              <a:t/>
            </a:r>
            <a:br>
              <a:rPr lang="fr-FR" sz="1800"/>
            </a:br>
            <a:r>
              <a:rPr lang="fr-FR" sz="1800"/>
              <a:t>(mol.L</a:t>
            </a:r>
            <a:r>
              <a:rPr lang="fr-FR" sz="1800" baseline="30000"/>
              <a:t>-1</a:t>
            </a:r>
            <a:r>
              <a:rPr lang="fr-FR" sz="1800"/>
              <a:t>)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124206" y="3100134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579944" y="3100134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730881" y="3100134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286006" y="3625596"/>
            <a:ext cx="23535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 smtClean="0"/>
              <a:t>2. dissolution </a:t>
            </a:r>
            <a:r>
              <a:rPr lang="fr-FR" sz="1800" b="1" dirty="0"/>
              <a:t>de BaF</a:t>
            </a:r>
            <a:r>
              <a:rPr lang="fr-FR" sz="1800" b="1" baseline="-25000" dirty="0"/>
              <a:t>2</a:t>
            </a:r>
            <a:r>
              <a:rPr lang="fr-FR" sz="1800" b="1" dirty="0"/>
              <a:t>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2955931" y="4006596"/>
                <a:ext cx="302198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>
                    <a:solidFill>
                      <a:srgbClr val="FF0000"/>
                    </a:solidFill>
                  </a:rPr>
                  <a:t>BaF</a:t>
                </a:r>
                <a:r>
                  <a:rPr lang="fr-FR" sz="18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fr-FR" sz="1800" dirty="0">
                    <a:solidFill>
                      <a:srgbClr val="FF0000"/>
                    </a:solidFill>
                  </a:rPr>
                  <a:t> (s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)   </a:t>
                </a:r>
                <a14:m>
                  <m:oMath xmlns:m="http://schemas.openxmlformats.org/officeDocument/2006/math"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</m:t>
                    </m:r>
                  </m:oMath>
                </a14:m>
                <a:r>
                  <a:rPr lang="fr-FR" sz="1800" dirty="0">
                    <a:solidFill>
                      <a:srgbClr val="FF0000"/>
                    </a:solidFill>
                  </a:rPr>
                  <a:t>    </a:t>
                </a:r>
                <a:r>
                  <a:rPr lang="fr-FR" sz="1800" dirty="0" smtClean="0">
                    <a:solidFill>
                      <a:srgbClr val="FF0000"/>
                    </a:solidFill>
                  </a:rPr>
                  <a:t> </a:t>
                </a:r>
                <a:r>
                  <a:rPr lang="fr-FR" sz="1800" dirty="0">
                    <a:solidFill>
                      <a:srgbClr val="FF0000"/>
                    </a:solidFill>
                  </a:rPr>
                  <a:t>Ba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2+</a:t>
                </a:r>
                <a:r>
                  <a:rPr lang="fr-FR" sz="1800" dirty="0">
                    <a:solidFill>
                      <a:srgbClr val="FF0000"/>
                    </a:solidFill>
                  </a:rPr>
                  <a:t>      +      2 F</a:t>
                </a:r>
                <a:r>
                  <a:rPr lang="fr-FR" sz="1800" baseline="30000" dirty="0">
                    <a:solidFill>
                      <a:srgbClr val="FF0000"/>
                    </a:solidFill>
                  </a:rPr>
                  <a:t>-</a:t>
                </a:r>
                <a:endParaRPr lang="fr-FR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2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55931" y="4006596"/>
                <a:ext cx="302198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815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1736731" y="4520946"/>
            <a:ext cx="539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/>
              <a:t>E.I.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1524006" y="4959096"/>
            <a:ext cx="965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/>
              <a:t>équilibre</a:t>
            </a:r>
            <a:br>
              <a:rPr lang="fr-FR" sz="1600"/>
            </a:br>
            <a:r>
              <a:rPr lang="fr-FR" sz="1600"/>
              <a:t>(mol)</a:t>
            </a:r>
            <a:endParaRPr lang="fr-FR" sz="1800" b="0"/>
          </a:p>
        </p:txBody>
      </p:sp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3124206" y="4520946"/>
            <a:ext cx="374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  <a:r>
              <a:rPr lang="fr-FR" sz="1800" b="0" baseline="-25000"/>
              <a:t>0</a:t>
            </a:r>
            <a:endParaRPr lang="fr-FR" sz="1800" b="0"/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4735519" y="452094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5965831" y="4520946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2971806" y="5065459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n</a:t>
            </a:r>
            <a:r>
              <a:rPr lang="fr-FR" sz="1800" b="0" baseline="-25000"/>
              <a:t>0</a:t>
            </a:r>
            <a:r>
              <a:rPr lang="fr-FR" sz="1800" b="0"/>
              <a:t> - n</a:t>
            </a: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4716469" y="5065459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n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791206" y="5060696"/>
            <a:ext cx="538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2</a:t>
            </a:r>
            <a:r>
              <a:rPr lang="fr-FR" sz="1800" b="0" dirty="0">
                <a:sym typeface="Symbol" panose="05050102010706020507" pitchFamily="18" charset="2"/>
              </a:rPr>
              <a:t></a:t>
            </a:r>
            <a:r>
              <a:rPr lang="fr-FR" sz="1800" b="0" dirty="0"/>
              <a:t>n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10306958" y="5337230"/>
            <a:ext cx="938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[Ba</a:t>
            </a:r>
            <a:r>
              <a:rPr lang="fr-FR" sz="1800" b="0" baseline="30000" dirty="0"/>
              <a:t>2+</a:t>
            </a:r>
            <a:r>
              <a:rPr lang="fr-FR" sz="1800" b="0" dirty="0"/>
              <a:t>] =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1506544" y="5597271"/>
            <a:ext cx="10017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r-FR" sz="1600"/>
              <a:t>équilibre</a:t>
            </a:r>
            <a:br>
              <a:rPr lang="fr-FR" sz="1600"/>
            </a:br>
            <a:r>
              <a:rPr lang="fr-FR" sz="1600"/>
              <a:t>(mol.L</a:t>
            </a:r>
            <a:r>
              <a:rPr lang="fr-FR" sz="1600" baseline="30000"/>
              <a:t>-1</a:t>
            </a:r>
            <a:r>
              <a:rPr lang="fr-FR" sz="1600"/>
              <a:t> )</a:t>
            </a:r>
            <a:endParaRPr lang="fr-FR" sz="1800" b="0"/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3181356" y="5703634"/>
            <a:ext cx="260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-</a:t>
            </a:r>
          </a:p>
        </p:txBody>
      </p:sp>
      <p:sp>
        <p:nvSpPr>
          <p:cNvPr id="37" name="Text Box 38"/>
          <p:cNvSpPr txBox="1">
            <a:spLocks noChangeArrowheads="1"/>
          </p:cNvSpPr>
          <p:nvPr/>
        </p:nvSpPr>
        <p:spPr bwMode="auto">
          <a:xfrm>
            <a:off x="4708531" y="5703634"/>
            <a:ext cx="27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</a:t>
            </a: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791206" y="5705221"/>
            <a:ext cx="5127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2</a:t>
            </a:r>
            <a:r>
              <a:rPr lang="fr-FR" sz="1800" b="0" dirty="0">
                <a:sym typeface="Symbol" panose="05050102010706020507" pitchFamily="18" charset="2"/>
              </a:rPr>
              <a:t></a:t>
            </a:r>
            <a:r>
              <a:rPr lang="fr-FR" sz="1800" b="0" dirty="0"/>
              <a:t>s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1924055" y="6254496"/>
            <a:ext cx="90742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fr-FR" sz="1800" i="1" dirty="0"/>
              <a:t>Remarque :</a:t>
            </a:r>
            <a:r>
              <a:rPr lang="fr-FR" sz="1800" b="0" dirty="0"/>
              <a:t>dans l ’équilibre ci-dessus , la réaction de l ’eau avec les ions fluorure a été </a:t>
            </a:r>
            <a:r>
              <a:rPr lang="fr-FR" sz="1800" b="0" dirty="0" smtClean="0"/>
              <a:t>négligée </a:t>
            </a:r>
            <a:r>
              <a:rPr lang="fr-FR" sz="1800" b="0" dirty="0"/>
              <a:t>.</a:t>
            </a:r>
            <a:endParaRPr lang="fr-FR" sz="18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6721288" y="2654380"/>
                <a:ext cx="3722366" cy="5375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𝐴𝑔𝐶𝑙</m:t>
                              </m:r>
                            </m:e>
                          </m:d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𝑞𝑢𝑖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𝑑𝑖𝑠𝑠𝑜𝑢𝑠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1288" y="2654380"/>
                <a:ext cx="3722366" cy="53758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6641429" y="5244052"/>
                <a:ext cx="3785074" cy="5276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fr-FR" b="0" i="0" smtClean="0">
                              <a:latin typeface="+mj-lt"/>
                            </a:rPr>
                            <m:t>(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𝐵𝑎𝐹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fr-FR" b="0" i="0" smtClean="0">
                              <a:latin typeface="+mj-lt"/>
                            </a:rPr>
                            <m:t>)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𝑞𝑢𝑖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 é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é 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𝑑𝑖𝑠𝑠𝑜𝑢𝑠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429" y="5244052"/>
                <a:ext cx="3785074" cy="52764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11125278" y="5223278"/>
                <a:ext cx="495970" cy="5363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fr-F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fr-F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p>
                                  <m:r>
                                    <a:rPr lang="fr-F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5278" y="5223278"/>
                <a:ext cx="495970" cy="53630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76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723" y="158496"/>
            <a:ext cx="9144000" cy="57856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2. PRODUIT DE SOLUBILITE</a:t>
            </a:r>
            <a:endParaRPr lang="fr-FR" sz="3600" b="1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161032" y="999744"/>
            <a:ext cx="818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Soit une solution </a:t>
            </a:r>
            <a:r>
              <a:rPr lang="fr-FR" sz="1800"/>
              <a:t>saturée</a:t>
            </a:r>
            <a:r>
              <a:rPr lang="fr-FR" sz="1800" b="0"/>
              <a:t> en chlorure d ’argent : le système est le siège de l ’équilibre 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4"/>
              <p:cNvSpPr txBox="1">
                <a:spLocks noChangeArrowheads="1"/>
              </p:cNvSpPr>
              <p:nvPr/>
            </p:nvSpPr>
            <p:spPr bwMode="auto">
              <a:xfrm>
                <a:off x="4675632" y="1533144"/>
                <a:ext cx="2900153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dirty="0" err="1"/>
                  <a:t>AgCl</a:t>
                </a:r>
                <a:r>
                  <a:rPr lang="fr-FR" sz="1800" dirty="0"/>
                  <a:t> (s</a:t>
                </a:r>
                <a:r>
                  <a:rPr lang="fr-FR" sz="1800" dirty="0" smtClean="0"/>
                  <a:t>)      </a:t>
                </a:r>
                <a14:m>
                  <m:oMath xmlns:m="http://schemas.openxmlformats.org/officeDocument/2006/math">
                    <m:r>
                      <a:rPr lang="fr-FR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⇌ </m:t>
                    </m:r>
                  </m:oMath>
                </a14:m>
                <a:r>
                  <a:rPr lang="fr-FR" sz="1800" dirty="0" smtClean="0"/>
                  <a:t>   Ag</a:t>
                </a:r>
                <a:r>
                  <a:rPr lang="fr-FR" sz="1800" baseline="30000" dirty="0"/>
                  <a:t>+</a:t>
                </a:r>
                <a:r>
                  <a:rPr lang="fr-FR" sz="1800" dirty="0"/>
                  <a:t>      +      Cl</a:t>
                </a:r>
                <a:r>
                  <a:rPr lang="fr-FR" sz="1800" baseline="30000" dirty="0"/>
                  <a:t>-</a:t>
                </a:r>
                <a:endParaRPr lang="fr-FR" sz="1800" dirty="0"/>
              </a:p>
            </p:txBody>
          </p:sp>
        </mc:Choice>
        <mc:Fallback>
          <p:sp>
            <p:nvSpPr>
              <p:cNvPr id="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632" y="1533144"/>
                <a:ext cx="2900153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681" t="-10000" b="-25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61032" y="2028444"/>
            <a:ext cx="217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équilibre </a:t>
            </a:r>
            <a:r>
              <a:rPr lang="fr-FR" sz="1800"/>
              <a:t>hétérogène </a:t>
            </a:r>
            <a:endParaRPr lang="fr-FR" sz="1800" b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61032" y="2561844"/>
            <a:ext cx="82550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dirty="0"/>
              <a:t>Cet équilibre est caractérisé par une constante d ’équilibre thermodynamique appelée</a:t>
            </a:r>
            <a:br>
              <a:rPr lang="fr-FR" sz="1800" b="0" dirty="0"/>
            </a:br>
            <a:r>
              <a:rPr lang="fr-FR" sz="1800" b="1" dirty="0">
                <a:solidFill>
                  <a:srgbClr val="FF0000"/>
                </a:solidFill>
              </a:rPr>
              <a:t>produit de solubilité </a:t>
            </a:r>
            <a:r>
              <a:rPr lang="fr-FR" sz="1800" b="1" dirty="0" err="1" smtClean="0">
                <a:solidFill>
                  <a:srgbClr val="FF0000"/>
                </a:solidFill>
              </a:rPr>
              <a:t>K</a:t>
            </a:r>
            <a:r>
              <a:rPr lang="fr-FR" sz="1800" b="1" baseline="-25000" dirty="0" err="1" smtClean="0">
                <a:solidFill>
                  <a:srgbClr val="FF0000"/>
                </a:solidFill>
              </a:rPr>
              <a:t>s</a:t>
            </a:r>
            <a:r>
              <a:rPr lang="fr-FR" sz="1800" b="1" dirty="0" smtClean="0">
                <a:solidFill>
                  <a:srgbClr val="FF0000"/>
                </a:solidFill>
              </a:rPr>
              <a:t> </a:t>
            </a:r>
            <a:r>
              <a:rPr lang="fr-FR" sz="1800" dirty="0"/>
              <a:t>.</a:t>
            </a:r>
            <a:endParaRPr lang="fr-FR" sz="1800" b="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161032" y="3452432"/>
            <a:ext cx="854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/>
              <a:t>La constante d ’équilibre relie entre elles les activités des espèces participant à l ’équilibre .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313432" y="4123944"/>
            <a:ext cx="29590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 dirty="0"/>
              <a:t>activité </a:t>
            </a:r>
            <a:r>
              <a:rPr lang="fr-FR" sz="1800" b="0" dirty="0">
                <a:solidFill>
                  <a:srgbClr val="FF0000"/>
                </a:solidFill>
              </a:rPr>
              <a:t>a</a:t>
            </a:r>
            <a:r>
              <a:rPr lang="fr-FR" sz="1800" b="0" baseline="-25000" dirty="0">
                <a:solidFill>
                  <a:srgbClr val="FF0000"/>
                </a:solidFill>
              </a:rPr>
              <a:t>i</a:t>
            </a:r>
            <a:r>
              <a:rPr lang="fr-FR" sz="1800" b="0" dirty="0"/>
              <a:t> d ’un soluté idéal :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45645" y="4123944"/>
            <a:ext cx="45585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dirty="0"/>
              <a:t> </a:t>
            </a:r>
            <a:r>
              <a:rPr lang="fr-FR" sz="1800" b="0" dirty="0" smtClean="0"/>
              <a:t> c</a:t>
            </a:r>
            <a:r>
              <a:rPr lang="fr-FR" sz="1800" b="0" baseline="30000" dirty="0" smtClean="0"/>
              <a:t>0</a:t>
            </a:r>
            <a:r>
              <a:rPr lang="fr-FR" sz="1800" b="0" dirty="0" smtClean="0"/>
              <a:t> </a:t>
            </a:r>
            <a:r>
              <a:rPr lang="fr-FR" sz="1800" b="0" dirty="0"/>
              <a:t>: concentration de référence = 1,00 mol.L</a:t>
            </a:r>
            <a:r>
              <a:rPr lang="fr-FR" sz="1800" b="0" baseline="30000" dirty="0"/>
              <a:t>-1</a:t>
            </a:r>
            <a:r>
              <a:rPr lang="fr-FR" sz="1800" b="0" dirty="0"/>
              <a:t> 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313432" y="4627182"/>
            <a:ext cx="5679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fr-FR" sz="1800" b="0" dirty="0"/>
              <a:t>activité </a:t>
            </a:r>
            <a:r>
              <a:rPr lang="fr-FR" sz="1800" dirty="0">
                <a:solidFill>
                  <a:srgbClr val="FF0000"/>
                </a:solidFill>
              </a:rPr>
              <a:t>a</a:t>
            </a:r>
            <a:r>
              <a:rPr lang="fr-FR" sz="1800" b="0" dirty="0"/>
              <a:t> du solvant ou d ’un solide seul dans sa phase : </a:t>
            </a:r>
            <a:r>
              <a:rPr lang="fr-FR" sz="1800" dirty="0"/>
              <a:t>1</a:t>
            </a:r>
            <a:endParaRPr lang="fr-FR" sz="1800" b="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83557" y="5308219"/>
            <a:ext cx="5388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1" dirty="0" err="1">
                <a:solidFill>
                  <a:srgbClr val="FF0000"/>
                </a:solidFill>
              </a:rPr>
              <a:t>K</a:t>
            </a:r>
            <a:r>
              <a:rPr lang="fr-FR" sz="1800" b="1" baseline="-25000" dirty="0" err="1">
                <a:solidFill>
                  <a:srgbClr val="FF0000"/>
                </a:solidFill>
              </a:rPr>
              <a:t>s</a:t>
            </a:r>
            <a:r>
              <a:rPr lang="fr-FR" sz="1800" dirty="0"/>
              <a:t> =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285232" y="5324094"/>
            <a:ext cx="26356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600" dirty="0"/>
              <a:t>[Ag</a:t>
            </a:r>
            <a:r>
              <a:rPr lang="fr-FR" sz="1600" baseline="30000" dirty="0"/>
              <a:t>+</a:t>
            </a:r>
            <a:r>
              <a:rPr lang="fr-FR" sz="1600" dirty="0"/>
              <a:t>]</a:t>
            </a:r>
            <a:r>
              <a:rPr lang="fr-FR" sz="1600" dirty="0">
                <a:sym typeface="Symbol" panose="05050102010706020507" pitchFamily="18" charset="2"/>
              </a:rPr>
              <a:t>[Cl</a:t>
            </a:r>
            <a:r>
              <a:rPr lang="fr-FR" sz="1600" baseline="30000" dirty="0">
                <a:sym typeface="Symbol" panose="05050102010706020507" pitchFamily="18" charset="2"/>
              </a:rPr>
              <a:t>-</a:t>
            </a:r>
            <a:r>
              <a:rPr lang="fr-FR" sz="1600" dirty="0">
                <a:sym typeface="Symbol" panose="05050102010706020507" pitchFamily="18" charset="2"/>
              </a:rPr>
              <a:t>] = </a:t>
            </a:r>
            <a:r>
              <a:rPr lang="fr-FR" sz="1600" dirty="0">
                <a:solidFill>
                  <a:srgbClr val="FF0000"/>
                </a:solidFill>
                <a:sym typeface="Symbol" panose="05050102010706020507" pitchFamily="18" charset="2"/>
              </a:rPr>
              <a:t>2,0  10</a:t>
            </a:r>
            <a:r>
              <a:rPr lang="fr-FR" sz="16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-10 </a:t>
            </a:r>
            <a:r>
              <a:rPr lang="fr-FR" sz="1600" dirty="0">
                <a:sym typeface="Symbol" panose="05050102010706020507" pitchFamily="18" charset="2"/>
              </a:rPr>
              <a:t>à 25°C</a:t>
            </a:r>
            <a:endParaRPr lang="fr-FR" sz="1600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313432" y="6167801"/>
            <a:ext cx="54105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1800" b="0" u="sng" dirty="0">
                <a:solidFill>
                  <a:srgbClr val="FF0000"/>
                </a:solidFill>
              </a:rPr>
              <a:t>K</a:t>
            </a:r>
            <a:r>
              <a:rPr lang="fr-FR" sz="1800" b="0" u="sng" baseline="-25000" dirty="0">
                <a:solidFill>
                  <a:srgbClr val="FF0000"/>
                </a:solidFill>
              </a:rPr>
              <a:t>S</a:t>
            </a:r>
            <a:r>
              <a:rPr lang="fr-FR" sz="1800" b="0" u="sng" dirty="0">
                <a:solidFill>
                  <a:srgbClr val="FF0000"/>
                </a:solidFill>
              </a:rPr>
              <a:t> n ’a pas d ’unité et ne dépend que de la température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220492" y="4050654"/>
                <a:ext cx="832857" cy="4743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fr-FR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fr-FR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fr-F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492" y="4050654"/>
                <a:ext cx="832857" cy="47436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41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723" y="158496"/>
            <a:ext cx="9144000" cy="578566"/>
          </a:xfrm>
        </p:spPr>
        <p:txBody>
          <a:bodyPr>
            <a:normAutofit fontScale="90000"/>
          </a:bodyPr>
          <a:lstStyle/>
          <a:p>
            <a:r>
              <a:rPr lang="fr-FR" sz="3600" b="1" dirty="0" smtClean="0"/>
              <a:t>2. 2. PRODUIT DE SOLUBILITE</a:t>
            </a:r>
            <a:endParaRPr lang="fr-FR" sz="36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2483485" y="1440180"/>
            <a:ext cx="7427047" cy="2098531"/>
            <a:chOff x="2483485" y="1440180"/>
            <a:chExt cx="7427047" cy="20985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4175824" y="1440180"/>
                  <a:ext cx="3169457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fr-FR" sz="1800" dirty="0" smtClean="0"/>
                    <a:t>BaF</a:t>
                  </a:r>
                  <a:r>
                    <a:rPr lang="fr-FR" sz="1800" baseline="-25000" dirty="0"/>
                    <a:t>2</a:t>
                  </a:r>
                  <a:r>
                    <a:rPr lang="fr-FR" sz="1800" dirty="0"/>
                    <a:t> (s) </a:t>
                  </a:r>
                  <a14:m>
                    <m:oMath xmlns:m="http://schemas.openxmlformats.org/officeDocument/2006/math">
                      <m:r>
                        <a:rPr lang="fr-FR" b="0" i="0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fr-FR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 </m:t>
                      </m:r>
                    </m:oMath>
                  </a14:m>
                  <a:r>
                    <a:rPr lang="fr-FR" sz="1800" dirty="0" smtClean="0"/>
                    <a:t>    Ba</a:t>
                  </a:r>
                  <a:r>
                    <a:rPr lang="fr-FR" sz="1800" baseline="30000" dirty="0" smtClean="0"/>
                    <a:t>2</a:t>
                  </a:r>
                  <a:r>
                    <a:rPr lang="fr-FR" sz="1800" baseline="30000" dirty="0"/>
                    <a:t>+</a:t>
                  </a:r>
                  <a:r>
                    <a:rPr lang="fr-FR" sz="1800" dirty="0"/>
                    <a:t>      +      2 F</a:t>
                  </a:r>
                  <a:r>
                    <a:rPr lang="fr-FR" sz="1800" baseline="30000" dirty="0"/>
                    <a:t>-</a:t>
                  </a:r>
                  <a:endParaRPr lang="fr-FR" sz="1800" dirty="0"/>
                </a:p>
              </p:txBody>
            </p:sp>
          </mc:Choice>
          <mc:Fallback xmlns="">
            <p:sp>
              <p:nvSpPr>
                <p:cNvPr id="15" name="Text 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75824" y="1440180"/>
                  <a:ext cx="3169457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1538" t="-8197" b="-2459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2483485" y="1954530"/>
              <a:ext cx="63341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K</a:t>
              </a:r>
              <a:r>
                <a:rPr lang="fr-FR" sz="1800" baseline="-25000"/>
                <a:t>S</a:t>
              </a:r>
              <a:r>
                <a:rPr lang="fr-FR" sz="1800"/>
                <a:t> =</a:t>
              </a:r>
            </a:p>
          </p:txBody>
        </p:sp>
        <p:sp>
          <p:nvSpPr>
            <p:cNvPr id="17" name="Text Box 4"/>
            <p:cNvSpPr txBox="1">
              <a:spLocks noChangeArrowheads="1"/>
            </p:cNvSpPr>
            <p:nvPr/>
          </p:nvSpPr>
          <p:spPr bwMode="auto">
            <a:xfrm>
              <a:off x="3053461" y="1954530"/>
              <a:ext cx="142557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/>
                <a:t>[Ba</a:t>
              </a:r>
              <a:r>
                <a:rPr lang="fr-FR" sz="1800" baseline="30000" dirty="0"/>
                <a:t>2+</a:t>
              </a:r>
              <a:r>
                <a:rPr lang="fr-FR" sz="1800" dirty="0"/>
                <a:t>]</a:t>
              </a:r>
              <a:r>
                <a:rPr lang="fr-FR" sz="1800" dirty="0">
                  <a:sym typeface="Symbol" panose="05050102010706020507" pitchFamily="18" charset="2"/>
                </a:rPr>
                <a:t> [F</a:t>
              </a:r>
              <a:r>
                <a:rPr lang="fr-FR" sz="1800" baseline="30000" dirty="0">
                  <a:sym typeface="Symbol" panose="05050102010706020507" pitchFamily="18" charset="2"/>
                </a:rPr>
                <a:t>-</a:t>
              </a:r>
              <a:r>
                <a:rPr lang="fr-FR" sz="1800" dirty="0">
                  <a:sym typeface="Symbol" panose="05050102010706020507" pitchFamily="18" charset="2"/>
                </a:rPr>
                <a:t>]</a:t>
              </a:r>
              <a:r>
                <a:rPr lang="fr-FR" sz="1800" baseline="30000" dirty="0">
                  <a:sym typeface="Symbol" panose="05050102010706020507" pitchFamily="18" charset="2"/>
                </a:rPr>
                <a:t>2</a:t>
              </a:r>
              <a:endParaRPr lang="fr-FR" sz="1800" b="0" dirty="0"/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4821936" y="1954530"/>
              <a:ext cx="161448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b="0"/>
                <a:t>pKs = 6,0 d ’où</a:t>
              </a:r>
            </a:p>
          </p:txBody>
        </p:sp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6626924" y="1954530"/>
              <a:ext cx="633412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/>
                <a:t>K</a:t>
              </a:r>
              <a:r>
                <a:rPr lang="fr-FR" sz="1800" baseline="-25000"/>
                <a:t>S</a:t>
              </a:r>
              <a:r>
                <a:rPr lang="fr-FR" sz="1800"/>
                <a:t> =</a:t>
              </a: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7168261" y="1954530"/>
              <a:ext cx="96212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>
                  <a:solidFill>
                    <a:srgbClr val="FF0000"/>
                  </a:solidFill>
                </a:rPr>
                <a:t>1,0</a:t>
              </a:r>
              <a:r>
                <a:rPr lang="fr-FR" sz="1800" dirty="0">
                  <a:solidFill>
                    <a:srgbClr val="FF0000"/>
                  </a:solidFill>
                  <a:sym typeface="Symbol" panose="05050102010706020507" pitchFamily="18" charset="2"/>
                </a:rPr>
                <a:t>10</a:t>
              </a:r>
              <a:r>
                <a:rPr lang="fr-FR" sz="1800" baseline="30000" dirty="0">
                  <a:solidFill>
                    <a:srgbClr val="FF0000"/>
                  </a:solidFill>
                  <a:sym typeface="Symbol" panose="05050102010706020507" pitchFamily="18" charset="2"/>
                </a:rPr>
                <a:t>-6</a:t>
              </a:r>
              <a:endParaRPr lang="fr-FR" sz="1800" b="0" dirty="0">
                <a:solidFill>
                  <a:srgbClr val="FF0000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3169285" y="3169379"/>
              <a:ext cx="6262878" cy="369332"/>
              <a:chOff x="2291461" y="2697480"/>
              <a:chExt cx="6262878" cy="369332"/>
            </a:xfrm>
          </p:grpSpPr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2291461" y="2697480"/>
                <a:ext cx="3824288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b="0" dirty="0"/>
                  <a:t>Plus le composé est soluble plus </a:t>
                </a:r>
                <a:r>
                  <a:rPr lang="fr-FR" sz="1800" dirty="0"/>
                  <a:t>K</a:t>
                </a:r>
                <a:r>
                  <a:rPr lang="fr-FR" sz="1800" baseline="-25000" dirty="0"/>
                  <a:t>S</a:t>
                </a:r>
                <a:r>
                  <a:rPr lang="fr-FR" sz="1800" dirty="0"/>
                  <a:t> </a:t>
                </a:r>
                <a:r>
                  <a:rPr lang="fr-FR" sz="1800" b="0" dirty="0"/>
                  <a:t>est 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5897327" y="2697480"/>
                <a:ext cx="2181046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b="0" dirty="0" smtClean="0"/>
                  <a:t> </a:t>
                </a:r>
                <a:r>
                  <a:rPr lang="fr-FR" sz="1800" b="0" dirty="0"/>
                  <a:t>grand et plus </a:t>
                </a:r>
                <a:r>
                  <a:rPr lang="fr-FR" sz="1800" b="0" dirty="0" err="1" smtClean="0"/>
                  <a:t>pK</a:t>
                </a:r>
                <a:r>
                  <a:rPr lang="fr-FR" sz="1800" b="0" baseline="-25000" dirty="0" err="1" smtClean="0"/>
                  <a:t>s</a:t>
                </a:r>
                <a:r>
                  <a:rPr lang="fr-FR" sz="1800" b="0" baseline="-25000" dirty="0" smtClean="0"/>
                  <a:t> </a:t>
                </a:r>
                <a:r>
                  <a:rPr lang="fr-FR" sz="1800" b="0" dirty="0"/>
                  <a:t>est </a:t>
                </a:r>
              </a:p>
            </p:txBody>
          </p:sp>
          <p:sp>
            <p:nvSpPr>
              <p:cNvPr id="23" name="Text Box 10"/>
              <p:cNvSpPr txBox="1">
                <a:spLocks noChangeArrowheads="1"/>
              </p:cNvSpPr>
              <p:nvPr/>
            </p:nvSpPr>
            <p:spPr bwMode="auto">
              <a:xfrm>
                <a:off x="7963789" y="2697480"/>
                <a:ext cx="590550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fr-FR" sz="1800" b="0" dirty="0"/>
                  <a:t>petit</a:t>
                </a:r>
              </a:p>
            </p:txBody>
          </p:sp>
        </p:grpSp>
        <p:sp>
          <p:nvSpPr>
            <p:cNvPr id="24" name="Text Box 11"/>
            <p:cNvSpPr txBox="1">
              <a:spLocks noChangeArrowheads="1"/>
            </p:cNvSpPr>
            <p:nvPr/>
          </p:nvSpPr>
          <p:spPr bwMode="auto">
            <a:xfrm>
              <a:off x="8463661" y="1935480"/>
              <a:ext cx="1446871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fr-FR" sz="1800" dirty="0">
                  <a:solidFill>
                    <a:srgbClr val="FF0000"/>
                  </a:solidFill>
                </a:rPr>
                <a:t>pks = - log(</a:t>
              </a:r>
              <a:r>
                <a:rPr lang="fr-FR" sz="1800" dirty="0" err="1">
                  <a:solidFill>
                    <a:srgbClr val="FF0000"/>
                  </a:solidFill>
                </a:rPr>
                <a:t>K</a:t>
              </a:r>
              <a:r>
                <a:rPr lang="fr-FR" sz="1800" baseline="-25000" dirty="0" err="1">
                  <a:solidFill>
                    <a:srgbClr val="FF0000"/>
                  </a:solidFill>
                </a:rPr>
                <a:t>s</a:t>
              </a:r>
              <a:r>
                <a:rPr lang="fr-FR" sz="1800" dirty="0">
                  <a:solidFill>
                    <a:srgbClr val="FF0000"/>
                  </a:solidFill>
                </a:rPr>
                <a:t>)</a:t>
              </a:r>
              <a:endParaRPr lang="fr-FR" sz="1800" b="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2055" y="4343400"/>
                <a:ext cx="8580108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fr-F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⇄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𝑥𝐴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𝑦𝐵</m:t>
                          </m:r>
                        </m:e>
                        <m:sup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055" y="4343400"/>
                <a:ext cx="8580108" cy="391261"/>
              </a:xfrm>
              <a:prstGeom prst="rect">
                <a:avLst/>
              </a:prstGeom>
              <a:blipFill rotWithShape="0">
                <a:blip r:embed="rId3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53461" y="4935682"/>
            <a:ext cx="156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Précipité</a:t>
            </a:r>
            <a:endParaRPr lang="fr-FR" dirty="0"/>
          </a:p>
        </p:txBody>
      </p:sp>
      <p:sp>
        <p:nvSpPr>
          <p:cNvPr id="26" name="TextBox 25"/>
          <p:cNvSpPr txBox="1"/>
          <p:nvPr/>
        </p:nvSpPr>
        <p:spPr>
          <a:xfrm>
            <a:off x="5433470" y="4935682"/>
            <a:ext cx="1560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Ions </a:t>
            </a:r>
            <a:r>
              <a:rPr lang="fr-FR" dirty="0" err="1" smtClean="0"/>
              <a:t>solvatés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250519" y="5612932"/>
                <a:ext cx="39256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𝑥𝐴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fr-FR" dirty="0" smtClean="0"/>
                  <a:t> : généralement, cation métallique</a:t>
                </a:r>
                <a:endParaRPr lang="fr-FR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19" y="5612932"/>
                <a:ext cx="3925626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10000" r="-776" b="-2666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250519" y="6348650"/>
                <a:ext cx="243284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𝑦𝐵</m:t>
                        </m:r>
                      </m:e>
                      <m:sup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r-FR" dirty="0" smtClean="0"/>
                  <a:t>: agent précipitant</a:t>
                </a:r>
                <a:endParaRPr lang="fr-FR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0519" y="6348650"/>
                <a:ext cx="2432845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01" t="-8197" r="-2005" b="-2459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lbow Connector 8"/>
          <p:cNvCxnSpPr/>
          <p:nvPr/>
        </p:nvCxnSpPr>
        <p:spPr>
          <a:xfrm rot="5400000" flipH="1" flipV="1">
            <a:off x="3821757" y="2706901"/>
            <a:ext cx="2593626" cy="679373"/>
          </a:xfrm>
          <a:prstGeom prst="bentConnector3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7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</TotalTime>
  <Words>1957</Words>
  <Application>Microsoft Office PowerPoint</Application>
  <PresentationFormat>Widescreen</PresentationFormat>
  <Paragraphs>394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Andalus</vt:lpstr>
      <vt:lpstr>Arial</vt:lpstr>
      <vt:lpstr>Calibri</vt:lpstr>
      <vt:lpstr>Calibri Light</vt:lpstr>
      <vt:lpstr>Cambria Math</vt:lpstr>
      <vt:lpstr>Symbol</vt:lpstr>
      <vt:lpstr>Wingdings</vt:lpstr>
      <vt:lpstr>Office Theme</vt:lpstr>
      <vt:lpstr>Équation</vt:lpstr>
      <vt:lpstr>Feuille de calcul</vt:lpstr>
      <vt:lpstr>Réactions de Précipitations</vt:lpstr>
      <vt:lpstr>C’est quoi l’intérêt?</vt:lpstr>
      <vt:lpstr>I. Réactions de Précipitations</vt:lpstr>
      <vt:lpstr>I. Plan</vt:lpstr>
      <vt:lpstr>1. INTRODUCTION</vt:lpstr>
      <vt:lpstr>2. SOLUBILITE d’UN COMPOSE IONIQUE</vt:lpstr>
      <vt:lpstr>EXEMPLES</vt:lpstr>
      <vt:lpstr>2. 2. PRODUIT DE SOLUBILITE</vt:lpstr>
      <vt:lpstr>2. 2. PRODUIT DE SOLUBILITE</vt:lpstr>
      <vt:lpstr>2. 3. CALCUL DE SOLUBILITE</vt:lpstr>
      <vt:lpstr>2. 4. CONDITIONS DE PRECIPITATION</vt:lpstr>
      <vt:lpstr>2. 4. CONDITIONS DE PRECIPITATION</vt:lpstr>
      <vt:lpstr>PowerPoint Presentation</vt:lpstr>
      <vt:lpstr>2. 5. EFFET D’ION COMMUN</vt:lpstr>
      <vt:lpstr>PowerPoint Presentation</vt:lpstr>
      <vt:lpstr>PowerPoint Presentation</vt:lpstr>
      <vt:lpstr>EXPLICATION QUALITATIVE</vt:lpstr>
      <vt:lpstr>2. 6. EFFET DU pH</vt:lpstr>
      <vt:lpstr>PowerPoint Presentation</vt:lpstr>
      <vt:lpstr>2. 6. PRECIPITATION DES HYDROXYDES METALLIQUES</vt:lpstr>
      <vt:lpstr>PowerPoint Presentation</vt:lpstr>
      <vt:lpstr>PowerPoint Presentation</vt:lpstr>
      <vt:lpstr>Résumé</vt:lpstr>
      <vt:lpstr>Résumé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 Azioune</dc:creator>
  <cp:lastModifiedBy>Ammar Azioune</cp:lastModifiedBy>
  <cp:revision>115</cp:revision>
  <dcterms:created xsi:type="dcterms:W3CDTF">2015-03-15T12:49:29Z</dcterms:created>
  <dcterms:modified xsi:type="dcterms:W3CDTF">2015-05-19T08:35:39Z</dcterms:modified>
</cp:coreProperties>
</file>