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56" r:id="rId2"/>
    <p:sldId id="259" r:id="rId3"/>
    <p:sldId id="260" r:id="rId4"/>
    <p:sldId id="289" r:id="rId5"/>
    <p:sldId id="290" r:id="rId6"/>
    <p:sldId id="291" r:id="rId7"/>
    <p:sldId id="293" r:id="rId8"/>
    <p:sldId id="292" r:id="rId9"/>
    <p:sldId id="286" r:id="rId10"/>
    <p:sldId id="262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  <a:srgbClr val="1966B3"/>
    <a:srgbClr val="000000"/>
    <a:srgbClr val="DDDDDD"/>
    <a:srgbClr val="C1D1D3"/>
    <a:srgbClr val="5AABCC"/>
    <a:srgbClr val="BD9E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74" autoAdjust="0"/>
    <p:restoredTop sz="94660" autoAdjust="0"/>
  </p:normalViewPr>
  <p:slideViewPr>
    <p:cSldViewPr>
      <p:cViewPr varScale="1">
        <p:scale>
          <a:sx n="83" d="100"/>
          <a:sy n="83" d="100"/>
        </p:scale>
        <p:origin x="-102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0A98AF03-7270-45C2-A683-C5E353EF01A5}" type="datetime4">
              <a:rPr lang="en-US" smtClean="0"/>
              <a:pPr/>
              <a:t>January 30, 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8B37D5FE-740C-46F5-801A-FA5477D9711F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 Logo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212F0-C56C-461C-8BE4-E595252819B9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 Logo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0DE7-55B0-4B0B-BCF1-AE39D9C50A37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 Logo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5EE2A-76FE-4F83-AF5E-A1F1AE0726C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 Logo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022C0-24BF-45B2-AEB3-670A06E16225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 Logo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0E24E-425C-4EF8-B4DD-3198A01840F7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 Logo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BC23D-84A2-4571-844C-45EE5831ACC7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 Logo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F0A4-5B1B-437A-850D-82DF8A732BA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 Logo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62934-E74A-44E6-B953-F472D60FD65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r>
              <a:rPr lang="en-US" smtClean="0"/>
              <a:t>Company  Logo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35661B7D-1558-41DA-BD57-C8957851F33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r>
              <a:rPr lang="en-US" smtClean="0"/>
              <a:t>Company  Logo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8375E799-BC3F-4A28-AF38-9F78BA07FC01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r>
              <a:rPr lang="en-US" smtClean="0"/>
              <a:t>Company  Logo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463A6CFC-9361-425A-B2CC-14C27F81BB6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988840"/>
            <a:ext cx="3744416" cy="92333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DZ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النشاط الأول</a:t>
            </a:r>
            <a:endParaRPr lang="fr-FR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04509" y="3506794"/>
            <a:ext cx="52469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إضاءة </a:t>
            </a:r>
            <a:r>
              <a:rPr lang="fr-FR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LED</a:t>
            </a:r>
            <a:r>
              <a:rPr lang="ar-D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ar-DZ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موضوع في قطب </a:t>
            </a:r>
            <a:r>
              <a:rPr lang="fr-FR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RB1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75656" y="2141331"/>
            <a:ext cx="13260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err="1"/>
              <a:t>Org</a:t>
            </a:r>
            <a:r>
              <a:rPr lang="fr-FR" dirty="0"/>
              <a:t>  0x000</a:t>
            </a:r>
          </a:p>
        </p:txBody>
      </p:sp>
      <p:sp>
        <p:nvSpPr>
          <p:cNvPr id="4" name="Rectangle 3"/>
          <p:cNvSpPr/>
          <p:nvPr/>
        </p:nvSpPr>
        <p:spPr>
          <a:xfrm>
            <a:off x="1475656" y="2429363"/>
            <a:ext cx="59584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err="1"/>
              <a:t>Bsf</a:t>
            </a:r>
            <a:r>
              <a:rPr lang="fr-FR" dirty="0"/>
              <a:t>	 STATUS,RP0	</a:t>
            </a:r>
          </a:p>
        </p:txBody>
      </p:sp>
      <p:sp>
        <p:nvSpPr>
          <p:cNvPr id="5" name="Rectangle 4"/>
          <p:cNvSpPr/>
          <p:nvPr/>
        </p:nvSpPr>
        <p:spPr>
          <a:xfrm>
            <a:off x="1475656" y="2725870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err="1"/>
              <a:t>movlw</a:t>
            </a:r>
            <a:r>
              <a:rPr lang="fr-FR" dirty="0"/>
              <a:t> 	B'11111101'	</a:t>
            </a:r>
          </a:p>
        </p:txBody>
      </p:sp>
      <p:sp>
        <p:nvSpPr>
          <p:cNvPr id="6" name="Rectangle 5"/>
          <p:cNvSpPr/>
          <p:nvPr/>
        </p:nvSpPr>
        <p:spPr>
          <a:xfrm>
            <a:off x="1475656" y="2996135"/>
            <a:ext cx="6797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err="1"/>
              <a:t>movwf</a:t>
            </a:r>
            <a:r>
              <a:rPr lang="fr-FR" dirty="0"/>
              <a:t>	 </a:t>
            </a:r>
            <a:r>
              <a:rPr lang="fr-FR" dirty="0" smtClean="0"/>
              <a:t>TRISB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1475656" y="3284167"/>
            <a:ext cx="52855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bcf</a:t>
            </a:r>
            <a:r>
              <a:rPr lang="en-US" dirty="0"/>
              <a:t>	 </a:t>
            </a:r>
            <a:r>
              <a:rPr lang="en-US" dirty="0" smtClean="0"/>
              <a:t>STATUS,RP0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1475656" y="3716215"/>
            <a:ext cx="20912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btfss</a:t>
            </a:r>
            <a:r>
              <a:rPr lang="en-US" dirty="0"/>
              <a:t>	</a:t>
            </a:r>
            <a:r>
              <a:rPr lang="en-US" dirty="0" smtClean="0"/>
              <a:t>PORTB,0</a:t>
            </a:r>
            <a:endParaRPr lang="fr-FR" dirty="0">
              <a:latin typeface="Times New Roman"/>
              <a:ea typeface="Times New Roman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75656" y="3932239"/>
            <a:ext cx="1608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goto</a:t>
            </a:r>
            <a:r>
              <a:rPr lang="en-US" dirty="0"/>
              <a:t>	test1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1475656" y="4220271"/>
            <a:ext cx="20912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bsf</a:t>
            </a:r>
            <a:r>
              <a:rPr lang="en-US" dirty="0"/>
              <a:t>	</a:t>
            </a:r>
            <a:r>
              <a:rPr lang="en-US" dirty="0" smtClean="0"/>
              <a:t>PORTB,1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1475656" y="4652319"/>
            <a:ext cx="20912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btfsc</a:t>
            </a:r>
            <a:r>
              <a:rPr lang="en-US" dirty="0"/>
              <a:t>	</a:t>
            </a:r>
            <a:r>
              <a:rPr lang="en-US" dirty="0" smtClean="0"/>
              <a:t>PORTB,0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1475656" y="4868343"/>
            <a:ext cx="1608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err="1"/>
              <a:t>goto</a:t>
            </a:r>
            <a:r>
              <a:rPr lang="fr-FR" dirty="0"/>
              <a:t>	test2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475656" y="5156375"/>
            <a:ext cx="20912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bcf</a:t>
            </a:r>
            <a:r>
              <a:rPr lang="en-US" dirty="0"/>
              <a:t>	PORTB,1</a:t>
            </a:r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1475656" y="5516415"/>
            <a:ext cx="1608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goto</a:t>
            </a:r>
            <a:r>
              <a:rPr lang="en-US" dirty="0"/>
              <a:t>	test1</a:t>
            </a:r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1475656" y="5948463"/>
            <a:ext cx="629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end</a:t>
            </a:r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1510933" y="836712"/>
            <a:ext cx="630142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LIST </a:t>
            </a:r>
            <a:r>
              <a:rPr lang="fr-FR" dirty="0"/>
              <a:t>p=16f84A                          </a:t>
            </a:r>
            <a:br>
              <a:rPr lang="fr-FR" dirty="0"/>
            </a:br>
            <a:r>
              <a:rPr lang="en-US" b="1" dirty="0" smtClean="0"/>
              <a:t>#</a:t>
            </a:r>
            <a:r>
              <a:rPr lang="en-US" dirty="0"/>
              <a:t>INCLUDE  &lt;p16f84A.inc</a:t>
            </a:r>
            <a:r>
              <a:rPr lang="en-US" b="1" dirty="0"/>
              <a:t>&gt;</a:t>
            </a:r>
            <a:r>
              <a:rPr lang="en-US" dirty="0"/>
              <a:t/>
            </a:r>
            <a:br>
              <a:rPr lang="en-US" dirty="0"/>
            </a:br>
            <a:r>
              <a:rPr lang="en-US" sz="1600" dirty="0" smtClean="0"/>
              <a:t>__</a:t>
            </a:r>
            <a:r>
              <a:rPr lang="en-US" sz="1600" dirty="0"/>
              <a:t>CONFIG _CP_OFF &amp; _XT_OSC &amp; _PWRTE_OFF &amp; _WDT_OFF</a:t>
            </a:r>
            <a:endParaRPr lang="fr-FR" sz="1600" dirty="0"/>
          </a:p>
        </p:txBody>
      </p:sp>
      <p:sp>
        <p:nvSpPr>
          <p:cNvPr id="19" name="Rectangle 18"/>
          <p:cNvSpPr/>
          <p:nvPr/>
        </p:nvSpPr>
        <p:spPr>
          <a:xfrm>
            <a:off x="790853" y="3500191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test1</a:t>
            </a:r>
            <a:endParaRPr lang="fr-FR" dirty="0"/>
          </a:p>
        </p:txBody>
      </p:sp>
      <p:sp>
        <p:nvSpPr>
          <p:cNvPr id="20" name="Rectangle 19"/>
          <p:cNvSpPr/>
          <p:nvPr/>
        </p:nvSpPr>
        <p:spPr>
          <a:xfrm>
            <a:off x="808500" y="4436295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test2</a:t>
            </a:r>
            <a:endParaRPr lang="fr-FR" dirty="0"/>
          </a:p>
        </p:txBody>
      </p:sp>
      <p:sp>
        <p:nvSpPr>
          <p:cNvPr id="21" name="Rectangle 20"/>
          <p:cNvSpPr/>
          <p:nvPr/>
        </p:nvSpPr>
        <p:spPr>
          <a:xfrm>
            <a:off x="1528232" y="1619032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600" dirty="0"/>
              <a:t>#</a:t>
            </a:r>
            <a:r>
              <a:rPr lang="fr-FR" sz="1600" dirty="0" err="1"/>
              <a:t>define</a:t>
            </a:r>
            <a:r>
              <a:rPr lang="fr-FR" sz="1600" dirty="0"/>
              <a:t>  </a:t>
            </a:r>
            <a:r>
              <a:rPr lang="fr-FR" sz="1600" dirty="0" smtClean="0"/>
              <a:t>LED   PORTB,1</a:t>
            </a:r>
            <a:endParaRPr lang="fr-FR" sz="1600" dirty="0"/>
          </a:p>
        </p:txBody>
      </p:sp>
      <p:sp>
        <p:nvSpPr>
          <p:cNvPr id="22" name="Rectangle 21"/>
          <p:cNvSpPr/>
          <p:nvPr/>
        </p:nvSpPr>
        <p:spPr>
          <a:xfrm>
            <a:off x="1536416" y="1871112"/>
            <a:ext cx="217136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/>
              <a:t>#</a:t>
            </a:r>
            <a:r>
              <a:rPr lang="fr-FR" sz="1600" dirty="0" err="1"/>
              <a:t>define</a:t>
            </a:r>
            <a:r>
              <a:rPr lang="fr-FR" sz="1600" dirty="0"/>
              <a:t>  BP </a:t>
            </a:r>
            <a:r>
              <a:rPr lang="fr-FR" sz="1600" dirty="0" smtClean="0"/>
              <a:t>PORTB,0</a:t>
            </a:r>
            <a:endParaRPr lang="fr-F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necteur droit 24"/>
          <p:cNvCxnSpPr/>
          <p:nvPr/>
        </p:nvCxnSpPr>
        <p:spPr>
          <a:xfrm flipH="1" flipV="1">
            <a:off x="6056215" y="2772505"/>
            <a:ext cx="964057" cy="224447"/>
          </a:xfrm>
          <a:prstGeom prst="line">
            <a:avLst/>
          </a:prstGeom>
          <a:ln>
            <a:headEnd type="oval" w="med" len="med"/>
            <a:tailEnd type="oval" w="med" len="med"/>
          </a:ln>
          <a:effectLst>
            <a:glow rad="63500">
              <a:schemeClr val="accent4">
                <a:satMod val="175000"/>
                <a:alpha val="40000"/>
              </a:schemeClr>
            </a:glow>
            <a:outerShdw blurRad="38100" dist="38100" dir="4800000" sx="98000" sy="98000" rotWithShape="0">
              <a:srgbClr val="000000">
                <a:alpha val="32000"/>
              </a:srgbClr>
            </a:outerShdw>
          </a:effectLst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H="1">
            <a:off x="7020274" y="2727248"/>
            <a:ext cx="504000" cy="269704"/>
          </a:xfrm>
          <a:prstGeom prst="line">
            <a:avLst/>
          </a:prstGeom>
          <a:ln>
            <a:headEnd type="oval" w="med" len="med"/>
            <a:tailEnd type="oval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978782" y="744578"/>
            <a:ext cx="30508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إضاءة </a:t>
            </a:r>
            <a:r>
              <a:rPr lang="fr-FR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LED</a:t>
            </a:r>
            <a:r>
              <a:rPr lang="ar-DZ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ar-D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موضوع في قطب </a:t>
            </a:r>
            <a:r>
              <a:rPr lang="fr-FR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RB1</a:t>
            </a: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679" y="1484783"/>
            <a:ext cx="2665513" cy="3654559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87624" y="2852936"/>
            <a:ext cx="1219200" cy="121920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28" r="28344"/>
          <a:stretch/>
        </p:blipFill>
        <p:spPr>
          <a:xfrm>
            <a:off x="7455255" y="1760566"/>
            <a:ext cx="423326" cy="1029321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 rotWithShape="1"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80" r="25490"/>
          <a:stretch/>
        </p:blipFill>
        <p:spPr>
          <a:xfrm>
            <a:off x="7131688" y="2818044"/>
            <a:ext cx="527325" cy="921711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6" cstate="print">
            <a:clrChange>
              <a:clrFrom>
                <a:srgbClr val="9F9F9F"/>
              </a:clrFrom>
              <a:clrTo>
                <a:srgbClr val="9F9F9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531"/>
          <a:stretch/>
        </p:blipFill>
        <p:spPr>
          <a:xfrm>
            <a:off x="2206282" y="3582954"/>
            <a:ext cx="1925053" cy="786004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 rotWithShape="1"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28" t="14286" r="16136" b="12569"/>
          <a:stretch/>
        </p:blipFill>
        <p:spPr>
          <a:xfrm rot="1012200">
            <a:off x="5961355" y="1604802"/>
            <a:ext cx="1393996" cy="1523289"/>
          </a:xfrm>
          <a:prstGeom prst="rect">
            <a:avLst/>
          </a:prstGeom>
        </p:spPr>
      </p:pic>
      <p:grpSp>
        <p:nvGrpSpPr>
          <p:cNvPr id="17" name="Groupe 16"/>
          <p:cNvGrpSpPr/>
          <p:nvPr/>
        </p:nvGrpSpPr>
        <p:grpSpPr>
          <a:xfrm>
            <a:off x="1558175" y="3895276"/>
            <a:ext cx="393576" cy="604706"/>
            <a:chOff x="1403648" y="4374435"/>
            <a:chExt cx="393576" cy="604706"/>
          </a:xfrm>
        </p:grpSpPr>
        <p:cxnSp>
          <p:nvCxnSpPr>
            <p:cNvPr id="16" name="Connecteur droit 15"/>
            <p:cNvCxnSpPr/>
            <p:nvPr/>
          </p:nvCxnSpPr>
          <p:spPr>
            <a:xfrm>
              <a:off x="1403648" y="4776982"/>
              <a:ext cx="393576" cy="0"/>
            </a:xfrm>
            <a:prstGeom prst="line">
              <a:avLst/>
            </a:prstGeom>
            <a:effectLst>
              <a:glow rad="63500">
                <a:schemeClr val="accent5">
                  <a:satMod val="175000"/>
                  <a:alpha val="40000"/>
                </a:schemeClr>
              </a:glow>
              <a:outerShdw blurRad="38100" dist="38100" dir="4800000" sx="98000" sy="98000" rotWithShape="0">
                <a:srgbClr val="000000">
                  <a:alpha val="32000"/>
                </a:srgbClr>
              </a:outerShdw>
            </a:effectLst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Connecteur droit 18"/>
            <p:cNvCxnSpPr/>
            <p:nvPr/>
          </p:nvCxnSpPr>
          <p:spPr>
            <a:xfrm>
              <a:off x="1457026" y="4882727"/>
              <a:ext cx="288000" cy="0"/>
            </a:xfrm>
            <a:prstGeom prst="line">
              <a:avLst/>
            </a:prstGeom>
            <a:effectLst>
              <a:glow rad="63500">
                <a:schemeClr val="accent5">
                  <a:satMod val="175000"/>
                  <a:alpha val="40000"/>
                </a:schemeClr>
              </a:glow>
              <a:outerShdw blurRad="38100" dist="38100" dir="4800000" sx="98000" sy="98000" rotWithShape="0">
                <a:srgbClr val="000000">
                  <a:alpha val="32000"/>
                </a:srgbClr>
              </a:outerShdw>
            </a:effectLst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>
              <a:off x="1529002" y="4979141"/>
              <a:ext cx="144000" cy="0"/>
            </a:xfrm>
            <a:prstGeom prst="line">
              <a:avLst/>
            </a:prstGeom>
            <a:effectLst>
              <a:glow rad="63500">
                <a:schemeClr val="accent5">
                  <a:satMod val="175000"/>
                  <a:alpha val="40000"/>
                </a:schemeClr>
              </a:glow>
              <a:outerShdw blurRad="38100" dist="38100" dir="4800000" sx="98000" sy="98000" rotWithShape="0">
                <a:srgbClr val="000000">
                  <a:alpha val="32000"/>
                </a:srgbClr>
              </a:outerShdw>
            </a:effectLst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16200000">
              <a:off x="1404222" y="4571223"/>
              <a:ext cx="393576" cy="0"/>
            </a:xfrm>
            <a:prstGeom prst="line">
              <a:avLst/>
            </a:prstGeom>
            <a:effectLst>
              <a:glow rad="63500">
                <a:schemeClr val="accent5">
                  <a:satMod val="175000"/>
                  <a:alpha val="40000"/>
                </a:schemeClr>
              </a:glow>
              <a:outerShdw blurRad="38100" dist="38100" dir="4800000" sx="98000" sy="98000" rotWithShape="0">
                <a:srgbClr val="000000">
                  <a:alpha val="32000"/>
                </a:srgbClr>
              </a:outerShdw>
            </a:effectLst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2" name="Connecteur droit 21"/>
          <p:cNvCxnSpPr/>
          <p:nvPr/>
        </p:nvCxnSpPr>
        <p:spPr>
          <a:xfrm flipH="1">
            <a:off x="1755553" y="3711762"/>
            <a:ext cx="296167" cy="183514"/>
          </a:xfrm>
          <a:prstGeom prst="line">
            <a:avLst/>
          </a:prstGeom>
          <a:ln>
            <a:headEnd type="oval" w="med" len="med"/>
            <a:tailEnd type="oval" w="med" len="med"/>
          </a:ln>
          <a:effectLst>
            <a:glow rad="63500">
              <a:schemeClr val="accent4">
                <a:satMod val="175000"/>
                <a:alpha val="40000"/>
              </a:schemeClr>
            </a:glow>
            <a:outerShdw blurRad="38100" dist="38100" dir="4800000" sx="98000" sy="98000" rotWithShape="0">
              <a:srgbClr val="000000">
                <a:alpha val="32000"/>
              </a:srgbClr>
            </a:outerShdw>
          </a:effectLst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H="1" flipV="1">
            <a:off x="5926792" y="3001632"/>
            <a:ext cx="805448" cy="112222"/>
          </a:xfrm>
          <a:prstGeom prst="line">
            <a:avLst/>
          </a:prstGeom>
          <a:ln>
            <a:headEnd type="oval" w="med" len="med"/>
            <a:tailEnd type="oval" w="med" len="med"/>
          </a:ln>
          <a:effectLst>
            <a:glow rad="63500">
              <a:schemeClr val="accent4">
                <a:satMod val="175000"/>
                <a:alpha val="40000"/>
              </a:schemeClr>
            </a:glow>
            <a:outerShdw blurRad="38100" dist="38100" dir="4800000" sx="98000" sy="98000" rotWithShape="0">
              <a:srgbClr val="000000">
                <a:alpha val="32000"/>
              </a:srgbClr>
            </a:outerShdw>
          </a:effectLst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H="1" flipV="1">
            <a:off x="6754554" y="3138686"/>
            <a:ext cx="524866" cy="508162"/>
          </a:xfrm>
          <a:prstGeom prst="line">
            <a:avLst/>
          </a:prstGeom>
          <a:ln>
            <a:headEnd type="oval" w="med" len="med"/>
            <a:tailEnd type="oval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34" name="Groupe 33"/>
          <p:cNvGrpSpPr/>
          <p:nvPr/>
        </p:nvGrpSpPr>
        <p:grpSpPr>
          <a:xfrm>
            <a:off x="7644553" y="4085754"/>
            <a:ext cx="393576" cy="604706"/>
            <a:chOff x="1403648" y="4374435"/>
            <a:chExt cx="393576" cy="604706"/>
          </a:xfrm>
        </p:grpSpPr>
        <p:cxnSp>
          <p:nvCxnSpPr>
            <p:cNvPr id="35" name="Connecteur droit 34"/>
            <p:cNvCxnSpPr/>
            <p:nvPr/>
          </p:nvCxnSpPr>
          <p:spPr>
            <a:xfrm>
              <a:off x="1403648" y="4776982"/>
              <a:ext cx="393576" cy="0"/>
            </a:xfrm>
            <a:prstGeom prst="line">
              <a:avLst/>
            </a:prstGeom>
            <a:effectLst>
              <a:glow rad="63500">
                <a:schemeClr val="accent5">
                  <a:satMod val="175000"/>
                  <a:alpha val="40000"/>
                </a:schemeClr>
              </a:glow>
              <a:outerShdw blurRad="38100" dist="38100" dir="4800000" sx="98000" sy="98000" rotWithShape="0">
                <a:srgbClr val="000000">
                  <a:alpha val="32000"/>
                </a:srgbClr>
              </a:outerShdw>
            </a:effectLst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Connecteur droit 35"/>
            <p:cNvCxnSpPr/>
            <p:nvPr/>
          </p:nvCxnSpPr>
          <p:spPr>
            <a:xfrm>
              <a:off x="1457026" y="4882727"/>
              <a:ext cx="288000" cy="0"/>
            </a:xfrm>
            <a:prstGeom prst="line">
              <a:avLst/>
            </a:prstGeom>
            <a:effectLst>
              <a:glow rad="63500">
                <a:schemeClr val="accent5">
                  <a:satMod val="175000"/>
                  <a:alpha val="40000"/>
                </a:schemeClr>
              </a:glow>
              <a:outerShdw blurRad="38100" dist="38100" dir="4800000" sx="98000" sy="98000" rotWithShape="0">
                <a:srgbClr val="000000">
                  <a:alpha val="32000"/>
                </a:srgbClr>
              </a:outerShdw>
            </a:effectLst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Connecteur droit 36"/>
            <p:cNvCxnSpPr/>
            <p:nvPr/>
          </p:nvCxnSpPr>
          <p:spPr>
            <a:xfrm>
              <a:off x="1529002" y="4979141"/>
              <a:ext cx="144000" cy="0"/>
            </a:xfrm>
            <a:prstGeom prst="line">
              <a:avLst/>
            </a:prstGeom>
            <a:effectLst>
              <a:glow rad="63500">
                <a:schemeClr val="accent5">
                  <a:satMod val="175000"/>
                  <a:alpha val="40000"/>
                </a:schemeClr>
              </a:glow>
              <a:outerShdw blurRad="38100" dist="38100" dir="4800000" sx="98000" sy="98000" rotWithShape="0">
                <a:srgbClr val="000000">
                  <a:alpha val="32000"/>
                </a:srgbClr>
              </a:outerShdw>
            </a:effectLst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Connecteur droit 37"/>
            <p:cNvCxnSpPr/>
            <p:nvPr/>
          </p:nvCxnSpPr>
          <p:spPr>
            <a:xfrm rot="16200000">
              <a:off x="1404222" y="4571223"/>
              <a:ext cx="393576" cy="0"/>
            </a:xfrm>
            <a:prstGeom prst="line">
              <a:avLst/>
            </a:prstGeom>
            <a:effectLst>
              <a:glow rad="63500">
                <a:schemeClr val="accent5">
                  <a:satMod val="175000"/>
                  <a:alpha val="40000"/>
                </a:schemeClr>
              </a:glow>
              <a:outerShdw blurRad="38100" dist="38100" dir="4800000" sx="98000" sy="98000" rotWithShape="0">
                <a:srgbClr val="000000">
                  <a:alpha val="32000"/>
                </a:srgbClr>
              </a:outerShdw>
            </a:effectLst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9" name="Connecteur droit 38"/>
          <p:cNvCxnSpPr/>
          <p:nvPr/>
        </p:nvCxnSpPr>
        <p:spPr>
          <a:xfrm flipV="1">
            <a:off x="7455255" y="2727248"/>
            <a:ext cx="267997" cy="919600"/>
          </a:xfrm>
          <a:prstGeom prst="line">
            <a:avLst/>
          </a:prstGeom>
          <a:ln>
            <a:headEnd type="oval" w="med" len="med"/>
            <a:tailEnd type="oval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flipH="1" flipV="1">
            <a:off x="7624329" y="3113854"/>
            <a:ext cx="223737" cy="957045"/>
          </a:xfrm>
          <a:prstGeom prst="line">
            <a:avLst/>
          </a:prstGeom>
          <a:ln>
            <a:headEnd type="oval" w="med" len="med"/>
            <a:tailEnd type="oval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2" name="Connecteur droit 41"/>
          <p:cNvCxnSpPr>
            <a:stCxn id="45" idx="0"/>
          </p:cNvCxnSpPr>
          <p:nvPr/>
        </p:nvCxnSpPr>
        <p:spPr>
          <a:xfrm flipH="1" flipV="1">
            <a:off x="5796136" y="3360818"/>
            <a:ext cx="742107" cy="296097"/>
          </a:xfrm>
          <a:prstGeom prst="line">
            <a:avLst/>
          </a:prstGeom>
          <a:ln>
            <a:headEnd type="oval" w="med" len="med"/>
            <a:tailEnd type="triangl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5985046" y="3656915"/>
            <a:ext cx="1106393" cy="33855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fr-FR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VDD=+5V</a:t>
            </a:r>
            <a:endParaRPr lang="fr-FR" sz="1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50" name="Groupe 49"/>
          <p:cNvGrpSpPr/>
          <p:nvPr/>
        </p:nvGrpSpPr>
        <p:grpSpPr>
          <a:xfrm rot="2894275">
            <a:off x="3061294" y="2836330"/>
            <a:ext cx="393576" cy="604706"/>
            <a:chOff x="1403648" y="4374435"/>
            <a:chExt cx="393576" cy="604706"/>
          </a:xfrm>
          <a:effectLst/>
        </p:grpSpPr>
        <p:cxnSp>
          <p:nvCxnSpPr>
            <p:cNvPr id="51" name="Connecteur droit 50"/>
            <p:cNvCxnSpPr/>
            <p:nvPr/>
          </p:nvCxnSpPr>
          <p:spPr>
            <a:xfrm>
              <a:off x="1403648" y="4776982"/>
              <a:ext cx="393576" cy="0"/>
            </a:xfrm>
            <a:prstGeom prst="line">
              <a:avLst/>
            </a:prstGeom>
            <a:effectLst>
              <a:glow rad="63500">
                <a:schemeClr val="accent5">
                  <a:satMod val="175000"/>
                  <a:alpha val="40000"/>
                </a:schemeClr>
              </a:glow>
              <a:outerShdw blurRad="38100" dist="38100" dir="4800000" sx="98000" sy="98000" rotWithShape="0">
                <a:srgbClr val="000000">
                  <a:alpha val="32000"/>
                </a:srgbClr>
              </a:outerShdw>
            </a:effectLst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Connecteur droit 51"/>
            <p:cNvCxnSpPr/>
            <p:nvPr/>
          </p:nvCxnSpPr>
          <p:spPr>
            <a:xfrm>
              <a:off x="1457026" y="4882727"/>
              <a:ext cx="288000" cy="0"/>
            </a:xfrm>
            <a:prstGeom prst="line">
              <a:avLst/>
            </a:prstGeom>
            <a:effectLst>
              <a:glow rad="63500">
                <a:schemeClr val="accent5">
                  <a:satMod val="175000"/>
                  <a:alpha val="40000"/>
                </a:schemeClr>
              </a:glow>
              <a:outerShdw blurRad="38100" dist="38100" dir="4800000" sx="98000" sy="98000" rotWithShape="0">
                <a:srgbClr val="000000">
                  <a:alpha val="32000"/>
                </a:srgbClr>
              </a:outerShdw>
            </a:effectLst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Connecteur droit 52"/>
            <p:cNvCxnSpPr/>
            <p:nvPr/>
          </p:nvCxnSpPr>
          <p:spPr>
            <a:xfrm>
              <a:off x="1529002" y="4979141"/>
              <a:ext cx="144000" cy="0"/>
            </a:xfrm>
            <a:prstGeom prst="line">
              <a:avLst/>
            </a:prstGeom>
            <a:effectLst>
              <a:glow rad="63500">
                <a:schemeClr val="accent5">
                  <a:satMod val="175000"/>
                  <a:alpha val="40000"/>
                </a:schemeClr>
              </a:glow>
              <a:outerShdw blurRad="38100" dist="38100" dir="4800000" sx="98000" sy="98000" rotWithShape="0">
                <a:srgbClr val="000000">
                  <a:alpha val="32000"/>
                </a:srgbClr>
              </a:outerShdw>
            </a:effectLst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Connecteur droit 53"/>
            <p:cNvCxnSpPr/>
            <p:nvPr/>
          </p:nvCxnSpPr>
          <p:spPr>
            <a:xfrm rot="16200000">
              <a:off x="1404222" y="4571223"/>
              <a:ext cx="393576" cy="0"/>
            </a:xfrm>
            <a:prstGeom prst="line">
              <a:avLst/>
            </a:prstGeom>
            <a:effectLst>
              <a:glow rad="63500">
                <a:schemeClr val="accent5">
                  <a:satMod val="175000"/>
                  <a:alpha val="40000"/>
                </a:schemeClr>
              </a:glow>
              <a:outerShdw blurRad="38100" dist="38100" dir="4800000" sx="98000" sy="98000" rotWithShape="0">
                <a:srgbClr val="000000">
                  <a:alpha val="32000"/>
                </a:srgbClr>
              </a:outerShdw>
            </a:effectLst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49" name="Connecteur droit avec flèche 48"/>
          <p:cNvCxnSpPr/>
          <p:nvPr/>
        </p:nvCxnSpPr>
        <p:spPr>
          <a:xfrm>
            <a:off x="3483995" y="2937732"/>
            <a:ext cx="727965" cy="200951"/>
          </a:xfrm>
          <a:prstGeom prst="straightConnector1">
            <a:avLst/>
          </a:prstGeom>
          <a:ln>
            <a:headEnd type="oval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7" name="ZoneTexte 56"/>
          <p:cNvSpPr txBox="1"/>
          <p:nvPr/>
        </p:nvSpPr>
        <p:spPr>
          <a:xfrm>
            <a:off x="3214971" y="2519258"/>
            <a:ext cx="5934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VSS</a:t>
            </a:r>
            <a:endParaRPr lang="fr-FR" sz="1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8" name="ZoneTexte 57"/>
          <p:cNvSpPr txBox="1"/>
          <p:nvPr/>
        </p:nvSpPr>
        <p:spPr>
          <a:xfrm rot="699534">
            <a:off x="4148349" y="3701706"/>
            <a:ext cx="576000" cy="32400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fr-FR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RB1</a:t>
            </a:r>
            <a:endParaRPr lang="fr-FR" sz="1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9" name="ZoneTexte 58"/>
          <p:cNvSpPr txBox="1"/>
          <p:nvPr/>
        </p:nvSpPr>
        <p:spPr>
          <a:xfrm rot="699534">
            <a:off x="4401643" y="2686445"/>
            <a:ext cx="801823" cy="33855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fr-FR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MCLR</a:t>
            </a:r>
            <a:endParaRPr lang="fr-FR" sz="1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56" name="Connecteur droit 55"/>
          <p:cNvCxnSpPr/>
          <p:nvPr/>
        </p:nvCxnSpPr>
        <p:spPr>
          <a:xfrm>
            <a:off x="4491851" y="2660542"/>
            <a:ext cx="658729" cy="133412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1" name="Connecteur droit 70"/>
          <p:cNvCxnSpPr/>
          <p:nvPr/>
        </p:nvCxnSpPr>
        <p:spPr>
          <a:xfrm>
            <a:off x="3713240" y="2060848"/>
            <a:ext cx="565391" cy="740205"/>
          </a:xfrm>
          <a:prstGeom prst="line">
            <a:avLst/>
          </a:prstGeom>
          <a:ln>
            <a:headEnd type="oval" w="med" len="med"/>
            <a:tailEnd type="triangl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74" name="ZoneTexte 73"/>
          <p:cNvSpPr txBox="1"/>
          <p:nvPr/>
        </p:nvSpPr>
        <p:spPr>
          <a:xfrm>
            <a:off x="3367246" y="1756697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fr-FR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+5V</a:t>
            </a:r>
            <a:endParaRPr lang="fr-FR" sz="1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57" grpId="0"/>
      <p:bldP spid="58" grpId="0"/>
      <p:bldP spid="59" grpId="0"/>
      <p:bldP spid="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3477047" y="1755676"/>
            <a:ext cx="1714500" cy="358616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1" i="0" u="none" strike="noStrike" kern="0" cap="none" spc="0" normalizeH="0" baseline="0" noProof="0">
              <a:ln w="18000">
                <a:solidFill>
                  <a:srgbClr val="C0504D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3" name="Connecteur droit 22"/>
          <p:cNvCxnSpPr/>
          <p:nvPr/>
        </p:nvCxnSpPr>
        <p:spPr>
          <a:xfrm>
            <a:off x="5191547" y="2041426"/>
            <a:ext cx="1714500" cy="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sp>
        <p:nvSpPr>
          <p:cNvPr id="24" name="Rectangle 23"/>
          <p:cNvSpPr/>
          <p:nvPr/>
        </p:nvSpPr>
        <p:spPr>
          <a:xfrm rot="5400000">
            <a:off x="5709071" y="1858864"/>
            <a:ext cx="142875" cy="3937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1" i="0" u="none" strike="noStrike" kern="0" cap="none" spc="0" normalizeH="0" baseline="0" noProof="0">
              <a:ln w="18000">
                <a:solidFill>
                  <a:srgbClr val="C0504D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5" name="Connecteur droit 24"/>
          <p:cNvCxnSpPr/>
          <p:nvPr/>
        </p:nvCxnSpPr>
        <p:spPr>
          <a:xfrm rot="5400000">
            <a:off x="5868234" y="4214301"/>
            <a:ext cx="504000" cy="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26" name="Connecteur droit 25"/>
          <p:cNvCxnSpPr/>
          <p:nvPr/>
        </p:nvCxnSpPr>
        <p:spPr>
          <a:xfrm>
            <a:off x="5191547" y="4105176"/>
            <a:ext cx="928687" cy="1588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27" name="Connecteur droit 26"/>
          <p:cNvCxnSpPr/>
          <p:nvPr/>
        </p:nvCxnSpPr>
        <p:spPr>
          <a:xfrm>
            <a:off x="5977359" y="3960714"/>
            <a:ext cx="285750" cy="1587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28" name="Connecteur droit 27"/>
          <p:cNvCxnSpPr/>
          <p:nvPr/>
        </p:nvCxnSpPr>
        <p:spPr>
          <a:xfrm>
            <a:off x="5191547" y="4460776"/>
            <a:ext cx="928687" cy="1588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29" name="Connecteur droit 28"/>
          <p:cNvCxnSpPr/>
          <p:nvPr/>
        </p:nvCxnSpPr>
        <p:spPr>
          <a:xfrm>
            <a:off x="5191547" y="5105301"/>
            <a:ext cx="928687" cy="1588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sp>
        <p:nvSpPr>
          <p:cNvPr id="31" name="Rectangle 30"/>
          <p:cNvSpPr/>
          <p:nvPr/>
        </p:nvSpPr>
        <p:spPr>
          <a:xfrm rot="5400000">
            <a:off x="2941265" y="4652070"/>
            <a:ext cx="71438" cy="28575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1" i="0" u="none" strike="noStrike" kern="0" cap="none" spc="0" normalizeH="0" baseline="0" noProof="0">
              <a:ln w="18000">
                <a:solidFill>
                  <a:srgbClr val="C0504D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32" name="Connecteur droit 31"/>
          <p:cNvCxnSpPr/>
          <p:nvPr/>
        </p:nvCxnSpPr>
        <p:spPr>
          <a:xfrm>
            <a:off x="2819822" y="4702076"/>
            <a:ext cx="285750" cy="1588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33" name="Connecteur droit 32"/>
          <p:cNvCxnSpPr/>
          <p:nvPr/>
        </p:nvCxnSpPr>
        <p:spPr>
          <a:xfrm>
            <a:off x="2819822" y="4875114"/>
            <a:ext cx="285750" cy="1587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34" name="Connecteur droit 33"/>
          <p:cNvCxnSpPr/>
          <p:nvPr/>
        </p:nvCxnSpPr>
        <p:spPr>
          <a:xfrm rot="5400000">
            <a:off x="2861891" y="4585395"/>
            <a:ext cx="207962" cy="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35" name="Connecteur droit 34"/>
          <p:cNvCxnSpPr/>
          <p:nvPr/>
        </p:nvCxnSpPr>
        <p:spPr>
          <a:xfrm rot="5400000">
            <a:off x="2873003" y="4985445"/>
            <a:ext cx="207962" cy="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36" name="Connecteur droit 35"/>
          <p:cNvCxnSpPr/>
          <p:nvPr/>
        </p:nvCxnSpPr>
        <p:spPr>
          <a:xfrm>
            <a:off x="2762672" y="4473476"/>
            <a:ext cx="714375" cy="1588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37" name="Connecteur droit 36"/>
          <p:cNvCxnSpPr/>
          <p:nvPr/>
        </p:nvCxnSpPr>
        <p:spPr>
          <a:xfrm>
            <a:off x="2762672" y="5102126"/>
            <a:ext cx="714375" cy="1588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grpSp>
        <p:nvGrpSpPr>
          <p:cNvPr id="38" name="Groupe 57"/>
          <p:cNvGrpSpPr>
            <a:grpSpLocks/>
          </p:cNvGrpSpPr>
          <p:nvPr/>
        </p:nvGrpSpPr>
        <p:grpSpPr bwMode="auto">
          <a:xfrm>
            <a:off x="2664247" y="4973539"/>
            <a:ext cx="76200" cy="250825"/>
            <a:chOff x="4476744" y="5329678"/>
            <a:chExt cx="77510" cy="250682"/>
          </a:xfrm>
        </p:grpSpPr>
        <p:cxnSp>
          <p:nvCxnSpPr>
            <p:cNvPr id="39" name="Connecteur droit 38"/>
            <p:cNvCxnSpPr/>
            <p:nvPr/>
          </p:nvCxnSpPr>
          <p:spPr>
            <a:xfrm rot="16200000">
              <a:off x="4353782" y="5457399"/>
              <a:ext cx="245923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40" name="Connecteur droit 39"/>
            <p:cNvCxnSpPr/>
            <p:nvPr/>
          </p:nvCxnSpPr>
          <p:spPr>
            <a:xfrm rot="16200000">
              <a:off x="4431293" y="5452639"/>
              <a:ext cx="245922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</p:grpSp>
      <p:cxnSp>
        <p:nvCxnSpPr>
          <p:cNvPr id="41" name="Connecteur droit 40"/>
          <p:cNvCxnSpPr/>
          <p:nvPr/>
        </p:nvCxnSpPr>
        <p:spPr>
          <a:xfrm flipV="1">
            <a:off x="2289597" y="4473476"/>
            <a:ext cx="357187" cy="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grpSp>
        <p:nvGrpSpPr>
          <p:cNvPr id="42" name="Groupe 58"/>
          <p:cNvGrpSpPr>
            <a:grpSpLocks/>
          </p:cNvGrpSpPr>
          <p:nvPr/>
        </p:nvGrpSpPr>
        <p:grpSpPr bwMode="auto">
          <a:xfrm>
            <a:off x="2661072" y="4330601"/>
            <a:ext cx="77787" cy="250825"/>
            <a:chOff x="4476744" y="5329678"/>
            <a:chExt cx="77510" cy="250682"/>
          </a:xfrm>
        </p:grpSpPr>
        <p:cxnSp>
          <p:nvCxnSpPr>
            <p:cNvPr id="43" name="Connecteur droit 42"/>
            <p:cNvCxnSpPr/>
            <p:nvPr/>
          </p:nvCxnSpPr>
          <p:spPr>
            <a:xfrm rot="16200000">
              <a:off x="4353783" y="5457399"/>
              <a:ext cx="245922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44" name="Connecteur droit 43"/>
            <p:cNvCxnSpPr/>
            <p:nvPr/>
          </p:nvCxnSpPr>
          <p:spPr>
            <a:xfrm rot="16200000">
              <a:off x="4431292" y="5452640"/>
              <a:ext cx="245923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</p:grpSp>
      <p:cxnSp>
        <p:nvCxnSpPr>
          <p:cNvPr id="45" name="Connecteur droit 44"/>
          <p:cNvCxnSpPr/>
          <p:nvPr/>
        </p:nvCxnSpPr>
        <p:spPr>
          <a:xfrm flipV="1">
            <a:off x="2289597" y="5116414"/>
            <a:ext cx="357187" cy="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46" name="Connecteur droit 45"/>
          <p:cNvCxnSpPr/>
          <p:nvPr/>
        </p:nvCxnSpPr>
        <p:spPr>
          <a:xfrm rot="5400000">
            <a:off x="1953841" y="4796532"/>
            <a:ext cx="647700" cy="1587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47" name="Connecteur droit 46"/>
          <p:cNvCxnSpPr/>
          <p:nvPr/>
        </p:nvCxnSpPr>
        <p:spPr>
          <a:xfrm>
            <a:off x="1976859" y="4787801"/>
            <a:ext cx="285750" cy="1588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sp>
        <p:nvSpPr>
          <p:cNvPr id="50" name="ZoneTexte 41"/>
          <p:cNvSpPr txBox="1">
            <a:spLocks noChangeArrowheads="1"/>
          </p:cNvSpPr>
          <p:nvPr/>
        </p:nvSpPr>
        <p:spPr bwMode="auto">
          <a:xfrm>
            <a:off x="3635896" y="3041551"/>
            <a:ext cx="126990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dirty="0">
                <a:latin typeface="Calibri" pitchFamily="34" charset="0"/>
              </a:rPr>
              <a:t>PIC </a:t>
            </a:r>
            <a:r>
              <a:rPr lang="fr-FR" dirty="0" smtClean="0">
                <a:latin typeface="Calibri" pitchFamily="34" charset="0"/>
              </a:rPr>
              <a:t>16F84A</a:t>
            </a:r>
            <a:endParaRPr lang="fr-FR" dirty="0">
              <a:latin typeface="Calibri" pitchFamily="34" charset="0"/>
            </a:endParaRPr>
          </a:p>
        </p:txBody>
      </p:sp>
      <p:sp>
        <p:nvSpPr>
          <p:cNvPr id="53" name="ZoneTexte 44"/>
          <p:cNvSpPr txBox="1">
            <a:spLocks noChangeArrowheads="1"/>
          </p:cNvSpPr>
          <p:nvPr/>
        </p:nvSpPr>
        <p:spPr bwMode="auto">
          <a:xfrm>
            <a:off x="4762922" y="4970364"/>
            <a:ext cx="714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1400">
                <a:latin typeface="Calibri" pitchFamily="34" charset="0"/>
              </a:rPr>
              <a:t>VSS</a:t>
            </a:r>
          </a:p>
        </p:txBody>
      </p:sp>
      <p:sp>
        <p:nvSpPr>
          <p:cNvPr id="57" name="ZoneTexte 49"/>
          <p:cNvSpPr txBox="1">
            <a:spLocks noChangeArrowheads="1"/>
          </p:cNvSpPr>
          <p:nvPr/>
        </p:nvSpPr>
        <p:spPr bwMode="auto">
          <a:xfrm>
            <a:off x="4748634" y="3948014"/>
            <a:ext cx="714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1400">
                <a:latin typeface="Calibri" pitchFamily="34" charset="0"/>
              </a:rPr>
              <a:t>VDD</a:t>
            </a:r>
          </a:p>
        </p:txBody>
      </p:sp>
      <p:sp>
        <p:nvSpPr>
          <p:cNvPr id="58" name="ZoneTexte 50"/>
          <p:cNvSpPr txBox="1">
            <a:spLocks noChangeArrowheads="1"/>
          </p:cNvSpPr>
          <p:nvPr/>
        </p:nvSpPr>
        <p:spPr bwMode="auto">
          <a:xfrm>
            <a:off x="6334547" y="1412776"/>
            <a:ext cx="714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sz="1400">
                <a:latin typeface="Calibri" pitchFamily="34" charset="0"/>
              </a:rPr>
              <a:t>LED</a:t>
            </a:r>
          </a:p>
        </p:txBody>
      </p:sp>
      <p:sp>
        <p:nvSpPr>
          <p:cNvPr id="59" name="ZoneTexte 51"/>
          <p:cNvSpPr txBox="1">
            <a:spLocks noChangeArrowheads="1"/>
          </p:cNvSpPr>
          <p:nvPr/>
        </p:nvSpPr>
        <p:spPr bwMode="auto">
          <a:xfrm>
            <a:off x="5450309" y="1684239"/>
            <a:ext cx="714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sz="1400">
                <a:latin typeface="Calibri" pitchFamily="34" charset="0"/>
              </a:rPr>
              <a:t>220 </a:t>
            </a:r>
            <a:r>
              <a:rPr lang="el-GR" sz="1400">
                <a:latin typeface="Calibri" pitchFamily="34" charset="0"/>
              </a:rPr>
              <a:t>Ω</a:t>
            </a:r>
            <a:endParaRPr lang="fr-FR" sz="1400">
              <a:latin typeface="Calibri" pitchFamily="34" charset="0"/>
            </a:endParaRPr>
          </a:p>
        </p:txBody>
      </p:sp>
      <p:grpSp>
        <p:nvGrpSpPr>
          <p:cNvPr id="60" name="Groupe 84"/>
          <p:cNvGrpSpPr>
            <a:grpSpLocks/>
          </p:cNvGrpSpPr>
          <p:nvPr/>
        </p:nvGrpSpPr>
        <p:grpSpPr bwMode="auto">
          <a:xfrm>
            <a:off x="4548609" y="4297264"/>
            <a:ext cx="714375" cy="307975"/>
            <a:chOff x="5857884" y="5429264"/>
            <a:chExt cx="714380" cy="307777"/>
          </a:xfrm>
        </p:grpSpPr>
        <p:sp>
          <p:nvSpPr>
            <p:cNvPr id="61" name="ZoneTexte 55"/>
            <p:cNvSpPr txBox="1">
              <a:spLocks noChangeArrowheads="1"/>
            </p:cNvSpPr>
            <p:nvPr/>
          </p:nvSpPr>
          <p:spPr bwMode="auto">
            <a:xfrm>
              <a:off x="5857884" y="5429264"/>
              <a:ext cx="71438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itchFamily="34" charset="0"/>
                  <a:cs typeface="Arial" charset="0"/>
                </a:rPr>
                <a:t>MCLR</a:t>
              </a:r>
            </a:p>
          </p:txBody>
        </p:sp>
        <p:cxnSp>
          <p:nvCxnSpPr>
            <p:cNvPr id="62" name="Connecteur droit 61"/>
            <p:cNvCxnSpPr/>
            <p:nvPr/>
          </p:nvCxnSpPr>
          <p:spPr>
            <a:xfrm>
              <a:off x="5984885" y="5454648"/>
              <a:ext cx="431803" cy="1586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</p:grpSp>
      <p:sp>
        <p:nvSpPr>
          <p:cNvPr id="63" name="ZoneTexte 58"/>
          <p:cNvSpPr txBox="1">
            <a:spLocks noChangeArrowheads="1"/>
          </p:cNvSpPr>
          <p:nvPr/>
        </p:nvSpPr>
        <p:spPr bwMode="auto">
          <a:xfrm>
            <a:off x="2218159" y="4638576"/>
            <a:ext cx="714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sz="1400">
                <a:latin typeface="Calibri" pitchFamily="34" charset="0"/>
              </a:rPr>
              <a:t>4MHz</a:t>
            </a:r>
          </a:p>
        </p:txBody>
      </p:sp>
      <p:sp>
        <p:nvSpPr>
          <p:cNvPr id="64" name="ZoneTexte 59"/>
          <p:cNvSpPr txBox="1">
            <a:spLocks noChangeArrowheads="1"/>
          </p:cNvSpPr>
          <p:nvPr/>
        </p:nvSpPr>
        <p:spPr bwMode="auto">
          <a:xfrm>
            <a:off x="2389609" y="4067076"/>
            <a:ext cx="714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sz="1400">
                <a:latin typeface="Calibri" pitchFamily="34" charset="0"/>
              </a:rPr>
              <a:t>22 pF</a:t>
            </a:r>
          </a:p>
        </p:txBody>
      </p:sp>
      <p:sp>
        <p:nvSpPr>
          <p:cNvPr id="65" name="ZoneTexte 60"/>
          <p:cNvSpPr txBox="1">
            <a:spLocks noChangeArrowheads="1"/>
          </p:cNvSpPr>
          <p:nvPr/>
        </p:nvSpPr>
        <p:spPr bwMode="auto">
          <a:xfrm>
            <a:off x="5764634" y="3719414"/>
            <a:ext cx="714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sz="1400">
                <a:latin typeface="Calibri" pitchFamily="34" charset="0"/>
              </a:rPr>
              <a:t>5V</a:t>
            </a:r>
          </a:p>
        </p:txBody>
      </p:sp>
      <p:sp>
        <p:nvSpPr>
          <p:cNvPr id="66" name="ZoneTexte 61"/>
          <p:cNvSpPr txBox="1">
            <a:spLocks noChangeArrowheads="1"/>
          </p:cNvSpPr>
          <p:nvPr/>
        </p:nvSpPr>
        <p:spPr bwMode="auto">
          <a:xfrm>
            <a:off x="2400722" y="5176739"/>
            <a:ext cx="714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sz="1400">
                <a:latin typeface="Calibri" pitchFamily="34" charset="0"/>
              </a:rPr>
              <a:t>22 pF</a:t>
            </a:r>
          </a:p>
        </p:txBody>
      </p:sp>
      <p:sp>
        <p:nvSpPr>
          <p:cNvPr id="68" name="Triangle isocèle 67"/>
          <p:cNvSpPr/>
          <p:nvPr/>
        </p:nvSpPr>
        <p:spPr>
          <a:xfrm rot="16200000" flipV="1">
            <a:off x="6477421" y="1943002"/>
            <a:ext cx="214313" cy="214312"/>
          </a:xfrm>
          <a:prstGeom prst="triangl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9" name="Connecteur droit 68"/>
          <p:cNvCxnSpPr/>
          <p:nvPr/>
        </p:nvCxnSpPr>
        <p:spPr>
          <a:xfrm rot="16200000">
            <a:off x="6600453" y="2040633"/>
            <a:ext cx="204787" cy="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70" name="Connecteur droit avec flèche 69"/>
          <p:cNvCxnSpPr/>
          <p:nvPr/>
        </p:nvCxnSpPr>
        <p:spPr>
          <a:xfrm rot="16200000">
            <a:off x="6488534" y="1757264"/>
            <a:ext cx="214313" cy="71437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cxnSp>
        <p:nvCxnSpPr>
          <p:cNvPr id="71" name="Connecteur droit avec flèche 70"/>
          <p:cNvCxnSpPr/>
          <p:nvPr/>
        </p:nvCxnSpPr>
        <p:spPr>
          <a:xfrm rot="16200000">
            <a:off x="6417096" y="1757264"/>
            <a:ext cx="214313" cy="71438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sp>
        <p:nvSpPr>
          <p:cNvPr id="72" name="ZoneTexte 74"/>
          <p:cNvSpPr txBox="1">
            <a:spLocks noChangeArrowheads="1"/>
          </p:cNvSpPr>
          <p:nvPr/>
        </p:nvSpPr>
        <p:spPr bwMode="auto">
          <a:xfrm>
            <a:off x="4623935" y="1896170"/>
            <a:ext cx="714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sz="1400" dirty="0">
                <a:latin typeface="Calibri" pitchFamily="34" charset="0"/>
              </a:rPr>
              <a:t>RB1</a:t>
            </a:r>
          </a:p>
        </p:txBody>
      </p:sp>
      <p:sp>
        <p:nvSpPr>
          <p:cNvPr id="73" name="ZoneTexte 75"/>
          <p:cNvSpPr txBox="1">
            <a:spLocks noChangeArrowheads="1"/>
          </p:cNvSpPr>
          <p:nvPr/>
        </p:nvSpPr>
        <p:spPr bwMode="auto">
          <a:xfrm>
            <a:off x="3394497" y="4311551"/>
            <a:ext cx="714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sz="1400">
                <a:latin typeface="Calibri" pitchFamily="34" charset="0"/>
              </a:rPr>
              <a:t>OSC1</a:t>
            </a:r>
          </a:p>
        </p:txBody>
      </p:sp>
      <p:sp>
        <p:nvSpPr>
          <p:cNvPr id="74" name="ZoneTexte 76"/>
          <p:cNvSpPr txBox="1">
            <a:spLocks noChangeArrowheads="1"/>
          </p:cNvSpPr>
          <p:nvPr/>
        </p:nvSpPr>
        <p:spPr bwMode="auto">
          <a:xfrm>
            <a:off x="3446884" y="4954489"/>
            <a:ext cx="714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1400">
                <a:latin typeface="Calibri" pitchFamily="34" charset="0"/>
              </a:rPr>
              <a:t>OSC2</a:t>
            </a:r>
          </a:p>
        </p:txBody>
      </p:sp>
      <p:pic>
        <p:nvPicPr>
          <p:cNvPr id="76" name="Image 7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522" y="1076226"/>
            <a:ext cx="1219200" cy="1219200"/>
          </a:xfrm>
          <a:prstGeom prst="rect">
            <a:avLst/>
          </a:prstGeom>
        </p:spPr>
      </p:pic>
      <p:grpSp>
        <p:nvGrpSpPr>
          <p:cNvPr id="5" name="Groupe 4"/>
          <p:cNvGrpSpPr/>
          <p:nvPr/>
        </p:nvGrpSpPr>
        <p:grpSpPr>
          <a:xfrm>
            <a:off x="5977359" y="5104310"/>
            <a:ext cx="285750" cy="384929"/>
            <a:chOff x="5977359" y="5104310"/>
            <a:chExt cx="285750" cy="384929"/>
          </a:xfrm>
        </p:grpSpPr>
        <p:cxnSp>
          <p:nvCxnSpPr>
            <p:cNvPr id="30" name="Connecteur droit 29"/>
            <p:cNvCxnSpPr/>
            <p:nvPr/>
          </p:nvCxnSpPr>
          <p:spPr>
            <a:xfrm>
              <a:off x="5977359" y="5391051"/>
              <a:ext cx="285750" cy="1588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75" name="Connecteur droit 74"/>
            <p:cNvCxnSpPr/>
            <p:nvPr/>
          </p:nvCxnSpPr>
          <p:spPr>
            <a:xfrm rot="5400000">
              <a:off x="5979321" y="5246558"/>
              <a:ext cx="284495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4" name="Connecteur droit 3"/>
            <p:cNvCxnSpPr/>
            <p:nvPr/>
          </p:nvCxnSpPr>
          <p:spPr>
            <a:xfrm>
              <a:off x="6020804" y="5438059"/>
              <a:ext cx="21431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Connecteur droit 78"/>
            <p:cNvCxnSpPr/>
            <p:nvPr/>
          </p:nvCxnSpPr>
          <p:spPr>
            <a:xfrm>
              <a:off x="6064198" y="5489239"/>
              <a:ext cx="108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1" name="Groupe 80"/>
          <p:cNvGrpSpPr/>
          <p:nvPr/>
        </p:nvGrpSpPr>
        <p:grpSpPr>
          <a:xfrm>
            <a:off x="1833984" y="4789389"/>
            <a:ext cx="285750" cy="384929"/>
            <a:chOff x="5977359" y="5104310"/>
            <a:chExt cx="285750" cy="384929"/>
          </a:xfrm>
        </p:grpSpPr>
        <p:cxnSp>
          <p:nvCxnSpPr>
            <p:cNvPr id="82" name="Connecteur droit 81"/>
            <p:cNvCxnSpPr/>
            <p:nvPr/>
          </p:nvCxnSpPr>
          <p:spPr>
            <a:xfrm>
              <a:off x="5977359" y="5391051"/>
              <a:ext cx="285750" cy="1588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83" name="Connecteur droit 82"/>
            <p:cNvCxnSpPr/>
            <p:nvPr/>
          </p:nvCxnSpPr>
          <p:spPr>
            <a:xfrm rot="5400000">
              <a:off x="5979321" y="5246558"/>
              <a:ext cx="284495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84" name="Connecteur droit 83"/>
            <p:cNvCxnSpPr/>
            <p:nvPr/>
          </p:nvCxnSpPr>
          <p:spPr>
            <a:xfrm>
              <a:off x="6020804" y="5438059"/>
              <a:ext cx="21431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Connecteur droit 84"/>
            <p:cNvCxnSpPr/>
            <p:nvPr/>
          </p:nvCxnSpPr>
          <p:spPr>
            <a:xfrm>
              <a:off x="6064198" y="5489239"/>
              <a:ext cx="108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6" name="Groupe 85"/>
          <p:cNvGrpSpPr/>
          <p:nvPr/>
        </p:nvGrpSpPr>
        <p:grpSpPr>
          <a:xfrm>
            <a:off x="6763172" y="2040633"/>
            <a:ext cx="285750" cy="384929"/>
            <a:chOff x="5977359" y="5104310"/>
            <a:chExt cx="285750" cy="384929"/>
          </a:xfrm>
        </p:grpSpPr>
        <p:cxnSp>
          <p:nvCxnSpPr>
            <p:cNvPr id="87" name="Connecteur droit 86"/>
            <p:cNvCxnSpPr/>
            <p:nvPr/>
          </p:nvCxnSpPr>
          <p:spPr>
            <a:xfrm>
              <a:off x="5977359" y="5391051"/>
              <a:ext cx="285750" cy="1588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88" name="Connecteur droit 87"/>
            <p:cNvCxnSpPr/>
            <p:nvPr/>
          </p:nvCxnSpPr>
          <p:spPr>
            <a:xfrm rot="5400000">
              <a:off x="5979321" y="5246558"/>
              <a:ext cx="284495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89" name="Connecteur droit 88"/>
            <p:cNvCxnSpPr/>
            <p:nvPr/>
          </p:nvCxnSpPr>
          <p:spPr>
            <a:xfrm>
              <a:off x="6020804" y="5438059"/>
              <a:ext cx="21431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Connecteur droit 89"/>
            <p:cNvCxnSpPr/>
            <p:nvPr/>
          </p:nvCxnSpPr>
          <p:spPr>
            <a:xfrm>
              <a:off x="6064198" y="5489239"/>
              <a:ext cx="108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51920" y="567342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b="1" dirty="0">
                <a:solidFill>
                  <a:srgbClr val="FF0000"/>
                </a:solidFill>
              </a:rPr>
              <a:t>المرحلة الأولي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15616" y="1268760"/>
            <a:ext cx="20633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00B0F0"/>
                </a:solidFill>
              </a:rPr>
              <a:t>LIST</a:t>
            </a:r>
            <a:r>
              <a:rPr lang="fr-FR" b="1" dirty="0"/>
              <a:t>      </a:t>
            </a:r>
            <a:r>
              <a:rPr lang="fr-FR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</a:t>
            </a:r>
            <a:r>
              <a:rPr lang="fr-FR" b="1" dirty="0">
                <a:solidFill>
                  <a:srgbClr val="000000"/>
                </a:solidFill>
              </a:rPr>
              <a:t>=</a:t>
            </a:r>
            <a:r>
              <a:rPr lang="fr-FR" b="1" dirty="0"/>
              <a:t>16F84</a:t>
            </a:r>
            <a:r>
              <a:rPr lang="fr-FR" dirty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3059832" y="1268760"/>
            <a:ext cx="45784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; Définition de processeur</a:t>
            </a:r>
            <a:r>
              <a:rPr lang="ar-SA" dirty="0">
                <a:solidFill>
                  <a:srgbClr val="00B050"/>
                </a:solidFill>
              </a:rPr>
              <a:t> تعريف الدارة المندمجة 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7462" y="1772816"/>
            <a:ext cx="2710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00B0F0"/>
                </a:solidFill>
              </a:rPr>
              <a:t>#</a:t>
            </a:r>
            <a:r>
              <a:rPr lang="fr-FR" b="1" dirty="0" err="1">
                <a:solidFill>
                  <a:srgbClr val="00B0F0"/>
                </a:solidFill>
              </a:rPr>
              <a:t>include</a:t>
            </a:r>
            <a:r>
              <a:rPr lang="fr-FR" b="1" dirty="0">
                <a:solidFill>
                  <a:srgbClr val="00B0F0"/>
                </a:solidFill>
              </a:rPr>
              <a:t> </a:t>
            </a:r>
            <a:r>
              <a:rPr lang="fr-FR" b="1" dirty="0" smtClean="0">
                <a:solidFill>
                  <a:srgbClr val="00B0F0"/>
                </a:solidFill>
              </a:rPr>
              <a:t> </a:t>
            </a:r>
            <a:r>
              <a:rPr lang="fr-FR" b="1" dirty="0" smtClean="0">
                <a:solidFill>
                  <a:srgbClr val="000000"/>
                </a:solidFill>
              </a:rPr>
              <a:t>&lt;</a:t>
            </a:r>
            <a:r>
              <a:rPr lang="fr-FR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p16F84.inc</a:t>
            </a:r>
            <a:r>
              <a:rPr lang="fr-FR" b="1" dirty="0">
                <a:solidFill>
                  <a:srgbClr val="000000"/>
                </a:solidFill>
              </a:rPr>
              <a:t>&gt;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58461" y="1772816"/>
            <a:ext cx="3958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; Définitions de variables</a:t>
            </a:r>
            <a:r>
              <a:rPr lang="ar-SA" dirty="0">
                <a:solidFill>
                  <a:srgbClr val="00B050"/>
                </a:solidFill>
              </a:rPr>
              <a:t> تعريف المتغيرة 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96752" y="2276872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1966B3"/>
                </a:solidFill>
              </a:rPr>
              <a:t>__CONFIG   </a:t>
            </a:r>
            <a:r>
              <a:rPr lang="fr-FR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_CP_OFF </a:t>
            </a:r>
            <a:r>
              <a:rPr lang="fr-FR" b="1" dirty="0"/>
              <a:t>&amp; </a:t>
            </a:r>
            <a:r>
              <a:rPr lang="fr-FR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_WDT_OFF </a:t>
            </a:r>
            <a:r>
              <a:rPr lang="fr-FR" b="1" dirty="0"/>
              <a:t>&amp; </a:t>
            </a:r>
            <a:r>
              <a:rPr lang="fr-FR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_PWRTE_ON </a:t>
            </a:r>
            <a:r>
              <a:rPr lang="fr-FR" b="1" dirty="0"/>
              <a:t>&amp; </a:t>
            </a:r>
            <a:r>
              <a:rPr lang="fr-FR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_XT_OSC</a:t>
            </a:r>
            <a:endParaRPr lang="fr-FR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45839" y="2921629"/>
            <a:ext cx="4572000" cy="175432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fr-FR" dirty="0"/>
              <a:t>précise les paramètres encodés dans le </a:t>
            </a:r>
            <a:r>
              <a:rPr lang="fr-FR" dirty="0" smtClean="0"/>
              <a:t>pic </a:t>
            </a:r>
            <a:r>
              <a:rPr lang="fr-FR" dirty="0"/>
              <a:t>au moment </a:t>
            </a:r>
            <a:r>
              <a:rPr lang="fr-FR" dirty="0" smtClean="0"/>
              <a:t>de la programmation. Les définitions sont dans le fichier </a:t>
            </a:r>
            <a:r>
              <a:rPr lang="fr-FR" dirty="0" err="1" smtClean="0"/>
              <a:t>include</a:t>
            </a:r>
            <a:r>
              <a:rPr lang="fr-FR" dirty="0" smtClean="0"/>
              <a:t>.</a:t>
            </a:r>
          </a:p>
          <a:p>
            <a:pPr algn="r" rtl="1"/>
            <a:r>
              <a:rPr lang="ar-SA" dirty="0" smtClean="0"/>
              <a:t>تبيين </a:t>
            </a:r>
            <a:r>
              <a:rPr lang="ar-SA" dirty="0"/>
              <a:t>خواص</a:t>
            </a:r>
            <a:r>
              <a:rPr lang="ar-DZ" dirty="0"/>
              <a:t> الدارة المندمجة </a:t>
            </a:r>
            <a:r>
              <a:rPr lang="fr-FR" dirty="0" smtClean="0"/>
              <a:t>pic</a:t>
            </a:r>
            <a:r>
              <a:rPr lang="ar-DZ" dirty="0" smtClean="0"/>
              <a:t> </a:t>
            </a:r>
            <a:r>
              <a:rPr lang="ar-DZ" dirty="0"/>
              <a:t>في حالة البرمجة</a:t>
            </a:r>
            <a:r>
              <a:rPr lang="ar-SA" dirty="0"/>
              <a:t> </a:t>
            </a:r>
            <a:r>
              <a:rPr lang="ar-DZ" dirty="0" smtClean="0"/>
              <a:t> المعلومات أو التعاريف موجودين في ملف</a:t>
            </a:r>
            <a:r>
              <a:rPr lang="fr-FR" dirty="0" err="1" smtClean="0"/>
              <a:t>include</a:t>
            </a:r>
            <a:endParaRPr lang="fr-FR" dirty="0"/>
          </a:p>
        </p:txBody>
      </p:sp>
      <p:sp>
        <p:nvSpPr>
          <p:cNvPr id="11" name="Flèche vers le bas 10"/>
          <p:cNvSpPr/>
          <p:nvPr/>
        </p:nvSpPr>
        <p:spPr>
          <a:xfrm flipV="1">
            <a:off x="1552051" y="2564904"/>
            <a:ext cx="595257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827584" y="3275571"/>
            <a:ext cx="748883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/>
              <a:t>; Voici les valeurs et leurs définitions :</a:t>
            </a:r>
            <a:r>
              <a:rPr lang="ar-SA" sz="1600" dirty="0"/>
              <a:t>ها هما التعريف أو القيم  </a:t>
            </a:r>
            <a:endParaRPr lang="fr-FR" sz="1600" dirty="0"/>
          </a:p>
          <a:p>
            <a:r>
              <a:rPr lang="fr-FR" sz="1600" dirty="0"/>
              <a:t>;	_CP_ON	</a:t>
            </a:r>
            <a:r>
              <a:rPr lang="fr-FR" sz="1600" dirty="0" smtClean="0"/>
              <a:t>    Code </a:t>
            </a:r>
            <a:r>
              <a:rPr lang="fr-FR" sz="1600" dirty="0"/>
              <a:t>protection ON : impossible de relire</a:t>
            </a:r>
            <a:r>
              <a:rPr lang="ar-SA" sz="1600" dirty="0"/>
              <a:t>ممنوع إعادة القراءة   </a:t>
            </a:r>
            <a:endParaRPr lang="fr-FR" sz="1600" dirty="0"/>
          </a:p>
          <a:p>
            <a:r>
              <a:rPr lang="fr-FR" sz="1600" dirty="0"/>
              <a:t>;	_CP_OFF		Code protection OFF</a:t>
            </a:r>
          </a:p>
          <a:p>
            <a:r>
              <a:rPr lang="fr-FR" sz="1600" dirty="0"/>
              <a:t>;	_</a:t>
            </a:r>
            <a:r>
              <a:rPr lang="fr-FR" sz="1600" dirty="0" smtClean="0"/>
              <a:t>PWRTE_ON     </a:t>
            </a:r>
            <a:r>
              <a:rPr lang="fr-FR" sz="1600" dirty="0" err="1" smtClean="0"/>
              <a:t>Timer</a:t>
            </a:r>
            <a:r>
              <a:rPr lang="fr-FR" sz="1600" dirty="0" smtClean="0"/>
              <a:t> </a:t>
            </a:r>
            <a:r>
              <a:rPr lang="fr-FR" sz="1600" dirty="0"/>
              <a:t>reset sur power on en service</a:t>
            </a:r>
            <a:r>
              <a:rPr lang="ar-SA" sz="1600" dirty="0"/>
              <a:t> مسح </a:t>
            </a:r>
            <a:r>
              <a:rPr lang="ar-SA" sz="1600" dirty="0" err="1"/>
              <a:t>المقتية</a:t>
            </a:r>
            <a:r>
              <a:rPr lang="ar-SA" sz="1600" dirty="0"/>
              <a:t> عند التغذية </a:t>
            </a:r>
            <a:endParaRPr lang="fr-FR" sz="1600" dirty="0"/>
          </a:p>
          <a:p>
            <a:r>
              <a:rPr lang="fr-FR" sz="1600" dirty="0"/>
              <a:t>;	_PWRTE_OFF	</a:t>
            </a:r>
            <a:r>
              <a:rPr lang="fr-FR" sz="1600" dirty="0" err="1"/>
              <a:t>Timer</a:t>
            </a:r>
            <a:r>
              <a:rPr lang="fr-FR" sz="1600" dirty="0"/>
              <a:t> reset hors-service</a:t>
            </a:r>
          </a:p>
          <a:p>
            <a:r>
              <a:rPr lang="en-US" sz="1600" dirty="0"/>
              <a:t>;	_</a:t>
            </a:r>
            <a:r>
              <a:rPr lang="en-US" sz="1600" dirty="0" smtClean="0"/>
              <a:t>WDT_ON</a:t>
            </a:r>
            <a:r>
              <a:rPr lang="en-US" sz="1600" dirty="0"/>
              <a:t>	Watch-dog en service</a:t>
            </a:r>
            <a:endParaRPr lang="fr-FR" sz="1600" dirty="0"/>
          </a:p>
          <a:p>
            <a:r>
              <a:rPr lang="en-US" sz="1600" dirty="0"/>
              <a:t>;	_WDT_OFF	Watch-dog hors service</a:t>
            </a:r>
            <a:endParaRPr lang="fr-FR" sz="1600" dirty="0"/>
          </a:p>
          <a:p>
            <a:r>
              <a:rPr lang="fr-FR" sz="1600" dirty="0"/>
              <a:t>;	_LP_OSC		Oscillateur quartz basse vitesse</a:t>
            </a:r>
          </a:p>
          <a:p>
            <a:r>
              <a:rPr lang="fr-FR" sz="1600" dirty="0"/>
              <a:t>;	_XT_OSC		Oscillateur quartz moyenne vitesse</a:t>
            </a:r>
          </a:p>
          <a:p>
            <a:r>
              <a:rPr lang="fr-FR" sz="1600" dirty="0"/>
              <a:t>;	_HS_OSC		Oscillateur quartz grande vitesse</a:t>
            </a:r>
          </a:p>
          <a:p>
            <a:r>
              <a:rPr lang="fr-FR" sz="1600" dirty="0"/>
              <a:t>;	_RC_OSC		Oscillateur à réseau RC</a:t>
            </a:r>
          </a:p>
        </p:txBody>
      </p:sp>
    </p:spTree>
    <p:extLst>
      <p:ext uri="{BB962C8B-B14F-4D97-AF65-F5344CB8AC3E}">
        <p14:creationId xmlns:p14="http://schemas.microsoft.com/office/powerpoint/2010/main" val="4292656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 animBg="1"/>
      <p:bldP spid="9" grpId="1" animBg="1"/>
      <p:bldP spid="11" grpId="0" animBg="1"/>
      <p:bldP spid="11" grpId="1" animBg="1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11960" y="2101498"/>
            <a:ext cx="4176220" cy="4032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3779912" y="620688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b="1" dirty="0">
                <a:solidFill>
                  <a:srgbClr val="FF0000"/>
                </a:solidFill>
              </a:rPr>
              <a:t>المرحلة الثانية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87624" y="1196752"/>
            <a:ext cx="13260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rgbClr val="00B0F0"/>
                </a:solidFill>
              </a:rPr>
              <a:t>org</a:t>
            </a:r>
            <a:r>
              <a:rPr lang="fr-FR" b="1" dirty="0">
                <a:solidFill>
                  <a:srgbClr val="00B0F0"/>
                </a:solidFill>
              </a:rPr>
              <a:t> 0x000</a:t>
            </a:r>
            <a:r>
              <a:rPr lang="fr-FR" dirty="0">
                <a:solidFill>
                  <a:srgbClr val="00B0F0"/>
                </a:solidFill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2411760" y="1190061"/>
            <a:ext cx="59046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; Adresse de départ après reset   </a:t>
            </a:r>
            <a:r>
              <a:rPr lang="ar-DZ" dirty="0">
                <a:solidFill>
                  <a:srgbClr val="00B050"/>
                </a:solidFill>
              </a:rPr>
              <a:t>عنوان البداية بعد وضع الى 0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99592" y="1916832"/>
            <a:ext cx="2368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00B0F0"/>
                </a:solidFill>
              </a:rPr>
              <a:t>BSF    </a:t>
            </a:r>
            <a:r>
              <a:rPr lang="fr-F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STATUS,RP0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3152234" y="1916832"/>
            <a:ext cx="48245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rgbClr val="00B050"/>
                </a:solidFill>
              </a:rPr>
              <a:t>; mettre le bit RP0 du </a:t>
            </a:r>
            <a:r>
              <a:rPr lang="fr-FR" sz="1600" dirty="0" smtClean="0">
                <a:solidFill>
                  <a:srgbClr val="00B050"/>
                </a:solidFill>
              </a:rPr>
              <a:t>registre </a:t>
            </a:r>
            <a:r>
              <a:rPr lang="fr-FR" sz="1600" dirty="0">
                <a:solidFill>
                  <a:srgbClr val="00B050"/>
                </a:solidFill>
              </a:rPr>
              <a:t>"STATUS" à "1" </a:t>
            </a:r>
            <a:endParaRPr lang="fr-FR" sz="1600" dirty="0" smtClean="0">
              <a:solidFill>
                <a:srgbClr val="00B050"/>
              </a:solidFill>
            </a:endParaRPr>
          </a:p>
          <a:p>
            <a:r>
              <a:rPr lang="fr-FR" sz="1600" dirty="0" smtClean="0">
                <a:solidFill>
                  <a:srgbClr val="00B050"/>
                </a:solidFill>
              </a:rPr>
              <a:t>pour passer  a la BANK1</a:t>
            </a:r>
            <a:endParaRPr lang="fr-FR" sz="1600" dirty="0">
              <a:solidFill>
                <a:srgbClr val="00B05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38109" y="2560444"/>
            <a:ext cx="43764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1600" dirty="0" smtClean="0">
                <a:solidFill>
                  <a:srgbClr val="00B050"/>
                </a:solidFill>
              </a:rPr>
              <a:t>وضع </a:t>
            </a:r>
            <a:r>
              <a:rPr lang="ar-DZ" sz="1600" dirty="0">
                <a:solidFill>
                  <a:srgbClr val="00B050"/>
                </a:solidFill>
              </a:rPr>
              <a:t>بيت </a:t>
            </a:r>
            <a:r>
              <a:rPr lang="ar-DZ" sz="1600" dirty="0" smtClean="0">
                <a:solidFill>
                  <a:srgbClr val="00B050"/>
                </a:solidFill>
              </a:rPr>
              <a:t>(</a:t>
            </a:r>
            <a:r>
              <a:rPr lang="fr-FR" sz="1600" dirty="0" smtClean="0">
                <a:solidFill>
                  <a:srgbClr val="00B050"/>
                </a:solidFill>
              </a:rPr>
              <a:t>RP0</a:t>
            </a:r>
            <a:r>
              <a:rPr lang="ar-DZ" sz="1600" dirty="0" smtClean="0">
                <a:solidFill>
                  <a:srgbClr val="00B050"/>
                </a:solidFill>
              </a:rPr>
              <a:t> </a:t>
            </a:r>
            <a:r>
              <a:rPr lang="ar-DZ" sz="1600" dirty="0">
                <a:solidFill>
                  <a:srgbClr val="00B050"/>
                </a:solidFill>
              </a:rPr>
              <a:t>)للسجل </a:t>
            </a:r>
            <a:r>
              <a:rPr lang="ar-DZ" sz="1600" dirty="0" smtClean="0">
                <a:solidFill>
                  <a:srgbClr val="00B050"/>
                </a:solidFill>
              </a:rPr>
              <a:t>(</a:t>
            </a:r>
            <a:r>
              <a:rPr lang="fr-FR" sz="1600" dirty="0" smtClean="0">
                <a:solidFill>
                  <a:srgbClr val="00B050"/>
                </a:solidFill>
              </a:rPr>
              <a:t>STATUS</a:t>
            </a:r>
            <a:r>
              <a:rPr lang="ar-DZ" sz="1600" dirty="0" smtClean="0">
                <a:solidFill>
                  <a:srgbClr val="00B050"/>
                </a:solidFill>
              </a:rPr>
              <a:t>) </a:t>
            </a:r>
            <a:r>
              <a:rPr lang="ar-DZ" sz="1600" dirty="0">
                <a:solidFill>
                  <a:srgbClr val="00B050"/>
                </a:solidFill>
              </a:rPr>
              <a:t>في1 للذهاب إلى بنك1</a:t>
            </a:r>
            <a:endParaRPr lang="fr-FR" sz="1600" dirty="0">
              <a:solidFill>
                <a:srgbClr val="00B05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72005" y="3059668"/>
            <a:ext cx="19928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00B0F0"/>
                </a:solidFill>
              </a:rPr>
              <a:t>BCF</a:t>
            </a:r>
            <a:r>
              <a:rPr lang="fr-FR" b="1" dirty="0"/>
              <a:t>	</a:t>
            </a:r>
            <a:r>
              <a:rPr lang="fr-FR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TRISB,</a:t>
            </a:r>
            <a:r>
              <a:rPr lang="fr-FR" b="1" dirty="0"/>
              <a:t>1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2964858" y="3140968"/>
            <a:ext cx="535155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>
                <a:solidFill>
                  <a:srgbClr val="00B050"/>
                </a:solidFill>
              </a:rPr>
              <a:t>; mettre le Bit 1 du </a:t>
            </a:r>
            <a:r>
              <a:rPr lang="fr-FR" sz="1400" dirty="0" smtClean="0">
                <a:solidFill>
                  <a:srgbClr val="00B050"/>
                </a:solidFill>
              </a:rPr>
              <a:t>registre (PORTB) </a:t>
            </a:r>
            <a:r>
              <a:rPr lang="fr-FR" sz="1400" dirty="0">
                <a:solidFill>
                  <a:srgbClr val="00B050"/>
                </a:solidFill>
              </a:rPr>
              <a:t>à "0" pour le connecter en sortie</a:t>
            </a:r>
          </a:p>
          <a:p>
            <a:pPr algn="r" rtl="1"/>
            <a:r>
              <a:rPr lang="ar-SA" sz="1400" dirty="0">
                <a:solidFill>
                  <a:srgbClr val="00B050"/>
                </a:solidFill>
              </a:rPr>
              <a:t>   	وضع </a:t>
            </a:r>
            <a:r>
              <a:rPr lang="ar-DZ" sz="1400" dirty="0">
                <a:solidFill>
                  <a:srgbClr val="00B050"/>
                </a:solidFill>
              </a:rPr>
              <a:t> البيت 1 لسجل </a:t>
            </a:r>
            <a:r>
              <a:rPr lang="ar-DZ" sz="1400" dirty="0" smtClean="0">
                <a:solidFill>
                  <a:srgbClr val="00B050"/>
                </a:solidFill>
              </a:rPr>
              <a:t>(</a:t>
            </a:r>
            <a:r>
              <a:rPr lang="fr-FR" sz="1400" dirty="0" smtClean="0">
                <a:solidFill>
                  <a:srgbClr val="00B050"/>
                </a:solidFill>
              </a:rPr>
              <a:t>PORTB</a:t>
            </a:r>
            <a:r>
              <a:rPr lang="ar-DZ" sz="1400" dirty="0" smtClean="0">
                <a:solidFill>
                  <a:srgbClr val="00B050"/>
                </a:solidFill>
              </a:rPr>
              <a:t>   </a:t>
            </a:r>
            <a:r>
              <a:rPr lang="ar-DZ" sz="1400" dirty="0">
                <a:solidFill>
                  <a:srgbClr val="00B050"/>
                </a:solidFill>
              </a:rPr>
              <a:t>)   في 0 لكي يكون </a:t>
            </a:r>
            <a:r>
              <a:rPr lang="ar-DZ" sz="1400" dirty="0" err="1">
                <a:solidFill>
                  <a:srgbClr val="00B050"/>
                </a:solidFill>
              </a:rPr>
              <a:t>المنفد</a:t>
            </a:r>
            <a:r>
              <a:rPr lang="ar-DZ" sz="1400" dirty="0">
                <a:solidFill>
                  <a:srgbClr val="00B050"/>
                </a:solidFill>
              </a:rPr>
              <a:t> </a:t>
            </a:r>
            <a:r>
              <a:rPr lang="ar-DZ" sz="1400" dirty="0" smtClean="0">
                <a:solidFill>
                  <a:srgbClr val="00B050"/>
                </a:solidFill>
              </a:rPr>
              <a:t>كمخرج</a:t>
            </a:r>
            <a:endParaRPr lang="fr-FR" sz="1400" dirty="0">
              <a:solidFill>
                <a:srgbClr val="00B05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72005" y="4149080"/>
            <a:ext cx="25741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00B0F0"/>
                </a:solidFill>
              </a:rPr>
              <a:t>BCF</a:t>
            </a:r>
            <a:r>
              <a:rPr lang="fr-FR" b="1" dirty="0"/>
              <a:t>	</a:t>
            </a:r>
            <a:r>
              <a:rPr lang="fr-FR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STATUS,RP0</a:t>
            </a:r>
            <a:r>
              <a:rPr lang="fr-FR" dirty="0"/>
              <a:t>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491880" y="4149080"/>
            <a:ext cx="45127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; repasser à la </a:t>
            </a:r>
            <a:r>
              <a:rPr lang="fr-FR" dirty="0" smtClean="0">
                <a:solidFill>
                  <a:srgbClr val="00B050"/>
                </a:solidFill>
              </a:rPr>
              <a:t>BANK 0        </a:t>
            </a:r>
            <a:r>
              <a:rPr lang="ar-SA" dirty="0" smtClean="0">
                <a:solidFill>
                  <a:srgbClr val="00B050"/>
                </a:solidFill>
              </a:rPr>
              <a:t>رجوع </a:t>
            </a:r>
            <a:r>
              <a:rPr lang="ar-SA" dirty="0">
                <a:solidFill>
                  <a:srgbClr val="00B050"/>
                </a:solidFill>
              </a:rPr>
              <a:t>إلى بنك  0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71600" y="4653136"/>
            <a:ext cx="2095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00B0F0"/>
                </a:solidFill>
              </a:rPr>
              <a:t>BSF</a:t>
            </a:r>
            <a:r>
              <a:rPr lang="fr-FR" b="1" dirty="0" smtClean="0"/>
              <a:t>      </a:t>
            </a:r>
            <a:r>
              <a:rPr lang="fr-FR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PORTB ,</a:t>
            </a:r>
            <a:r>
              <a:rPr lang="fr-FR" b="1" dirty="0"/>
              <a:t>1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72005" y="5085184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00B0F0"/>
                </a:solidFill>
              </a:rPr>
              <a:t>end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724048" y="5085184"/>
            <a:ext cx="7200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;  </a:t>
            </a:r>
            <a:r>
              <a:rPr lang="ar-DZ" dirty="0">
                <a:solidFill>
                  <a:srgbClr val="00B050"/>
                </a:solidFill>
              </a:rPr>
              <a:t>نهاية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638109" y="4837802"/>
            <a:ext cx="3730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Mettre la sortie RB1=1 </a:t>
            </a:r>
            <a:r>
              <a:rPr lang="fr-FR" dirty="0" err="1" smtClean="0"/>
              <a:t>led</a:t>
            </a:r>
            <a:r>
              <a:rPr lang="fr-FR" dirty="0" smtClean="0"/>
              <a:t> allumer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92656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30725" y="899428"/>
            <a:ext cx="20633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00B0F0"/>
                </a:solidFill>
              </a:rPr>
              <a:t>LIST</a:t>
            </a:r>
            <a:r>
              <a:rPr lang="fr-FR" b="1" dirty="0"/>
              <a:t>      </a:t>
            </a:r>
            <a:r>
              <a:rPr lang="fr-FR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</a:t>
            </a:r>
            <a:r>
              <a:rPr lang="fr-FR" b="1" dirty="0">
                <a:solidFill>
                  <a:srgbClr val="000000"/>
                </a:solidFill>
              </a:rPr>
              <a:t>=</a:t>
            </a:r>
            <a:r>
              <a:rPr lang="fr-FR" b="1" dirty="0"/>
              <a:t>16F84</a:t>
            </a:r>
            <a:r>
              <a:rPr lang="fr-FR" dirty="0"/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1403648" y="1403484"/>
            <a:ext cx="2710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00B0F0"/>
                </a:solidFill>
              </a:rPr>
              <a:t>#</a:t>
            </a:r>
            <a:r>
              <a:rPr lang="fr-FR" b="1" dirty="0" err="1">
                <a:solidFill>
                  <a:srgbClr val="00B0F0"/>
                </a:solidFill>
              </a:rPr>
              <a:t>include</a:t>
            </a:r>
            <a:r>
              <a:rPr lang="fr-FR" b="1" dirty="0">
                <a:solidFill>
                  <a:srgbClr val="00B0F0"/>
                </a:solidFill>
              </a:rPr>
              <a:t> </a:t>
            </a:r>
            <a:r>
              <a:rPr lang="fr-FR" b="1" dirty="0" smtClean="0">
                <a:solidFill>
                  <a:srgbClr val="00B0F0"/>
                </a:solidFill>
              </a:rPr>
              <a:t> </a:t>
            </a:r>
            <a:r>
              <a:rPr lang="fr-FR" b="1" dirty="0" smtClean="0">
                <a:solidFill>
                  <a:srgbClr val="000000"/>
                </a:solidFill>
              </a:rPr>
              <a:t>&lt;</a:t>
            </a:r>
            <a:r>
              <a:rPr lang="fr-FR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p16F84.inc</a:t>
            </a:r>
            <a:r>
              <a:rPr lang="fr-FR" b="1" dirty="0">
                <a:solidFill>
                  <a:srgbClr val="000000"/>
                </a:solidFill>
              </a:rPr>
              <a:t>&gt;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76957" y="190754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00B0F0"/>
                </a:solidFill>
              </a:rPr>
              <a:t>__CONFIG   </a:t>
            </a:r>
            <a:r>
              <a:rPr lang="fr-FR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_CP_OFF </a:t>
            </a:r>
            <a:r>
              <a:rPr lang="fr-FR" b="1" dirty="0"/>
              <a:t>&amp; </a:t>
            </a:r>
            <a:r>
              <a:rPr lang="fr-FR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_WDT_OFF </a:t>
            </a:r>
            <a:r>
              <a:rPr lang="fr-FR" b="1" dirty="0"/>
              <a:t>&amp; </a:t>
            </a:r>
            <a:r>
              <a:rPr lang="fr-FR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_PWRTE_ON </a:t>
            </a:r>
            <a:r>
              <a:rPr lang="fr-FR" b="1" dirty="0"/>
              <a:t>&amp; </a:t>
            </a:r>
            <a:r>
              <a:rPr lang="fr-FR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_XT_OSC</a:t>
            </a:r>
            <a:endParaRPr lang="fr-FR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45653" y="2420888"/>
            <a:ext cx="13260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rgbClr val="00B0F0"/>
                </a:solidFill>
              </a:rPr>
              <a:t>org</a:t>
            </a:r>
            <a:r>
              <a:rPr lang="fr-FR" b="1" dirty="0">
                <a:solidFill>
                  <a:srgbClr val="00B0F0"/>
                </a:solidFill>
              </a:rPr>
              <a:t> 0x000</a:t>
            </a:r>
            <a:r>
              <a:rPr lang="fr-FR" dirty="0">
                <a:solidFill>
                  <a:srgbClr val="00B0F0"/>
                </a:solidFill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1403648" y="3068960"/>
            <a:ext cx="2368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00B0F0"/>
                </a:solidFill>
              </a:rPr>
              <a:t>BSF    </a:t>
            </a:r>
            <a:r>
              <a:rPr lang="fr-F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STATUS,RP0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1403648" y="3557012"/>
            <a:ext cx="19928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00B0F0"/>
                </a:solidFill>
              </a:rPr>
              <a:t>BCF</a:t>
            </a:r>
            <a:r>
              <a:rPr lang="fr-FR" b="1" dirty="0"/>
              <a:t>	</a:t>
            </a:r>
            <a:r>
              <a:rPr lang="fr-FR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TRISB,</a:t>
            </a:r>
            <a:r>
              <a:rPr lang="fr-FR" b="1" dirty="0"/>
              <a:t>1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1403648" y="4077072"/>
            <a:ext cx="25741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00B0F0"/>
                </a:solidFill>
              </a:rPr>
              <a:t>BCF</a:t>
            </a:r>
            <a:r>
              <a:rPr lang="fr-FR" b="1" dirty="0"/>
              <a:t>	</a:t>
            </a:r>
            <a:r>
              <a:rPr lang="fr-FR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STATUS,RP0</a:t>
            </a:r>
            <a:r>
              <a:rPr lang="fr-FR" dirty="0"/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1403648" y="4446404"/>
            <a:ext cx="2095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00B0F0"/>
                </a:solidFill>
              </a:rPr>
              <a:t>BSF</a:t>
            </a:r>
            <a:r>
              <a:rPr lang="fr-FR" b="1" dirty="0" smtClean="0"/>
              <a:t>      </a:t>
            </a:r>
            <a:r>
              <a:rPr lang="fr-FR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PORTB ,</a:t>
            </a:r>
            <a:r>
              <a:rPr lang="fr-FR" b="1" dirty="0"/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60959" y="5013176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00B0F0"/>
                </a:solidFill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429265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55776" y="1988840"/>
            <a:ext cx="3744416" cy="92333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DZ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النشاط </a:t>
            </a:r>
            <a:r>
              <a:rPr lang="ar-DZ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ar-DZ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الثاني</a:t>
            </a:r>
            <a:endParaRPr lang="fr-FR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41616" y="3506794"/>
            <a:ext cx="5509842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إضاءة </a:t>
            </a:r>
            <a:r>
              <a:rPr lang="fr-FR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LED</a:t>
            </a:r>
            <a:r>
              <a:rPr lang="ar-D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ar-DZ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موضوع في قطب </a:t>
            </a:r>
            <a:r>
              <a:rPr lang="ar-D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fr-FR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RB1</a:t>
            </a:r>
            <a:r>
              <a:rPr lang="ar-D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fr-FR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r" rtl="1"/>
            <a:r>
              <a:rPr lang="ar-D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بواسطة قاطعة </a:t>
            </a:r>
            <a:r>
              <a:rPr lang="fr-FR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K</a:t>
            </a:r>
            <a:r>
              <a:rPr lang="ar-D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موضوعة في </a:t>
            </a:r>
            <a:r>
              <a:rPr lang="fr-FR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RB0</a:t>
            </a:r>
            <a:endParaRPr lang="fr-FR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6436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477047" y="1755676"/>
            <a:ext cx="1714500" cy="358616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1" i="0" u="none" strike="noStrike" kern="0" cap="none" spc="0" normalizeH="0" baseline="0" noProof="0">
              <a:ln w="18000">
                <a:solidFill>
                  <a:srgbClr val="C0504D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4" name="Connecteur droit 3"/>
          <p:cNvCxnSpPr/>
          <p:nvPr/>
        </p:nvCxnSpPr>
        <p:spPr>
          <a:xfrm>
            <a:off x="5191547" y="2977530"/>
            <a:ext cx="1714500" cy="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sp>
        <p:nvSpPr>
          <p:cNvPr id="5" name="Rectangle 4"/>
          <p:cNvSpPr/>
          <p:nvPr/>
        </p:nvSpPr>
        <p:spPr>
          <a:xfrm rot="5400000">
            <a:off x="5709071" y="2794968"/>
            <a:ext cx="142875" cy="3937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1" i="0" u="none" strike="noStrike" kern="0" cap="none" spc="0" normalizeH="0" baseline="0" noProof="0">
              <a:ln w="18000">
                <a:solidFill>
                  <a:srgbClr val="C0504D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" name="Connecteur droit 5"/>
          <p:cNvCxnSpPr/>
          <p:nvPr/>
        </p:nvCxnSpPr>
        <p:spPr>
          <a:xfrm rot="5400000">
            <a:off x="5868234" y="4214301"/>
            <a:ext cx="504000" cy="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7" name="Connecteur droit 6"/>
          <p:cNvCxnSpPr/>
          <p:nvPr/>
        </p:nvCxnSpPr>
        <p:spPr>
          <a:xfrm>
            <a:off x="5191547" y="4105176"/>
            <a:ext cx="928687" cy="1588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8" name="Connecteur droit 7"/>
          <p:cNvCxnSpPr/>
          <p:nvPr/>
        </p:nvCxnSpPr>
        <p:spPr>
          <a:xfrm>
            <a:off x="5977359" y="3960714"/>
            <a:ext cx="285750" cy="1587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9" name="Connecteur droit 8"/>
          <p:cNvCxnSpPr/>
          <p:nvPr/>
        </p:nvCxnSpPr>
        <p:spPr>
          <a:xfrm>
            <a:off x="5191547" y="4460776"/>
            <a:ext cx="928687" cy="1588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10" name="Connecteur droit 9"/>
          <p:cNvCxnSpPr/>
          <p:nvPr/>
        </p:nvCxnSpPr>
        <p:spPr>
          <a:xfrm>
            <a:off x="5191547" y="5105301"/>
            <a:ext cx="928687" cy="1588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sp>
        <p:nvSpPr>
          <p:cNvPr id="11" name="Rectangle 10"/>
          <p:cNvSpPr/>
          <p:nvPr/>
        </p:nvSpPr>
        <p:spPr>
          <a:xfrm rot="5400000">
            <a:off x="2941265" y="4652070"/>
            <a:ext cx="71438" cy="28575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1" i="0" u="none" strike="noStrike" kern="0" cap="none" spc="0" normalizeH="0" baseline="0" noProof="0">
              <a:ln w="18000">
                <a:solidFill>
                  <a:srgbClr val="C0504D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2" name="Connecteur droit 11"/>
          <p:cNvCxnSpPr/>
          <p:nvPr/>
        </p:nvCxnSpPr>
        <p:spPr>
          <a:xfrm>
            <a:off x="2819822" y="4702076"/>
            <a:ext cx="285750" cy="1588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13" name="Connecteur droit 12"/>
          <p:cNvCxnSpPr/>
          <p:nvPr/>
        </p:nvCxnSpPr>
        <p:spPr>
          <a:xfrm>
            <a:off x="2819822" y="4875114"/>
            <a:ext cx="285750" cy="1587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14" name="Connecteur droit 13"/>
          <p:cNvCxnSpPr/>
          <p:nvPr/>
        </p:nvCxnSpPr>
        <p:spPr>
          <a:xfrm rot="5400000">
            <a:off x="2861891" y="4585395"/>
            <a:ext cx="207962" cy="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15" name="Connecteur droit 14"/>
          <p:cNvCxnSpPr/>
          <p:nvPr/>
        </p:nvCxnSpPr>
        <p:spPr>
          <a:xfrm rot="5400000">
            <a:off x="2873003" y="4985445"/>
            <a:ext cx="207962" cy="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16" name="Connecteur droit 15"/>
          <p:cNvCxnSpPr/>
          <p:nvPr/>
        </p:nvCxnSpPr>
        <p:spPr>
          <a:xfrm>
            <a:off x="2762672" y="4473476"/>
            <a:ext cx="714375" cy="1588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17" name="Connecteur droit 16"/>
          <p:cNvCxnSpPr/>
          <p:nvPr/>
        </p:nvCxnSpPr>
        <p:spPr>
          <a:xfrm>
            <a:off x="2762672" y="5102126"/>
            <a:ext cx="714375" cy="1588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grpSp>
        <p:nvGrpSpPr>
          <p:cNvPr id="18" name="Groupe 57"/>
          <p:cNvGrpSpPr>
            <a:grpSpLocks/>
          </p:cNvGrpSpPr>
          <p:nvPr/>
        </p:nvGrpSpPr>
        <p:grpSpPr bwMode="auto">
          <a:xfrm>
            <a:off x="2664247" y="4973539"/>
            <a:ext cx="76200" cy="250825"/>
            <a:chOff x="4476744" y="5329678"/>
            <a:chExt cx="77510" cy="250682"/>
          </a:xfrm>
        </p:grpSpPr>
        <p:cxnSp>
          <p:nvCxnSpPr>
            <p:cNvPr id="19" name="Connecteur droit 18"/>
            <p:cNvCxnSpPr/>
            <p:nvPr/>
          </p:nvCxnSpPr>
          <p:spPr>
            <a:xfrm rot="16200000">
              <a:off x="4353782" y="5457399"/>
              <a:ext cx="245923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20" name="Connecteur droit 19"/>
            <p:cNvCxnSpPr/>
            <p:nvPr/>
          </p:nvCxnSpPr>
          <p:spPr>
            <a:xfrm rot="16200000">
              <a:off x="4431293" y="5452639"/>
              <a:ext cx="245922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</p:grpSp>
      <p:cxnSp>
        <p:nvCxnSpPr>
          <p:cNvPr id="21" name="Connecteur droit 20"/>
          <p:cNvCxnSpPr/>
          <p:nvPr/>
        </p:nvCxnSpPr>
        <p:spPr>
          <a:xfrm flipV="1">
            <a:off x="2289597" y="4473476"/>
            <a:ext cx="357187" cy="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grpSp>
        <p:nvGrpSpPr>
          <p:cNvPr id="22" name="Groupe 58"/>
          <p:cNvGrpSpPr>
            <a:grpSpLocks/>
          </p:cNvGrpSpPr>
          <p:nvPr/>
        </p:nvGrpSpPr>
        <p:grpSpPr bwMode="auto">
          <a:xfrm>
            <a:off x="2661072" y="4330601"/>
            <a:ext cx="77787" cy="250825"/>
            <a:chOff x="4476744" y="5329678"/>
            <a:chExt cx="77510" cy="250682"/>
          </a:xfrm>
        </p:grpSpPr>
        <p:cxnSp>
          <p:nvCxnSpPr>
            <p:cNvPr id="23" name="Connecteur droit 22"/>
            <p:cNvCxnSpPr/>
            <p:nvPr/>
          </p:nvCxnSpPr>
          <p:spPr>
            <a:xfrm rot="16200000">
              <a:off x="4353783" y="5457399"/>
              <a:ext cx="245922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24" name="Connecteur droit 23"/>
            <p:cNvCxnSpPr/>
            <p:nvPr/>
          </p:nvCxnSpPr>
          <p:spPr>
            <a:xfrm rot="16200000">
              <a:off x="4431292" y="5452640"/>
              <a:ext cx="245923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</p:grpSp>
      <p:cxnSp>
        <p:nvCxnSpPr>
          <p:cNvPr id="25" name="Connecteur droit 24"/>
          <p:cNvCxnSpPr/>
          <p:nvPr/>
        </p:nvCxnSpPr>
        <p:spPr>
          <a:xfrm flipV="1">
            <a:off x="2289597" y="5116414"/>
            <a:ext cx="357187" cy="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26" name="Connecteur droit 25"/>
          <p:cNvCxnSpPr/>
          <p:nvPr/>
        </p:nvCxnSpPr>
        <p:spPr>
          <a:xfrm rot="5400000">
            <a:off x="1953841" y="4796532"/>
            <a:ext cx="647700" cy="1587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27" name="Connecteur droit 26"/>
          <p:cNvCxnSpPr/>
          <p:nvPr/>
        </p:nvCxnSpPr>
        <p:spPr>
          <a:xfrm>
            <a:off x="1976859" y="4787801"/>
            <a:ext cx="285750" cy="1588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sp>
        <p:nvSpPr>
          <p:cNvPr id="28" name="ZoneTexte 41"/>
          <p:cNvSpPr txBox="1">
            <a:spLocks noChangeArrowheads="1"/>
          </p:cNvSpPr>
          <p:nvPr/>
        </p:nvSpPr>
        <p:spPr bwMode="auto">
          <a:xfrm>
            <a:off x="3635896" y="3041551"/>
            <a:ext cx="126990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dirty="0">
                <a:latin typeface="Calibri" pitchFamily="34" charset="0"/>
              </a:rPr>
              <a:t>PIC </a:t>
            </a:r>
            <a:r>
              <a:rPr lang="fr-FR" dirty="0" smtClean="0">
                <a:latin typeface="Calibri" pitchFamily="34" charset="0"/>
              </a:rPr>
              <a:t>16F84A</a:t>
            </a:r>
            <a:endParaRPr lang="fr-FR" dirty="0">
              <a:latin typeface="Calibri" pitchFamily="34" charset="0"/>
            </a:endParaRPr>
          </a:p>
        </p:txBody>
      </p:sp>
      <p:sp>
        <p:nvSpPr>
          <p:cNvPr id="29" name="ZoneTexte 44"/>
          <p:cNvSpPr txBox="1">
            <a:spLocks noChangeArrowheads="1"/>
          </p:cNvSpPr>
          <p:nvPr/>
        </p:nvSpPr>
        <p:spPr bwMode="auto">
          <a:xfrm>
            <a:off x="4762922" y="4970364"/>
            <a:ext cx="714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1400">
                <a:latin typeface="Calibri" pitchFamily="34" charset="0"/>
              </a:rPr>
              <a:t>VSS</a:t>
            </a:r>
          </a:p>
        </p:txBody>
      </p:sp>
      <p:sp>
        <p:nvSpPr>
          <p:cNvPr id="30" name="ZoneTexte 49"/>
          <p:cNvSpPr txBox="1">
            <a:spLocks noChangeArrowheads="1"/>
          </p:cNvSpPr>
          <p:nvPr/>
        </p:nvSpPr>
        <p:spPr bwMode="auto">
          <a:xfrm>
            <a:off x="4748634" y="3948014"/>
            <a:ext cx="714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1400">
                <a:latin typeface="Calibri" pitchFamily="34" charset="0"/>
              </a:rPr>
              <a:t>VDD</a:t>
            </a:r>
          </a:p>
        </p:txBody>
      </p:sp>
      <p:sp>
        <p:nvSpPr>
          <p:cNvPr id="31" name="ZoneTexte 50"/>
          <p:cNvSpPr txBox="1">
            <a:spLocks noChangeArrowheads="1"/>
          </p:cNvSpPr>
          <p:nvPr/>
        </p:nvSpPr>
        <p:spPr bwMode="auto">
          <a:xfrm>
            <a:off x="6334547" y="2348880"/>
            <a:ext cx="714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sz="1400">
                <a:latin typeface="Calibri" pitchFamily="34" charset="0"/>
              </a:rPr>
              <a:t>LED</a:t>
            </a:r>
          </a:p>
        </p:txBody>
      </p:sp>
      <p:sp>
        <p:nvSpPr>
          <p:cNvPr id="32" name="ZoneTexte 51"/>
          <p:cNvSpPr txBox="1">
            <a:spLocks noChangeArrowheads="1"/>
          </p:cNvSpPr>
          <p:nvPr/>
        </p:nvSpPr>
        <p:spPr bwMode="auto">
          <a:xfrm>
            <a:off x="5456239" y="3002511"/>
            <a:ext cx="714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sz="1400">
                <a:latin typeface="Calibri" pitchFamily="34" charset="0"/>
              </a:rPr>
              <a:t>220 </a:t>
            </a:r>
            <a:r>
              <a:rPr lang="el-GR" sz="1400">
                <a:latin typeface="Calibri" pitchFamily="34" charset="0"/>
              </a:rPr>
              <a:t>Ω</a:t>
            </a:r>
            <a:endParaRPr lang="fr-FR" sz="1400">
              <a:latin typeface="Calibri" pitchFamily="34" charset="0"/>
            </a:endParaRPr>
          </a:p>
        </p:txBody>
      </p:sp>
      <p:grpSp>
        <p:nvGrpSpPr>
          <p:cNvPr id="33" name="Groupe 84"/>
          <p:cNvGrpSpPr>
            <a:grpSpLocks/>
          </p:cNvGrpSpPr>
          <p:nvPr/>
        </p:nvGrpSpPr>
        <p:grpSpPr bwMode="auto">
          <a:xfrm>
            <a:off x="4548609" y="4297264"/>
            <a:ext cx="714375" cy="307975"/>
            <a:chOff x="5857884" y="5429264"/>
            <a:chExt cx="714380" cy="307777"/>
          </a:xfrm>
        </p:grpSpPr>
        <p:sp>
          <p:nvSpPr>
            <p:cNvPr id="34" name="ZoneTexte 55"/>
            <p:cNvSpPr txBox="1">
              <a:spLocks noChangeArrowheads="1"/>
            </p:cNvSpPr>
            <p:nvPr/>
          </p:nvSpPr>
          <p:spPr bwMode="auto">
            <a:xfrm>
              <a:off x="5857884" y="5429264"/>
              <a:ext cx="71438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itchFamily="34" charset="0"/>
                  <a:cs typeface="Arial" charset="0"/>
                </a:rPr>
                <a:t>MCLR</a:t>
              </a:r>
            </a:p>
          </p:txBody>
        </p:sp>
        <p:cxnSp>
          <p:nvCxnSpPr>
            <p:cNvPr id="35" name="Connecteur droit 34"/>
            <p:cNvCxnSpPr/>
            <p:nvPr/>
          </p:nvCxnSpPr>
          <p:spPr>
            <a:xfrm>
              <a:off x="5984885" y="5454648"/>
              <a:ext cx="431803" cy="1586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</p:grpSp>
      <p:sp>
        <p:nvSpPr>
          <p:cNvPr id="36" name="ZoneTexte 58"/>
          <p:cNvSpPr txBox="1">
            <a:spLocks noChangeArrowheads="1"/>
          </p:cNvSpPr>
          <p:nvPr/>
        </p:nvSpPr>
        <p:spPr bwMode="auto">
          <a:xfrm>
            <a:off x="2218159" y="4638576"/>
            <a:ext cx="714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sz="1400">
                <a:latin typeface="Calibri" pitchFamily="34" charset="0"/>
              </a:rPr>
              <a:t>4MHz</a:t>
            </a:r>
          </a:p>
        </p:txBody>
      </p:sp>
      <p:sp>
        <p:nvSpPr>
          <p:cNvPr id="37" name="ZoneTexte 59"/>
          <p:cNvSpPr txBox="1">
            <a:spLocks noChangeArrowheads="1"/>
          </p:cNvSpPr>
          <p:nvPr/>
        </p:nvSpPr>
        <p:spPr bwMode="auto">
          <a:xfrm>
            <a:off x="2389609" y="4067076"/>
            <a:ext cx="714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sz="1400">
                <a:latin typeface="Calibri" pitchFamily="34" charset="0"/>
              </a:rPr>
              <a:t>22 pF</a:t>
            </a:r>
          </a:p>
        </p:txBody>
      </p:sp>
      <p:sp>
        <p:nvSpPr>
          <p:cNvPr id="38" name="ZoneTexte 60"/>
          <p:cNvSpPr txBox="1">
            <a:spLocks noChangeArrowheads="1"/>
          </p:cNvSpPr>
          <p:nvPr/>
        </p:nvSpPr>
        <p:spPr bwMode="auto">
          <a:xfrm>
            <a:off x="5764634" y="3719414"/>
            <a:ext cx="714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sz="1400">
                <a:latin typeface="Calibri" pitchFamily="34" charset="0"/>
              </a:rPr>
              <a:t>5V</a:t>
            </a:r>
          </a:p>
        </p:txBody>
      </p:sp>
      <p:sp>
        <p:nvSpPr>
          <p:cNvPr id="39" name="ZoneTexte 61"/>
          <p:cNvSpPr txBox="1">
            <a:spLocks noChangeArrowheads="1"/>
          </p:cNvSpPr>
          <p:nvPr/>
        </p:nvSpPr>
        <p:spPr bwMode="auto">
          <a:xfrm>
            <a:off x="2400722" y="5176739"/>
            <a:ext cx="714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sz="1400">
                <a:latin typeface="Calibri" pitchFamily="34" charset="0"/>
              </a:rPr>
              <a:t>22 pF</a:t>
            </a:r>
          </a:p>
        </p:txBody>
      </p:sp>
      <p:sp>
        <p:nvSpPr>
          <p:cNvPr id="40" name="Triangle isocèle 39"/>
          <p:cNvSpPr/>
          <p:nvPr/>
        </p:nvSpPr>
        <p:spPr>
          <a:xfrm rot="16200000" flipV="1">
            <a:off x="6477421" y="2879106"/>
            <a:ext cx="214313" cy="214312"/>
          </a:xfrm>
          <a:prstGeom prst="triangle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41" name="Connecteur droit 40"/>
          <p:cNvCxnSpPr/>
          <p:nvPr/>
        </p:nvCxnSpPr>
        <p:spPr>
          <a:xfrm rot="16200000">
            <a:off x="6600453" y="2976737"/>
            <a:ext cx="204787" cy="0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/>
        </p:spPr>
      </p:cxnSp>
      <p:cxnSp>
        <p:nvCxnSpPr>
          <p:cNvPr id="42" name="Connecteur droit avec flèche 41"/>
          <p:cNvCxnSpPr/>
          <p:nvPr/>
        </p:nvCxnSpPr>
        <p:spPr>
          <a:xfrm rot="16200000">
            <a:off x="6488534" y="2693368"/>
            <a:ext cx="214313" cy="71437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cxnSp>
        <p:nvCxnSpPr>
          <p:cNvPr id="43" name="Connecteur droit avec flèche 42"/>
          <p:cNvCxnSpPr/>
          <p:nvPr/>
        </p:nvCxnSpPr>
        <p:spPr>
          <a:xfrm rot="16200000">
            <a:off x="6417096" y="2693368"/>
            <a:ext cx="214313" cy="71438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sp>
        <p:nvSpPr>
          <p:cNvPr id="44" name="ZoneTexte 74"/>
          <p:cNvSpPr txBox="1">
            <a:spLocks noChangeArrowheads="1"/>
          </p:cNvSpPr>
          <p:nvPr/>
        </p:nvSpPr>
        <p:spPr bwMode="auto">
          <a:xfrm>
            <a:off x="4669842" y="2789991"/>
            <a:ext cx="714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sz="1400" dirty="0">
                <a:latin typeface="Calibri" pitchFamily="34" charset="0"/>
              </a:rPr>
              <a:t>RB1</a:t>
            </a:r>
          </a:p>
        </p:txBody>
      </p:sp>
      <p:sp>
        <p:nvSpPr>
          <p:cNvPr id="45" name="ZoneTexte 75"/>
          <p:cNvSpPr txBox="1">
            <a:spLocks noChangeArrowheads="1"/>
          </p:cNvSpPr>
          <p:nvPr/>
        </p:nvSpPr>
        <p:spPr bwMode="auto">
          <a:xfrm>
            <a:off x="3394497" y="4311551"/>
            <a:ext cx="714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sz="1400">
                <a:latin typeface="Calibri" pitchFamily="34" charset="0"/>
              </a:rPr>
              <a:t>OSC1</a:t>
            </a:r>
          </a:p>
        </p:txBody>
      </p:sp>
      <p:sp>
        <p:nvSpPr>
          <p:cNvPr id="46" name="ZoneTexte 76"/>
          <p:cNvSpPr txBox="1">
            <a:spLocks noChangeArrowheads="1"/>
          </p:cNvSpPr>
          <p:nvPr/>
        </p:nvSpPr>
        <p:spPr bwMode="auto">
          <a:xfrm>
            <a:off x="3446884" y="4954489"/>
            <a:ext cx="714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1400">
                <a:latin typeface="Calibri" pitchFamily="34" charset="0"/>
              </a:rPr>
              <a:t>OSC2</a:t>
            </a:r>
          </a:p>
        </p:txBody>
      </p:sp>
      <p:pic>
        <p:nvPicPr>
          <p:cNvPr id="47" name="Image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522" y="1076226"/>
            <a:ext cx="1219200" cy="1219200"/>
          </a:xfrm>
          <a:prstGeom prst="rect">
            <a:avLst/>
          </a:prstGeom>
        </p:spPr>
      </p:pic>
      <p:grpSp>
        <p:nvGrpSpPr>
          <p:cNvPr id="48" name="Groupe 47"/>
          <p:cNvGrpSpPr/>
          <p:nvPr/>
        </p:nvGrpSpPr>
        <p:grpSpPr>
          <a:xfrm>
            <a:off x="5977359" y="5104310"/>
            <a:ext cx="285750" cy="384929"/>
            <a:chOff x="5977359" y="5104310"/>
            <a:chExt cx="285750" cy="384929"/>
          </a:xfrm>
        </p:grpSpPr>
        <p:cxnSp>
          <p:nvCxnSpPr>
            <p:cNvPr id="49" name="Connecteur droit 48"/>
            <p:cNvCxnSpPr/>
            <p:nvPr/>
          </p:nvCxnSpPr>
          <p:spPr>
            <a:xfrm>
              <a:off x="5977359" y="5391051"/>
              <a:ext cx="285750" cy="1588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50" name="Connecteur droit 49"/>
            <p:cNvCxnSpPr/>
            <p:nvPr/>
          </p:nvCxnSpPr>
          <p:spPr>
            <a:xfrm rot="5400000">
              <a:off x="5979321" y="5246558"/>
              <a:ext cx="284495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51" name="Connecteur droit 50"/>
            <p:cNvCxnSpPr/>
            <p:nvPr/>
          </p:nvCxnSpPr>
          <p:spPr>
            <a:xfrm>
              <a:off x="6020804" y="5438059"/>
              <a:ext cx="21431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Connecteur droit 51"/>
            <p:cNvCxnSpPr/>
            <p:nvPr/>
          </p:nvCxnSpPr>
          <p:spPr>
            <a:xfrm>
              <a:off x="6064198" y="5489239"/>
              <a:ext cx="108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3" name="Groupe 52"/>
          <p:cNvGrpSpPr/>
          <p:nvPr/>
        </p:nvGrpSpPr>
        <p:grpSpPr>
          <a:xfrm>
            <a:off x="1833984" y="4789389"/>
            <a:ext cx="285750" cy="384929"/>
            <a:chOff x="5977359" y="5104310"/>
            <a:chExt cx="285750" cy="384929"/>
          </a:xfrm>
        </p:grpSpPr>
        <p:cxnSp>
          <p:nvCxnSpPr>
            <p:cNvPr id="54" name="Connecteur droit 53"/>
            <p:cNvCxnSpPr/>
            <p:nvPr/>
          </p:nvCxnSpPr>
          <p:spPr>
            <a:xfrm>
              <a:off x="5977359" y="5391051"/>
              <a:ext cx="285750" cy="1588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55" name="Connecteur droit 54"/>
            <p:cNvCxnSpPr/>
            <p:nvPr/>
          </p:nvCxnSpPr>
          <p:spPr>
            <a:xfrm rot="5400000">
              <a:off x="5979321" y="5246558"/>
              <a:ext cx="284495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56" name="Connecteur droit 55"/>
            <p:cNvCxnSpPr/>
            <p:nvPr/>
          </p:nvCxnSpPr>
          <p:spPr>
            <a:xfrm>
              <a:off x="6020804" y="5438059"/>
              <a:ext cx="21431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Connecteur droit 56"/>
            <p:cNvCxnSpPr/>
            <p:nvPr/>
          </p:nvCxnSpPr>
          <p:spPr>
            <a:xfrm>
              <a:off x="6064198" y="5489239"/>
              <a:ext cx="108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8" name="Groupe 57"/>
          <p:cNvGrpSpPr/>
          <p:nvPr/>
        </p:nvGrpSpPr>
        <p:grpSpPr>
          <a:xfrm>
            <a:off x="6763172" y="2976737"/>
            <a:ext cx="285750" cy="384929"/>
            <a:chOff x="5977359" y="5104310"/>
            <a:chExt cx="285750" cy="384929"/>
          </a:xfrm>
        </p:grpSpPr>
        <p:cxnSp>
          <p:nvCxnSpPr>
            <p:cNvPr id="59" name="Connecteur droit 58"/>
            <p:cNvCxnSpPr/>
            <p:nvPr/>
          </p:nvCxnSpPr>
          <p:spPr>
            <a:xfrm>
              <a:off x="5977359" y="5391051"/>
              <a:ext cx="285750" cy="1588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60" name="Connecteur droit 59"/>
            <p:cNvCxnSpPr/>
            <p:nvPr/>
          </p:nvCxnSpPr>
          <p:spPr>
            <a:xfrm rot="5400000">
              <a:off x="5979321" y="5246558"/>
              <a:ext cx="284495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61" name="Connecteur droit 60"/>
            <p:cNvCxnSpPr/>
            <p:nvPr/>
          </p:nvCxnSpPr>
          <p:spPr>
            <a:xfrm>
              <a:off x="6020804" y="5438059"/>
              <a:ext cx="21431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Connecteur droit 61"/>
            <p:cNvCxnSpPr/>
            <p:nvPr/>
          </p:nvCxnSpPr>
          <p:spPr>
            <a:xfrm>
              <a:off x="6064198" y="5489239"/>
              <a:ext cx="108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3" name="ZoneTexte 74"/>
          <p:cNvSpPr txBox="1">
            <a:spLocks noChangeArrowheads="1"/>
          </p:cNvSpPr>
          <p:nvPr/>
        </p:nvSpPr>
        <p:spPr bwMode="auto">
          <a:xfrm>
            <a:off x="4643946" y="1819583"/>
            <a:ext cx="714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sz="1400" dirty="0" smtClean="0">
                <a:latin typeface="Calibri" pitchFamily="34" charset="0"/>
              </a:rPr>
              <a:t>RB0</a:t>
            </a:r>
            <a:endParaRPr lang="fr-FR" sz="1400" dirty="0">
              <a:latin typeface="Calibri" pitchFamily="34" charset="0"/>
            </a:endParaRPr>
          </a:p>
        </p:txBody>
      </p:sp>
      <p:sp>
        <p:nvSpPr>
          <p:cNvPr id="71" name="ZoneTexte 100"/>
          <p:cNvSpPr txBox="1">
            <a:spLocks noChangeArrowheads="1"/>
          </p:cNvSpPr>
          <p:nvPr/>
        </p:nvSpPr>
        <p:spPr bwMode="auto">
          <a:xfrm>
            <a:off x="5466669" y="2127558"/>
            <a:ext cx="580414" cy="250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sz="1400" dirty="0">
                <a:latin typeface="Calibri" pitchFamily="34" charset="0"/>
              </a:rPr>
              <a:t>1 k</a:t>
            </a:r>
            <a:r>
              <a:rPr lang="el-GR" sz="1400" dirty="0">
                <a:latin typeface="Calibri" pitchFamily="34" charset="0"/>
              </a:rPr>
              <a:t>Ω</a:t>
            </a:r>
            <a:endParaRPr lang="fr-FR" sz="1400" dirty="0">
              <a:latin typeface="Calibri" pitchFamily="34" charset="0"/>
            </a:endParaRPr>
          </a:p>
        </p:txBody>
      </p:sp>
      <p:sp>
        <p:nvSpPr>
          <p:cNvPr id="72" name="ZoneTexte 101"/>
          <p:cNvSpPr txBox="1">
            <a:spLocks noChangeArrowheads="1"/>
          </p:cNvSpPr>
          <p:nvPr/>
        </p:nvSpPr>
        <p:spPr bwMode="auto">
          <a:xfrm>
            <a:off x="5422825" y="1610691"/>
            <a:ext cx="580414" cy="307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sz="1400" dirty="0" smtClean="0">
                <a:latin typeface="Calibri" pitchFamily="34" charset="0"/>
              </a:rPr>
              <a:t>K</a:t>
            </a:r>
            <a:endParaRPr lang="fr-FR" sz="1400" dirty="0">
              <a:latin typeface="Calibri" pitchFamily="34" charset="0"/>
            </a:endParaRPr>
          </a:p>
        </p:txBody>
      </p:sp>
      <p:sp>
        <p:nvSpPr>
          <p:cNvPr id="73" name="ZoneTexte 102"/>
          <p:cNvSpPr txBox="1">
            <a:spLocks noChangeArrowheads="1"/>
          </p:cNvSpPr>
          <p:nvPr/>
        </p:nvSpPr>
        <p:spPr bwMode="auto">
          <a:xfrm>
            <a:off x="5184220" y="1076226"/>
            <a:ext cx="580414" cy="250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sz="1400" dirty="0">
                <a:latin typeface="Calibri" pitchFamily="34" charset="0"/>
              </a:rPr>
              <a:t>5V</a:t>
            </a:r>
          </a:p>
        </p:txBody>
      </p:sp>
      <p:cxnSp>
        <p:nvCxnSpPr>
          <p:cNvPr id="64" name="Connecteur droit 63"/>
          <p:cNvCxnSpPr/>
          <p:nvPr/>
        </p:nvCxnSpPr>
        <p:spPr bwMode="auto">
          <a:xfrm rot="5400000" flipH="1">
            <a:off x="5392663" y="1698004"/>
            <a:ext cx="290513" cy="1158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Connecteur droit 64"/>
          <p:cNvCxnSpPr/>
          <p:nvPr/>
        </p:nvCxnSpPr>
        <p:spPr bwMode="auto">
          <a:xfrm rot="16200000">
            <a:off x="5102150" y="2277442"/>
            <a:ext cx="757238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Connecteur droit 65"/>
          <p:cNvCxnSpPr/>
          <p:nvPr/>
        </p:nvCxnSpPr>
        <p:spPr bwMode="auto">
          <a:xfrm rot="16200000">
            <a:off x="5333925" y="1464643"/>
            <a:ext cx="290512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Connecteur droit 66"/>
          <p:cNvCxnSpPr/>
          <p:nvPr/>
        </p:nvCxnSpPr>
        <p:spPr bwMode="auto">
          <a:xfrm rot="10800000">
            <a:off x="5364088" y="1318592"/>
            <a:ext cx="231775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 bwMode="auto">
          <a:xfrm rot="10800000">
            <a:off x="5422825" y="2191717"/>
            <a:ext cx="115888" cy="2905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pSp>
        <p:nvGrpSpPr>
          <p:cNvPr id="81" name="Groupe 80"/>
          <p:cNvGrpSpPr/>
          <p:nvPr/>
        </p:nvGrpSpPr>
        <p:grpSpPr>
          <a:xfrm>
            <a:off x="5329357" y="2482231"/>
            <a:ext cx="285750" cy="242886"/>
            <a:chOff x="5977359" y="5104310"/>
            <a:chExt cx="285750" cy="384929"/>
          </a:xfrm>
        </p:grpSpPr>
        <p:cxnSp>
          <p:nvCxnSpPr>
            <p:cNvPr id="82" name="Connecteur droit 81"/>
            <p:cNvCxnSpPr/>
            <p:nvPr/>
          </p:nvCxnSpPr>
          <p:spPr>
            <a:xfrm>
              <a:off x="5977359" y="5391051"/>
              <a:ext cx="285750" cy="1588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83" name="Connecteur droit 82"/>
            <p:cNvCxnSpPr/>
            <p:nvPr/>
          </p:nvCxnSpPr>
          <p:spPr>
            <a:xfrm rot="5400000">
              <a:off x="5979321" y="5246558"/>
              <a:ext cx="284495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84" name="Connecteur droit 83"/>
            <p:cNvCxnSpPr/>
            <p:nvPr/>
          </p:nvCxnSpPr>
          <p:spPr>
            <a:xfrm>
              <a:off x="6020804" y="5438059"/>
              <a:ext cx="21431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Connecteur droit 84"/>
            <p:cNvCxnSpPr/>
            <p:nvPr/>
          </p:nvCxnSpPr>
          <p:spPr>
            <a:xfrm>
              <a:off x="6064198" y="5489239"/>
              <a:ext cx="108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87" name="Connecteur droit 86"/>
          <p:cNvCxnSpPr/>
          <p:nvPr/>
        </p:nvCxnSpPr>
        <p:spPr>
          <a:xfrm flipH="1">
            <a:off x="5191547" y="1973571"/>
            <a:ext cx="28575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265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5576" y="836712"/>
            <a:ext cx="74888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	</a:t>
            </a:r>
            <a:r>
              <a:rPr lang="fr-FR" dirty="0" smtClean="0">
                <a:solidFill>
                  <a:srgbClr val="00B0F0"/>
                </a:solidFill>
              </a:rPr>
              <a:t>LIST</a:t>
            </a:r>
            <a:r>
              <a:rPr lang="fr-FR" dirty="0" smtClean="0"/>
              <a:t> </a:t>
            </a:r>
            <a:r>
              <a:rPr lang="fr-FR" dirty="0">
                <a:solidFill>
                  <a:srgbClr val="FF0000"/>
                </a:solidFill>
              </a:rPr>
              <a:t>p</a:t>
            </a:r>
            <a:r>
              <a:rPr lang="fr-FR" dirty="0"/>
              <a:t>=16f84A                          </a:t>
            </a:r>
            <a:br>
              <a:rPr lang="fr-FR" dirty="0"/>
            </a:br>
            <a:r>
              <a:rPr lang="fr-FR" dirty="0" smtClean="0"/>
              <a:t>	</a:t>
            </a:r>
            <a:r>
              <a:rPr lang="en-US" b="1" dirty="0" smtClean="0">
                <a:solidFill>
                  <a:srgbClr val="00B0F0"/>
                </a:solidFill>
              </a:rPr>
              <a:t>#</a:t>
            </a:r>
            <a:r>
              <a:rPr lang="en-US" dirty="0">
                <a:solidFill>
                  <a:srgbClr val="00B0F0"/>
                </a:solidFill>
              </a:rPr>
              <a:t>INCLUDE  </a:t>
            </a:r>
            <a:r>
              <a:rPr lang="en-US" dirty="0"/>
              <a:t>&lt;</a:t>
            </a:r>
            <a:r>
              <a:rPr lang="en-US" dirty="0">
                <a:solidFill>
                  <a:srgbClr val="FF0000"/>
                </a:solidFill>
              </a:rPr>
              <a:t>p16f84A.inc</a:t>
            </a:r>
            <a:r>
              <a:rPr lang="en-US" b="1" dirty="0"/>
              <a:t>&gt;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</a:t>
            </a:r>
            <a:r>
              <a:rPr lang="en-US" sz="1600" dirty="0" smtClean="0">
                <a:solidFill>
                  <a:srgbClr val="00B0F0"/>
                </a:solidFill>
              </a:rPr>
              <a:t>__</a:t>
            </a:r>
            <a:r>
              <a:rPr lang="en-US" sz="1600" dirty="0">
                <a:solidFill>
                  <a:srgbClr val="00B0F0"/>
                </a:solidFill>
              </a:rPr>
              <a:t>CONFIG </a:t>
            </a:r>
            <a:r>
              <a:rPr lang="en-US" sz="1600" dirty="0">
                <a:solidFill>
                  <a:srgbClr val="FF0000"/>
                </a:solidFill>
              </a:rPr>
              <a:t>_CP_OFF </a:t>
            </a:r>
            <a:r>
              <a:rPr lang="en-US" sz="1600" dirty="0"/>
              <a:t>&amp; </a:t>
            </a:r>
            <a:r>
              <a:rPr lang="en-US" sz="1600" dirty="0">
                <a:solidFill>
                  <a:srgbClr val="FF0000"/>
                </a:solidFill>
              </a:rPr>
              <a:t>_XT_OSC </a:t>
            </a:r>
            <a:r>
              <a:rPr lang="en-US" sz="1600" dirty="0"/>
              <a:t>&amp; </a:t>
            </a:r>
            <a:r>
              <a:rPr lang="en-US" sz="1600" dirty="0">
                <a:solidFill>
                  <a:srgbClr val="FF0000"/>
                </a:solidFill>
              </a:rPr>
              <a:t>_PWRTE_OFF </a:t>
            </a:r>
            <a:r>
              <a:rPr lang="en-US" sz="1600" dirty="0"/>
              <a:t>&amp; </a:t>
            </a:r>
            <a:r>
              <a:rPr lang="en-US" sz="1600" dirty="0">
                <a:solidFill>
                  <a:srgbClr val="FF0000"/>
                </a:solidFill>
              </a:rPr>
              <a:t>_WDT_OFF</a:t>
            </a:r>
            <a:endParaRPr lang="fr-FR" sz="16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75656" y="2623119"/>
            <a:ext cx="13260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err="1">
                <a:solidFill>
                  <a:srgbClr val="00B0F0"/>
                </a:solidFill>
              </a:rPr>
              <a:t>Org</a:t>
            </a:r>
            <a:r>
              <a:rPr lang="fr-FR" dirty="0">
                <a:solidFill>
                  <a:srgbClr val="00B0F0"/>
                </a:solidFill>
              </a:rPr>
              <a:t>  0x000</a:t>
            </a:r>
          </a:p>
        </p:txBody>
      </p:sp>
      <p:sp>
        <p:nvSpPr>
          <p:cNvPr id="6" name="Rectangle 5"/>
          <p:cNvSpPr/>
          <p:nvPr/>
        </p:nvSpPr>
        <p:spPr>
          <a:xfrm>
            <a:off x="1475656" y="2992451"/>
            <a:ext cx="59584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err="1">
                <a:solidFill>
                  <a:srgbClr val="00B0F0"/>
                </a:solidFill>
              </a:rPr>
              <a:t>Bsf</a:t>
            </a:r>
            <a:r>
              <a:rPr lang="fr-FR" dirty="0"/>
              <a:t>	 </a:t>
            </a:r>
            <a:r>
              <a:rPr lang="fr-FR" dirty="0">
                <a:solidFill>
                  <a:srgbClr val="FF0000"/>
                </a:solidFill>
              </a:rPr>
              <a:t>STATUS,RP0</a:t>
            </a:r>
            <a:r>
              <a:rPr lang="fr-FR" dirty="0"/>
              <a:t>	</a:t>
            </a:r>
            <a:r>
              <a:rPr lang="fr-FR" dirty="0" smtClean="0">
                <a:solidFill>
                  <a:srgbClr val="00B050"/>
                </a:solidFill>
              </a:rPr>
              <a:t> </a:t>
            </a:r>
            <a:r>
              <a:rPr lang="fr-FR" dirty="0">
                <a:solidFill>
                  <a:srgbClr val="00B050"/>
                </a:solidFill>
              </a:rPr>
              <a:t>; </a:t>
            </a:r>
            <a:r>
              <a:rPr lang="fr-FR" dirty="0" err="1">
                <a:solidFill>
                  <a:srgbClr val="00B050"/>
                </a:solidFill>
              </a:rPr>
              <a:t>bank</a:t>
            </a:r>
            <a:r>
              <a:rPr lang="fr-FR" dirty="0">
                <a:solidFill>
                  <a:srgbClr val="00B050"/>
                </a:solidFill>
              </a:rPr>
              <a:t> 1</a:t>
            </a:r>
          </a:p>
        </p:txBody>
      </p:sp>
      <p:sp>
        <p:nvSpPr>
          <p:cNvPr id="7" name="Rectangle 6"/>
          <p:cNvSpPr/>
          <p:nvPr/>
        </p:nvSpPr>
        <p:spPr>
          <a:xfrm>
            <a:off x="1475656" y="3207658"/>
            <a:ext cx="705678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err="1">
                <a:solidFill>
                  <a:srgbClr val="00B0F0"/>
                </a:solidFill>
              </a:rPr>
              <a:t>movlw</a:t>
            </a:r>
            <a:r>
              <a:rPr lang="fr-FR" dirty="0">
                <a:solidFill>
                  <a:srgbClr val="00B0F0"/>
                </a:solidFill>
              </a:rPr>
              <a:t> </a:t>
            </a:r>
            <a:r>
              <a:rPr lang="fr-FR" dirty="0"/>
              <a:t>	</a:t>
            </a:r>
            <a:r>
              <a:rPr lang="fr-FR" dirty="0">
                <a:solidFill>
                  <a:srgbClr val="FF0000"/>
                </a:solidFill>
              </a:rPr>
              <a:t>B'11111101'</a:t>
            </a:r>
            <a:r>
              <a:rPr lang="fr-FR" dirty="0"/>
              <a:t>	</a:t>
            </a:r>
            <a:r>
              <a:rPr lang="fr-FR" sz="1200" dirty="0" smtClean="0">
                <a:solidFill>
                  <a:srgbClr val="00B050"/>
                </a:solidFill>
              </a:rPr>
              <a:t>; </a:t>
            </a:r>
            <a:r>
              <a:rPr lang="fr-FR" sz="1200" dirty="0">
                <a:solidFill>
                  <a:srgbClr val="00B050"/>
                </a:solidFill>
              </a:rPr>
              <a:t>mettre les autres bits en entrée pour éviter les accidents</a:t>
            </a:r>
            <a:br>
              <a:rPr lang="fr-FR" sz="1200" dirty="0">
                <a:solidFill>
                  <a:srgbClr val="00B050"/>
                </a:solidFill>
              </a:rPr>
            </a:br>
            <a:endParaRPr lang="fr-FR" sz="1200" dirty="0">
              <a:solidFill>
                <a:srgbClr val="00B05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75656" y="3415207"/>
            <a:ext cx="6797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err="1">
                <a:solidFill>
                  <a:srgbClr val="00B0F0"/>
                </a:solidFill>
              </a:rPr>
              <a:t>movwf</a:t>
            </a:r>
            <a:r>
              <a:rPr lang="fr-FR" dirty="0"/>
              <a:t>	 </a:t>
            </a:r>
            <a:r>
              <a:rPr lang="fr-FR" dirty="0">
                <a:solidFill>
                  <a:srgbClr val="FF0000"/>
                </a:solidFill>
              </a:rPr>
              <a:t>TRISB</a:t>
            </a:r>
            <a:r>
              <a:rPr lang="fr-FR" dirty="0"/>
              <a:t> </a:t>
            </a:r>
            <a:r>
              <a:rPr lang="fr-FR" dirty="0" smtClean="0"/>
              <a:t>         </a:t>
            </a:r>
            <a:r>
              <a:rPr lang="fr-FR" sz="1400" dirty="0" smtClean="0">
                <a:solidFill>
                  <a:srgbClr val="00B050"/>
                </a:solidFill>
              </a:rPr>
              <a:t>; </a:t>
            </a:r>
            <a:r>
              <a:rPr lang="fr-FR" sz="1400" dirty="0">
                <a:solidFill>
                  <a:srgbClr val="00B050"/>
                </a:solidFill>
              </a:rPr>
              <a:t>pour configurer </a:t>
            </a:r>
            <a:r>
              <a:rPr lang="fr-FR" sz="1400" dirty="0" smtClean="0">
                <a:solidFill>
                  <a:srgbClr val="00B050"/>
                </a:solidFill>
              </a:rPr>
              <a:t>RB0 </a:t>
            </a:r>
            <a:r>
              <a:rPr lang="fr-FR" sz="1400" dirty="0">
                <a:solidFill>
                  <a:srgbClr val="00B050"/>
                </a:solidFill>
              </a:rPr>
              <a:t>en entrée. </a:t>
            </a:r>
            <a:r>
              <a:rPr lang="en-US" sz="1400" dirty="0">
                <a:solidFill>
                  <a:srgbClr val="00B050"/>
                </a:solidFill>
              </a:rPr>
              <a:t>RB1 en sortie</a:t>
            </a:r>
            <a:endParaRPr lang="fr-FR" sz="1400" dirty="0">
              <a:solidFill>
                <a:srgbClr val="00B05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75656" y="3631231"/>
            <a:ext cx="52855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B0F0"/>
                </a:solidFill>
              </a:rPr>
              <a:t>bcf</a:t>
            </a:r>
            <a:r>
              <a:rPr lang="en-US" dirty="0"/>
              <a:t>	 </a:t>
            </a:r>
            <a:r>
              <a:rPr lang="en-US" dirty="0" smtClean="0">
                <a:solidFill>
                  <a:srgbClr val="FF0000"/>
                </a:solidFill>
              </a:rPr>
              <a:t>STATUS,RP0</a:t>
            </a:r>
            <a:r>
              <a:rPr lang="fr-FR" dirty="0" smtClean="0">
                <a:solidFill>
                  <a:srgbClr val="00B050"/>
                </a:solidFill>
              </a:rPr>
              <a:t> </a:t>
            </a:r>
            <a:r>
              <a:rPr lang="fr-FR" dirty="0">
                <a:solidFill>
                  <a:srgbClr val="00B050"/>
                </a:solidFill>
              </a:rPr>
              <a:t>; </a:t>
            </a:r>
            <a:r>
              <a:rPr lang="fr-FR" dirty="0" err="1">
                <a:solidFill>
                  <a:srgbClr val="00B050"/>
                </a:solidFill>
              </a:rPr>
              <a:t>bank</a:t>
            </a:r>
            <a:r>
              <a:rPr lang="fr-FR" dirty="0">
                <a:solidFill>
                  <a:srgbClr val="00B050"/>
                </a:solidFill>
              </a:rPr>
              <a:t> </a:t>
            </a:r>
            <a:r>
              <a:rPr lang="fr-FR" dirty="0" smtClean="0">
                <a:solidFill>
                  <a:srgbClr val="00B050"/>
                </a:solidFill>
              </a:rPr>
              <a:t>0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90853" y="3847255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test1</a:t>
            </a:r>
            <a:endParaRPr lang="fr-FR" dirty="0">
              <a:solidFill>
                <a:srgbClr val="00B0F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475656" y="3991271"/>
            <a:ext cx="69818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00B0F0"/>
                </a:solidFill>
              </a:rPr>
              <a:t>btfss</a:t>
            </a:r>
            <a:r>
              <a:rPr lang="en-US" dirty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Bp</a:t>
            </a:r>
            <a:r>
              <a:rPr lang="en-US" dirty="0" smtClean="0">
                <a:solidFill>
                  <a:srgbClr val="FF0000"/>
                </a:solidFill>
              </a:rPr>
              <a:t>          </a:t>
            </a:r>
            <a:r>
              <a:rPr lang="en-US" dirty="0" smtClean="0">
                <a:solidFill>
                  <a:srgbClr val="00B050"/>
                </a:solidFill>
              </a:rPr>
              <a:t>;</a:t>
            </a:r>
            <a:r>
              <a:rPr lang="fr-FR" sz="1200" dirty="0" smtClean="0">
                <a:solidFill>
                  <a:srgbClr val="00B050"/>
                </a:solidFill>
              </a:rPr>
              <a:t> </a:t>
            </a:r>
            <a:r>
              <a:rPr lang="fr-FR" sz="1200" dirty="0">
                <a:solidFill>
                  <a:srgbClr val="00B050"/>
                </a:solidFill>
              </a:rPr>
              <a:t>on teste le bit </a:t>
            </a:r>
            <a:r>
              <a:rPr lang="fr-FR" sz="1200" dirty="0" smtClean="0">
                <a:solidFill>
                  <a:srgbClr val="00B050"/>
                </a:solidFill>
              </a:rPr>
              <a:t>0 </a:t>
            </a:r>
            <a:r>
              <a:rPr lang="fr-FR" sz="1200" dirty="0">
                <a:solidFill>
                  <a:srgbClr val="00B050"/>
                </a:solidFill>
              </a:rPr>
              <a:t>de </a:t>
            </a:r>
            <a:r>
              <a:rPr lang="fr-FR" sz="1200" dirty="0" smtClean="0">
                <a:solidFill>
                  <a:srgbClr val="00B050"/>
                </a:solidFill>
              </a:rPr>
              <a:t>PORTB </a:t>
            </a:r>
            <a:r>
              <a:rPr lang="fr-FR" sz="1200" dirty="0">
                <a:solidFill>
                  <a:srgbClr val="00B050"/>
                </a:solidFill>
              </a:rPr>
              <a:t>si ce bit vaut </a:t>
            </a:r>
            <a:r>
              <a:rPr lang="fr-FR" sz="1200" dirty="0" smtClean="0">
                <a:solidFill>
                  <a:srgbClr val="00B050"/>
                </a:solidFill>
              </a:rPr>
              <a:t>1,on </a:t>
            </a:r>
            <a:r>
              <a:rPr lang="fr-FR" sz="1200" dirty="0">
                <a:solidFill>
                  <a:srgbClr val="00B050"/>
                </a:solidFill>
              </a:rPr>
              <a:t>saute l’instruction </a:t>
            </a:r>
            <a:r>
              <a:rPr lang="fr-FR" sz="1200" dirty="0" smtClean="0">
                <a:solidFill>
                  <a:srgbClr val="00B050"/>
                </a:solidFill>
              </a:rPr>
              <a:t>suivante</a:t>
            </a:r>
            <a:endParaRPr lang="fr-FR" sz="1200" dirty="0">
              <a:solidFill>
                <a:srgbClr val="00B050"/>
              </a:solidFill>
              <a:latin typeface="Times New Roman"/>
              <a:ea typeface="Times New Roman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75656" y="4197767"/>
            <a:ext cx="1608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00B0F0"/>
                </a:solidFill>
              </a:rPr>
              <a:t>goto</a:t>
            </a: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test1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475656" y="4427859"/>
            <a:ext cx="1556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00B0F0"/>
                </a:solidFill>
              </a:rPr>
              <a:t>bsf</a:t>
            </a:r>
            <a:r>
              <a:rPr lang="en-US" dirty="0"/>
              <a:t>	</a:t>
            </a:r>
            <a:r>
              <a:rPr lang="en-US" dirty="0" smtClean="0">
                <a:solidFill>
                  <a:srgbClr val="FF0000"/>
                </a:solidFill>
              </a:rPr>
              <a:t>LED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08500" y="4628467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test2</a:t>
            </a:r>
            <a:endParaRPr lang="fr-FR" dirty="0">
              <a:solidFill>
                <a:srgbClr val="00B0F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475656" y="4787860"/>
            <a:ext cx="61221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00B0F0"/>
                </a:solidFill>
              </a:rPr>
              <a:t>btfsc</a:t>
            </a:r>
            <a:r>
              <a:rPr lang="en-US" dirty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Bp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; </a:t>
            </a:r>
            <a:r>
              <a:rPr lang="fr-FR" sz="1100" dirty="0">
                <a:solidFill>
                  <a:srgbClr val="00B050"/>
                </a:solidFill>
              </a:rPr>
              <a:t>on teste le bit 0 de </a:t>
            </a:r>
            <a:r>
              <a:rPr lang="fr-FR" sz="1100" dirty="0" smtClean="0">
                <a:solidFill>
                  <a:srgbClr val="00B050"/>
                </a:solidFill>
              </a:rPr>
              <a:t>PORTB </a:t>
            </a:r>
            <a:r>
              <a:rPr lang="fr-FR" sz="1100" dirty="0">
                <a:solidFill>
                  <a:srgbClr val="00B050"/>
                </a:solidFill>
              </a:rPr>
              <a:t>si ce bit vaut 0, on saute l’instruction suivante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475656" y="5003884"/>
            <a:ext cx="1608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err="1">
                <a:solidFill>
                  <a:srgbClr val="00B0F0"/>
                </a:solidFill>
              </a:rPr>
              <a:t>goto</a:t>
            </a:r>
            <a:r>
              <a:rPr lang="fr-FR" dirty="0"/>
              <a:t>	</a:t>
            </a:r>
            <a:r>
              <a:rPr lang="fr-FR" dirty="0">
                <a:solidFill>
                  <a:srgbClr val="FF0000"/>
                </a:solidFill>
              </a:rPr>
              <a:t>test2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475656" y="5229239"/>
            <a:ext cx="1556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00B0F0"/>
                </a:solidFill>
              </a:rPr>
              <a:t>bcf</a:t>
            </a:r>
            <a:r>
              <a:rPr lang="en-US" dirty="0"/>
              <a:t>	</a:t>
            </a:r>
            <a:r>
              <a:rPr lang="en-US" dirty="0" smtClean="0">
                <a:solidFill>
                  <a:srgbClr val="FF0000"/>
                </a:solidFill>
              </a:rPr>
              <a:t>LED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475656" y="5507940"/>
            <a:ext cx="1608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00B0F0"/>
                </a:solidFill>
              </a:rPr>
              <a:t>goto</a:t>
            </a: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test1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475656" y="5795972"/>
            <a:ext cx="629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end</a:t>
            </a:r>
            <a:endParaRPr lang="fr-FR" dirty="0">
              <a:solidFill>
                <a:srgbClr val="00B0F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779912" y="4465775"/>
            <a:ext cx="16532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1600" dirty="0" smtClean="0">
                <a:solidFill>
                  <a:srgbClr val="00B050"/>
                </a:solidFill>
              </a:rPr>
              <a:t>;</a:t>
            </a:r>
            <a:r>
              <a:rPr lang="fr-FR" sz="1600" dirty="0" smtClean="0">
                <a:solidFill>
                  <a:srgbClr val="00B050"/>
                </a:solidFill>
              </a:rPr>
              <a:t>Allumer </a:t>
            </a:r>
            <a:r>
              <a:rPr lang="fr-FR" sz="1600" dirty="0" smtClean="0">
                <a:solidFill>
                  <a:srgbClr val="00B050"/>
                </a:solidFill>
              </a:rPr>
              <a:t>la LED</a:t>
            </a:r>
            <a:endParaRPr lang="fr-FR" sz="1600" dirty="0">
              <a:solidFill>
                <a:srgbClr val="00B050"/>
              </a:solidFill>
              <a:latin typeface="Times New Roman"/>
              <a:ea typeface="Times New Roman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565920" y="5260017"/>
            <a:ext cx="22302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1600" dirty="0" smtClean="0">
                <a:solidFill>
                  <a:srgbClr val="00B050"/>
                </a:solidFill>
              </a:rPr>
              <a:t>;éteindre  la LED</a:t>
            </a:r>
            <a:endParaRPr lang="fr-FR" sz="1600" dirty="0">
              <a:solidFill>
                <a:srgbClr val="00B050"/>
              </a:solidFill>
              <a:latin typeface="Times New Roman"/>
              <a:ea typeface="Times New Roman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184482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/>
              <a:t>#</a:t>
            </a:r>
            <a:r>
              <a:rPr lang="fr-FR" dirty="0" err="1"/>
              <a:t>define</a:t>
            </a:r>
            <a:r>
              <a:rPr lang="fr-FR" dirty="0"/>
              <a:t>  </a:t>
            </a:r>
            <a:r>
              <a:rPr lang="fr-FR" dirty="0" smtClean="0"/>
              <a:t>LED   PORTB,1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1673576" y="2211437"/>
            <a:ext cx="24205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#</a:t>
            </a:r>
            <a:r>
              <a:rPr lang="fr-FR" dirty="0" err="1"/>
              <a:t>define</a:t>
            </a:r>
            <a:r>
              <a:rPr lang="fr-FR" dirty="0"/>
              <a:t>  BP </a:t>
            </a:r>
            <a:r>
              <a:rPr lang="fr-FR" dirty="0" smtClean="0"/>
              <a:t>PORTB,0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4" grpId="0"/>
      <p:bldP spid="25" grpId="0"/>
      <p:bldP spid="2" grpId="0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naise">
  <a:themeElements>
    <a:clrScheme name="Punaise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naise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nais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621</TotalTime>
  <Words>326</Words>
  <Application>Microsoft Office PowerPoint</Application>
  <PresentationFormat>Affichage à l'écran (4:3)</PresentationFormat>
  <Paragraphs>123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Punaise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H-CH</dc:creator>
  <cp:lastModifiedBy>H-CH</cp:lastModifiedBy>
  <cp:revision>35</cp:revision>
  <dcterms:created xsi:type="dcterms:W3CDTF">2012-01-08T10:23:31Z</dcterms:created>
  <dcterms:modified xsi:type="dcterms:W3CDTF">2012-01-30T16:04:59Z</dcterms:modified>
</cp:coreProperties>
</file>