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8" r:id="rId2"/>
    <p:sldId id="282" r:id="rId3"/>
    <p:sldId id="262" r:id="rId4"/>
    <p:sldId id="259" r:id="rId5"/>
    <p:sldId id="281" r:id="rId6"/>
    <p:sldId id="280" r:id="rId7"/>
    <p:sldId id="257" r:id="rId8"/>
    <p:sldId id="258" r:id="rId9"/>
    <p:sldId id="260" r:id="rId10"/>
    <p:sldId id="267" r:id="rId11"/>
    <p:sldId id="283" r:id="rId12"/>
    <p:sldId id="275" r:id="rId13"/>
    <p:sldId id="263" r:id="rId14"/>
    <p:sldId id="264" r:id="rId15"/>
    <p:sldId id="265" r:id="rId16"/>
    <p:sldId id="284" r:id="rId17"/>
    <p:sldId id="266" r:id="rId18"/>
    <p:sldId id="268" r:id="rId19"/>
    <p:sldId id="269" r:id="rId20"/>
    <p:sldId id="270" r:id="rId21"/>
    <p:sldId id="289" r:id="rId22"/>
    <p:sldId id="287" r:id="rId23"/>
    <p:sldId id="277" r:id="rId24"/>
    <p:sldId id="285" r:id="rId25"/>
    <p:sldId id="271" r:id="rId26"/>
    <p:sldId id="272" r:id="rId27"/>
    <p:sldId id="286" r:id="rId28"/>
    <p:sldId id="273" r:id="rId29"/>
    <p:sldId id="274" r:id="rId30"/>
    <p:sldId id="278"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50000" saltData="L6fXLlisaSkG+2/3o6IENg" hashData="USaOF3ckw7cBugC8DgsfMHf+Wfo"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39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B185F9-152E-4140-BD79-F18DE757867E}" type="datetimeFigureOut">
              <a:rPr lang="fr-FR" smtClean="0"/>
              <a:pPr/>
              <a:t>03/07/2017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3A91B9-43A9-4719-8238-7994A0A2EB4B}"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DZ" dirty="0" smtClean="0"/>
              <a:t>02/07/2017</a:t>
            </a:r>
            <a:r>
              <a:rPr lang="ar-DZ" baseline="0" dirty="0" smtClean="0"/>
              <a:t>  </a:t>
            </a:r>
            <a:r>
              <a:rPr lang="fr-FR" baseline="0" dirty="0" smtClean="0"/>
              <a:t>   </a:t>
            </a:r>
          </a:p>
          <a:p>
            <a:r>
              <a:rPr lang="fr-FR" baseline="0" dirty="0" err="1" smtClean="0"/>
              <a:t>Bounedjar</a:t>
            </a:r>
            <a:r>
              <a:rPr lang="fr-FR" baseline="0" dirty="0" smtClean="0"/>
              <a:t> </a:t>
            </a:r>
            <a:r>
              <a:rPr lang="fr-FR" baseline="0" dirty="0" err="1" smtClean="0"/>
              <a:t>Adel</a:t>
            </a:r>
            <a:endParaRPr lang="fr-FR" dirty="0"/>
          </a:p>
        </p:txBody>
      </p:sp>
      <p:sp>
        <p:nvSpPr>
          <p:cNvPr id="4" name="Espace réservé du numéro de diapositive 3"/>
          <p:cNvSpPr>
            <a:spLocks noGrp="1"/>
          </p:cNvSpPr>
          <p:nvPr>
            <p:ph type="sldNum" sz="quarter" idx="10"/>
          </p:nvPr>
        </p:nvSpPr>
        <p:spPr/>
        <p:txBody>
          <a:bodyPr/>
          <a:lstStyle/>
          <a:p>
            <a:fld id="{9E3A91B9-43A9-4719-8238-7994A0A2EB4B}"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8042189-512A-441A-B3A4-D5481E30E511}" type="datetimeFigureOut">
              <a:rPr lang="fr-FR" smtClean="0"/>
              <a:pPr/>
              <a:t>03/07/2017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BD3983-25F3-4DE9-B475-C1B41A2A107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8042189-512A-441A-B3A4-D5481E30E511}" type="datetimeFigureOut">
              <a:rPr lang="fr-FR" smtClean="0"/>
              <a:pPr/>
              <a:t>03/07/2017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BD3983-25F3-4DE9-B475-C1B41A2A107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8042189-512A-441A-B3A4-D5481E30E511}" type="datetimeFigureOut">
              <a:rPr lang="fr-FR" smtClean="0"/>
              <a:pPr/>
              <a:t>03/07/2017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BD3983-25F3-4DE9-B475-C1B41A2A107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8042189-512A-441A-B3A4-D5481E30E511}" type="datetimeFigureOut">
              <a:rPr lang="fr-FR" smtClean="0"/>
              <a:pPr/>
              <a:t>03/07/2017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BD3983-25F3-4DE9-B475-C1B41A2A107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8042189-512A-441A-B3A4-D5481E30E511}" type="datetimeFigureOut">
              <a:rPr lang="fr-FR" smtClean="0"/>
              <a:pPr/>
              <a:t>03/07/2017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BD3983-25F3-4DE9-B475-C1B41A2A107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8042189-512A-441A-B3A4-D5481E30E511}" type="datetimeFigureOut">
              <a:rPr lang="fr-FR" smtClean="0"/>
              <a:pPr/>
              <a:t>03/07/2017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BD3983-25F3-4DE9-B475-C1B41A2A107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8042189-512A-441A-B3A4-D5481E30E511}" type="datetimeFigureOut">
              <a:rPr lang="fr-FR" smtClean="0"/>
              <a:pPr/>
              <a:t>03/07/2017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DBD3983-25F3-4DE9-B475-C1B41A2A107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8042189-512A-441A-B3A4-D5481E30E511}" type="datetimeFigureOut">
              <a:rPr lang="fr-FR" smtClean="0"/>
              <a:pPr/>
              <a:t>03/07/2017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BD3983-25F3-4DE9-B475-C1B41A2A107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8042189-512A-441A-B3A4-D5481E30E511}" type="datetimeFigureOut">
              <a:rPr lang="fr-FR" smtClean="0"/>
              <a:pPr/>
              <a:t>03/07/2017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DBD3983-25F3-4DE9-B475-C1B41A2A107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8042189-512A-441A-B3A4-D5481E30E511}" type="datetimeFigureOut">
              <a:rPr lang="fr-FR" smtClean="0"/>
              <a:pPr/>
              <a:t>03/07/2017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BD3983-25F3-4DE9-B475-C1B41A2A107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8042189-512A-441A-B3A4-D5481E30E511}" type="datetimeFigureOut">
              <a:rPr lang="fr-FR" smtClean="0"/>
              <a:pPr/>
              <a:t>03/07/2017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BD3983-25F3-4DE9-B475-C1B41A2A107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42189-512A-441A-B3A4-D5481E30E511}" type="datetimeFigureOut">
              <a:rPr lang="fr-FR" smtClean="0"/>
              <a:pPr/>
              <a:t>03/07/2017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D3983-25F3-4DE9-B475-C1B41A2A107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Utilisateur\Bureau\faclog.png"/>
          <p:cNvPicPr>
            <a:picLocks noChangeAspect="1" noChangeArrowheads="1"/>
          </p:cNvPicPr>
          <p:nvPr/>
        </p:nvPicPr>
        <p:blipFill>
          <a:blip r:embed="rId3"/>
          <a:srcRect/>
          <a:stretch>
            <a:fillRect/>
          </a:stretch>
        </p:blipFill>
        <p:spPr bwMode="auto">
          <a:xfrm>
            <a:off x="1285852" y="1500174"/>
            <a:ext cx="6643734" cy="4724703"/>
          </a:xfrm>
          <a:prstGeom prst="rect">
            <a:avLst/>
          </a:prstGeom>
          <a:noFill/>
        </p:spPr>
      </p:pic>
      <p:pic>
        <p:nvPicPr>
          <p:cNvPr id="2051" name="Picture 3" descr="C:\Documents and Settings\Utilisateur\Bureau\umbb.jpg"/>
          <p:cNvPicPr>
            <a:picLocks noChangeAspect="1" noChangeArrowheads="1"/>
          </p:cNvPicPr>
          <p:nvPr/>
        </p:nvPicPr>
        <p:blipFill>
          <a:blip r:embed="rId4"/>
          <a:srcRect/>
          <a:stretch>
            <a:fillRect/>
          </a:stretch>
        </p:blipFill>
        <p:spPr bwMode="auto">
          <a:xfrm>
            <a:off x="6762750" y="0"/>
            <a:ext cx="2381250" cy="1790700"/>
          </a:xfrm>
          <a:prstGeom prst="rect">
            <a:avLst/>
          </a:prstGeom>
          <a:noFill/>
        </p:spPr>
      </p:pic>
      <p:pic>
        <p:nvPicPr>
          <p:cNvPr id="6" name="Picture 2" descr="C:\Documents and Settings\Utilisateur\Bureau\230677_211443565556875_8211197_n.jpg"/>
          <p:cNvPicPr>
            <a:picLocks noChangeAspect="1" noChangeArrowheads="1"/>
          </p:cNvPicPr>
          <p:nvPr/>
        </p:nvPicPr>
        <p:blipFill>
          <a:blip r:embed="rId5"/>
          <a:srcRect/>
          <a:stretch>
            <a:fillRect/>
          </a:stretch>
        </p:blipFill>
        <p:spPr bwMode="auto">
          <a:xfrm>
            <a:off x="0" y="0"/>
            <a:ext cx="2057382" cy="1714488"/>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0"/>
            <a:ext cx="8501122" cy="7294305"/>
          </a:xfrm>
          <a:prstGeom prst="rect">
            <a:avLst/>
          </a:prstGeom>
        </p:spPr>
        <p:txBody>
          <a:bodyPr wrap="square">
            <a:spAutoFit/>
          </a:bodyPr>
          <a:lstStyle/>
          <a:p>
            <a:pPr algn="r"/>
            <a:endParaRPr lang="ar-DZ" b="1" dirty="0" smtClean="0"/>
          </a:p>
          <a:p>
            <a:pPr algn="r"/>
            <a:r>
              <a:rPr lang="ar-DZ" b="1" dirty="0" smtClean="0"/>
              <a:t>- هل تعلم عزيزي الطالب بكري كان التوظيف مباشر </a:t>
            </a:r>
            <a:r>
              <a:rPr lang="ar-DZ" b="1" dirty="0" err="1" smtClean="0"/>
              <a:t>اي</a:t>
            </a:r>
            <a:r>
              <a:rPr lang="ar-DZ" b="1" dirty="0" smtClean="0"/>
              <a:t> </a:t>
            </a:r>
            <a:r>
              <a:rPr lang="ar-DZ" b="1" dirty="0" err="1" smtClean="0"/>
              <a:t>اي</a:t>
            </a:r>
            <a:r>
              <a:rPr lang="ar-DZ" b="1" dirty="0" smtClean="0"/>
              <a:t> </a:t>
            </a:r>
            <a:r>
              <a:rPr lang="ar-DZ" b="1" dirty="0" err="1" smtClean="0"/>
              <a:t>كالب</a:t>
            </a:r>
            <a:r>
              <a:rPr lang="ar-DZ" b="1" dirty="0" smtClean="0"/>
              <a:t> يخرج بالمنصب </a:t>
            </a:r>
            <a:r>
              <a:rPr lang="ar-DZ" b="1" dirty="0" err="1" smtClean="0"/>
              <a:t>تاعو</a:t>
            </a:r>
            <a:r>
              <a:rPr lang="ar-DZ" b="1" dirty="0" smtClean="0"/>
              <a:t> في </a:t>
            </a:r>
            <a:r>
              <a:rPr lang="ar-DZ" b="1" dirty="0" err="1" smtClean="0"/>
              <a:t>سوناطراك</a:t>
            </a:r>
            <a:r>
              <a:rPr lang="ar-DZ" b="1" dirty="0" smtClean="0"/>
              <a:t> لكن بعد تحويل المعهد </a:t>
            </a:r>
            <a:r>
              <a:rPr lang="ar-DZ" b="1" dirty="0" err="1" smtClean="0"/>
              <a:t>الى</a:t>
            </a:r>
            <a:r>
              <a:rPr lang="ar-DZ" b="1" dirty="0" smtClean="0"/>
              <a:t> كلية تجمدت اتفاقية التوظيف بين الجامعة ومجمع </a:t>
            </a:r>
            <a:r>
              <a:rPr lang="ar-DZ" b="1" dirty="0" err="1" smtClean="0"/>
              <a:t>سوناطراك</a:t>
            </a:r>
            <a:r>
              <a:rPr lang="ar-DZ" b="1" dirty="0" smtClean="0"/>
              <a:t> …ومن بعد </a:t>
            </a:r>
            <a:r>
              <a:rPr lang="ar-DZ" b="1" dirty="0" err="1" smtClean="0"/>
              <a:t>اصبح</a:t>
            </a:r>
            <a:r>
              <a:rPr lang="ar-DZ" b="1" dirty="0" smtClean="0"/>
              <a:t> التوظيف بعد اجتياز مسابقة  وكانت </a:t>
            </a:r>
            <a:r>
              <a:rPr lang="ar-DZ" b="1" dirty="0" err="1" smtClean="0"/>
              <a:t>الاغلبية</a:t>
            </a:r>
            <a:r>
              <a:rPr lang="ar-DZ" b="1" dirty="0" smtClean="0"/>
              <a:t> من طلبة المحروقات تنجح فيه …ثم عند دخول نظام  </a:t>
            </a:r>
            <a:r>
              <a:rPr lang="ar-DZ" b="1" dirty="0" err="1" smtClean="0"/>
              <a:t>ل</a:t>
            </a:r>
            <a:r>
              <a:rPr lang="ar-DZ" b="1" dirty="0" smtClean="0"/>
              <a:t>. م.د</a:t>
            </a:r>
            <a:r>
              <a:rPr lang="fr-FR" b="1" dirty="0" smtClean="0"/>
              <a:t> </a:t>
            </a:r>
            <a:r>
              <a:rPr lang="ar-DZ" b="1" dirty="0" smtClean="0"/>
              <a:t>تعفن الوضع تماما </a:t>
            </a:r>
            <a:r>
              <a:rPr lang="ar-DZ" b="1" dirty="0" err="1" smtClean="0"/>
              <a:t>واصبح</a:t>
            </a:r>
            <a:r>
              <a:rPr lang="ar-DZ" b="1" dirty="0" smtClean="0"/>
              <a:t> طالب كلية المحروقات هو وطالب علوم  تكنولوجيا  نفس الحظوظ لا توجد </a:t>
            </a:r>
            <a:r>
              <a:rPr lang="ar-DZ" b="1" dirty="0" err="1" smtClean="0"/>
              <a:t>اولوية</a:t>
            </a:r>
            <a:r>
              <a:rPr lang="ar-DZ" b="1" dirty="0" smtClean="0"/>
              <a:t> </a:t>
            </a:r>
            <a:r>
              <a:rPr lang="ar-DZ" b="1" dirty="0" err="1" smtClean="0"/>
              <a:t>اطلاقا</a:t>
            </a:r>
            <a:r>
              <a:rPr lang="ar-DZ" b="1" dirty="0" smtClean="0"/>
              <a:t> …حتى </a:t>
            </a:r>
            <a:r>
              <a:rPr lang="ar-DZ" b="1" dirty="0" err="1" smtClean="0"/>
              <a:t>ان</a:t>
            </a:r>
            <a:r>
              <a:rPr lang="ar-DZ" b="1" dirty="0" smtClean="0"/>
              <a:t> بعض التخصصات من جامعة باب الزوار التي لا علاقة لها بالمحروقات </a:t>
            </a:r>
            <a:r>
              <a:rPr lang="ar-DZ" b="1" dirty="0" err="1" smtClean="0"/>
              <a:t>اصبحت</a:t>
            </a:r>
            <a:r>
              <a:rPr lang="ar-DZ" b="1" dirty="0" smtClean="0"/>
              <a:t> لديها </a:t>
            </a:r>
            <a:r>
              <a:rPr lang="ar-DZ" b="1" dirty="0" err="1" smtClean="0"/>
              <a:t>الاولوية</a:t>
            </a:r>
            <a:r>
              <a:rPr lang="ar-DZ" b="1" dirty="0" smtClean="0"/>
              <a:t> على حساب تخصص محروقات !!!!!!!!!!</a:t>
            </a:r>
          </a:p>
          <a:p>
            <a:pPr algn="r"/>
            <a:endParaRPr lang="ar-DZ" b="1" dirty="0" smtClean="0"/>
          </a:p>
          <a:p>
            <a:pPr algn="r"/>
            <a:r>
              <a:rPr lang="ar-DZ" b="1" dirty="0" smtClean="0"/>
              <a:t>- هل تعلم عزيزي الطالب كما هو معلوم اغلب المناصب  متواجدة في الصحراء خاصة </a:t>
            </a:r>
            <a:r>
              <a:rPr lang="ar-DZ" b="1" dirty="0" err="1" smtClean="0"/>
              <a:t>حاسي</a:t>
            </a:r>
            <a:r>
              <a:rPr lang="ar-DZ" b="1" dirty="0" smtClean="0"/>
              <a:t> مسعود </a:t>
            </a:r>
            <a:r>
              <a:rPr lang="ar-DZ" b="1" dirty="0" err="1" smtClean="0"/>
              <a:t>وحاسي</a:t>
            </a:r>
            <a:r>
              <a:rPr lang="ar-DZ" b="1" dirty="0" smtClean="0"/>
              <a:t> الرمل .الحكومة </a:t>
            </a:r>
            <a:r>
              <a:rPr lang="ar-DZ" b="1" dirty="0" err="1" smtClean="0"/>
              <a:t>اصدرت</a:t>
            </a:r>
            <a:r>
              <a:rPr lang="ar-DZ" b="1" dirty="0" smtClean="0"/>
              <a:t> قرار وزاري </a:t>
            </a:r>
            <a:r>
              <a:rPr lang="ar-DZ" b="1" dirty="0" err="1" smtClean="0"/>
              <a:t>باعطاء</a:t>
            </a:r>
            <a:r>
              <a:rPr lang="ar-DZ" b="1" dirty="0" smtClean="0"/>
              <a:t> </a:t>
            </a:r>
            <a:r>
              <a:rPr lang="ar-DZ" b="1" dirty="0" err="1" smtClean="0"/>
              <a:t>الاولوية</a:t>
            </a:r>
            <a:r>
              <a:rPr lang="ar-DZ" b="1" dirty="0" smtClean="0"/>
              <a:t> في التوظيف </a:t>
            </a:r>
            <a:r>
              <a:rPr lang="ar-DZ" b="1" dirty="0" err="1" smtClean="0"/>
              <a:t>لابناء</a:t>
            </a:r>
            <a:r>
              <a:rPr lang="ar-DZ" b="1" dirty="0" smtClean="0"/>
              <a:t> الجنوب …مع </a:t>
            </a:r>
            <a:r>
              <a:rPr lang="ar-DZ" b="1" dirty="0" err="1" smtClean="0"/>
              <a:t>ان</a:t>
            </a:r>
            <a:r>
              <a:rPr lang="ar-DZ" b="1" dirty="0" smtClean="0"/>
              <a:t> كل المناصب تعطى عن طريق “</a:t>
            </a:r>
            <a:r>
              <a:rPr lang="ar-DZ" b="1" dirty="0" err="1" smtClean="0"/>
              <a:t>لانام</a:t>
            </a:r>
            <a:r>
              <a:rPr lang="ar-DZ" b="1" dirty="0" smtClean="0"/>
              <a:t> ” وكالة التشغيل المحلية هناك والتي تشترط </a:t>
            </a:r>
            <a:r>
              <a:rPr lang="ar-DZ" b="1" dirty="0" err="1" smtClean="0"/>
              <a:t>ان</a:t>
            </a:r>
            <a:r>
              <a:rPr lang="ar-DZ" b="1" dirty="0" smtClean="0"/>
              <a:t> تكون مقيما في ولاية </a:t>
            </a:r>
            <a:r>
              <a:rPr lang="ar-DZ" b="1" dirty="0" err="1" smtClean="0"/>
              <a:t>ورقلة</a:t>
            </a:r>
            <a:r>
              <a:rPr lang="ar-DZ" b="1" dirty="0" smtClean="0"/>
              <a:t> لكي تسمح </a:t>
            </a:r>
            <a:r>
              <a:rPr lang="ar-DZ" b="1" dirty="0" err="1" smtClean="0"/>
              <a:t>لك</a:t>
            </a:r>
            <a:r>
              <a:rPr lang="ar-DZ" b="1" dirty="0" smtClean="0"/>
              <a:t> بالتسجيل فيها والتسجيل فيها صعب جدا بالنسبة للغير المقيمين في الصحراء…يعني طالب المحروقات 5 سنوات وهو يدرس ثم في </a:t>
            </a:r>
            <a:r>
              <a:rPr lang="ar-DZ" b="1" dirty="0" err="1" smtClean="0"/>
              <a:t>الاخير</a:t>
            </a:r>
            <a:r>
              <a:rPr lang="ar-DZ" b="1" dirty="0" smtClean="0"/>
              <a:t> يأتي طالب درس تخصص </a:t>
            </a:r>
            <a:r>
              <a:rPr lang="fr-FR" b="1" dirty="0" smtClean="0"/>
              <a:t>st </a:t>
            </a:r>
            <a:r>
              <a:rPr lang="ar-DZ" b="1" dirty="0" smtClean="0"/>
              <a:t>في </a:t>
            </a:r>
            <a:r>
              <a:rPr lang="ar-DZ" b="1" dirty="0" err="1" smtClean="0"/>
              <a:t>ورقلة</a:t>
            </a:r>
            <a:r>
              <a:rPr lang="ar-DZ" b="1" dirty="0" smtClean="0"/>
              <a:t> لا علاقة له بالمحروقات </a:t>
            </a:r>
            <a:r>
              <a:rPr lang="ar-DZ" b="1" dirty="0" err="1" smtClean="0"/>
              <a:t>اطلاقا</a:t>
            </a:r>
            <a:r>
              <a:rPr lang="ar-DZ" b="1" dirty="0" smtClean="0"/>
              <a:t> يعمل هو وطالب المحروقات يصبح بطال </a:t>
            </a:r>
            <a:r>
              <a:rPr lang="ar-DZ" b="1" dirty="0" err="1" smtClean="0"/>
              <a:t>الى</a:t>
            </a:r>
            <a:r>
              <a:rPr lang="ar-DZ" b="1" dirty="0" smtClean="0"/>
              <a:t> </a:t>
            </a:r>
            <a:r>
              <a:rPr lang="ar-DZ" b="1" dirty="0" err="1" smtClean="0"/>
              <a:t>اشعار</a:t>
            </a:r>
            <a:r>
              <a:rPr lang="ar-DZ" b="1" dirty="0" smtClean="0"/>
              <a:t> </a:t>
            </a:r>
            <a:r>
              <a:rPr lang="ar-DZ" b="1" dirty="0" err="1" smtClean="0"/>
              <a:t>اخر</a:t>
            </a:r>
            <a:r>
              <a:rPr lang="ar-DZ" b="1" dirty="0" smtClean="0"/>
              <a:t> …( القرار الوزاري جاء بعد احتجاجات سكان المنطقة ) …</a:t>
            </a:r>
          </a:p>
          <a:p>
            <a:pPr algn="r"/>
            <a:endParaRPr lang="ar-DZ" b="1" dirty="0" smtClean="0"/>
          </a:p>
          <a:p>
            <a:pPr algn="r"/>
            <a:r>
              <a:rPr lang="ar-DZ" b="1" dirty="0" err="1"/>
              <a:t>اضف</a:t>
            </a:r>
            <a:r>
              <a:rPr lang="ar-DZ" b="1" dirty="0"/>
              <a:t> </a:t>
            </a:r>
            <a:r>
              <a:rPr lang="ar-DZ" b="1" dirty="0" err="1"/>
              <a:t>الى</a:t>
            </a:r>
            <a:r>
              <a:rPr lang="ar-DZ" b="1" dirty="0"/>
              <a:t> ذلك هناك معهد الجزائري للبترول متواجد في </a:t>
            </a:r>
            <a:r>
              <a:rPr lang="ar-DZ" b="1" dirty="0" err="1"/>
              <a:t>بومرداس</a:t>
            </a:r>
            <a:r>
              <a:rPr lang="ar-DZ" b="1" dirty="0"/>
              <a:t> </a:t>
            </a:r>
            <a:r>
              <a:rPr lang="fr-FR" b="1" dirty="0"/>
              <a:t> </a:t>
            </a:r>
            <a:endParaRPr lang="ar-DZ" b="1" dirty="0" smtClean="0"/>
          </a:p>
          <a:p>
            <a:pPr algn="r"/>
            <a:r>
              <a:rPr lang="ar-DZ" b="1" dirty="0" smtClean="0"/>
              <a:t>هذا </a:t>
            </a:r>
            <a:r>
              <a:rPr lang="ar-DZ" b="1" dirty="0"/>
              <a:t>المعهد تابع لوزارة الطاقة ويتم فيه تكوين المهندسين والتقنيين …يفتتح هذا المعهد عادة مسابقة للدخول </a:t>
            </a:r>
            <a:r>
              <a:rPr lang="ar-DZ" b="1" dirty="0" err="1"/>
              <a:t>اليه</a:t>
            </a:r>
            <a:r>
              <a:rPr lang="ar-DZ" b="1" dirty="0"/>
              <a:t> </a:t>
            </a:r>
            <a:r>
              <a:rPr lang="ar-DZ" b="1" dirty="0" smtClean="0"/>
              <a:t>حسب </a:t>
            </a:r>
            <a:r>
              <a:rPr lang="ar-DZ" b="1" dirty="0"/>
              <a:t>حاجة </a:t>
            </a:r>
            <a:r>
              <a:rPr lang="ar-DZ" b="1" dirty="0" err="1"/>
              <a:t>سوناطراك</a:t>
            </a:r>
            <a:r>
              <a:rPr lang="ar-DZ" b="1" dirty="0"/>
              <a:t> </a:t>
            </a:r>
            <a:r>
              <a:rPr lang="ar-DZ" b="1" dirty="0" err="1"/>
              <a:t>للمهندسيين</a:t>
            </a:r>
            <a:r>
              <a:rPr lang="ar-DZ" b="1" dirty="0"/>
              <a:t> والتقنيين …بكري كانت هناك </a:t>
            </a:r>
            <a:r>
              <a:rPr lang="ar-DZ" b="1" dirty="0" err="1"/>
              <a:t>اولوية</a:t>
            </a:r>
            <a:r>
              <a:rPr lang="ar-DZ" b="1" dirty="0"/>
              <a:t> لطلبة المحروقات لكن </a:t>
            </a:r>
            <a:r>
              <a:rPr lang="ar-DZ" b="1" dirty="0" err="1"/>
              <a:t>الان</a:t>
            </a:r>
            <a:r>
              <a:rPr lang="ar-DZ" b="1" dirty="0"/>
              <a:t> لا توجد </a:t>
            </a:r>
            <a:r>
              <a:rPr lang="ar-DZ" b="1" dirty="0" err="1"/>
              <a:t>اي</a:t>
            </a:r>
            <a:r>
              <a:rPr lang="ar-DZ" b="1" dirty="0"/>
              <a:t> </a:t>
            </a:r>
            <a:r>
              <a:rPr lang="ar-DZ" b="1" dirty="0" err="1"/>
              <a:t>اولوية</a:t>
            </a:r>
            <a:r>
              <a:rPr lang="ar-DZ" b="1" dirty="0"/>
              <a:t> و المشكل انه يمكن </a:t>
            </a:r>
            <a:r>
              <a:rPr lang="ar-DZ" b="1" dirty="0" err="1"/>
              <a:t>لاي</a:t>
            </a:r>
            <a:r>
              <a:rPr lang="ar-DZ" b="1" dirty="0"/>
              <a:t> شخص متحصل على </a:t>
            </a:r>
            <a:r>
              <a:rPr lang="ar-DZ" b="1" dirty="0" err="1"/>
              <a:t>ديبلوم</a:t>
            </a:r>
            <a:r>
              <a:rPr lang="ar-DZ" b="1" dirty="0"/>
              <a:t> </a:t>
            </a:r>
            <a:r>
              <a:rPr lang="ar-DZ" b="1" dirty="0" err="1"/>
              <a:t>ليسلنس</a:t>
            </a:r>
            <a:r>
              <a:rPr lang="ar-DZ" b="1" dirty="0"/>
              <a:t> </a:t>
            </a:r>
            <a:r>
              <a:rPr lang="ar-DZ" b="1" dirty="0" err="1"/>
              <a:t>او</a:t>
            </a:r>
            <a:r>
              <a:rPr lang="ar-DZ" b="1" dirty="0"/>
              <a:t> </a:t>
            </a:r>
            <a:r>
              <a:rPr lang="ar-DZ" b="1" dirty="0" err="1"/>
              <a:t>ماستر</a:t>
            </a:r>
            <a:r>
              <a:rPr lang="ar-DZ" b="1" dirty="0"/>
              <a:t> في تخصص تقني مهما كان </a:t>
            </a:r>
            <a:r>
              <a:rPr lang="ar-DZ" b="1" dirty="0" err="1"/>
              <a:t>ان</a:t>
            </a:r>
            <a:r>
              <a:rPr lang="ar-DZ" b="1" dirty="0"/>
              <a:t> يجتاز المسابقة ….وحتى لو فاز طالب المحروقات في المسابقة هو مجبر على متابعة تكوين لمدة عامين </a:t>
            </a:r>
            <a:r>
              <a:rPr lang="ar-DZ" b="1" dirty="0" err="1"/>
              <a:t>اضافيين</a:t>
            </a:r>
            <a:r>
              <a:rPr lang="ar-DZ" b="1" dirty="0"/>
              <a:t> لكي يعمل وهذا التكوين </a:t>
            </a:r>
            <a:r>
              <a:rPr lang="ar-DZ" b="1" dirty="0" err="1"/>
              <a:t>اصلا</a:t>
            </a:r>
            <a:r>
              <a:rPr lang="ar-DZ" b="1" dirty="0"/>
              <a:t> فيه </a:t>
            </a:r>
            <a:r>
              <a:rPr lang="ar-DZ" b="1" dirty="0" err="1"/>
              <a:t>مادرسه</a:t>
            </a:r>
            <a:r>
              <a:rPr lang="ar-DZ" b="1" dirty="0"/>
              <a:t> خلال 5 سنوات في كلية المحروقات …يعني عامين تضيعهم من حياتك باطل ….هذه النقطة تم التحدث </a:t>
            </a:r>
            <a:r>
              <a:rPr lang="ar-DZ" b="1" dirty="0" err="1"/>
              <a:t>بشانها</a:t>
            </a:r>
            <a:r>
              <a:rPr lang="ar-DZ" b="1" dirty="0"/>
              <a:t> مع </a:t>
            </a:r>
            <a:r>
              <a:rPr lang="ar-DZ" b="1" dirty="0" err="1"/>
              <a:t>المسؤولين</a:t>
            </a:r>
            <a:r>
              <a:rPr lang="ar-DZ" b="1" dirty="0"/>
              <a:t> لتخفيض مدة التكوين </a:t>
            </a:r>
            <a:r>
              <a:rPr lang="ar-DZ" b="1" dirty="0" err="1"/>
              <a:t>الى</a:t>
            </a:r>
            <a:r>
              <a:rPr lang="ar-DZ" b="1" dirty="0"/>
              <a:t> 6 </a:t>
            </a:r>
            <a:r>
              <a:rPr lang="ar-DZ" b="1" dirty="0" err="1"/>
              <a:t>اشهر</a:t>
            </a:r>
            <a:r>
              <a:rPr lang="ar-DZ" b="1" dirty="0"/>
              <a:t> و ننتظر رد بخصوص ذلك .</a:t>
            </a:r>
          </a:p>
          <a:p>
            <a:r>
              <a:rPr lang="ar-DZ" b="1" dirty="0" smtClean="0"/>
              <a:t/>
            </a:r>
            <a:br>
              <a:rPr lang="ar-DZ" b="1" dirty="0" smtClean="0"/>
            </a:br>
            <a:r>
              <a:rPr lang="ar-DZ" b="1" dirty="0" smtClean="0"/>
              <a:t> </a:t>
            </a:r>
          </a:p>
          <a:p>
            <a:pPr algn="r"/>
            <a:endParaRPr lang="ar-DZ"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20720035">
            <a:off x="424441" y="1647920"/>
            <a:ext cx="8863606" cy="2800767"/>
          </a:xfrm>
          <a:prstGeom prst="rect">
            <a:avLst/>
          </a:prstGeom>
          <a:noFill/>
        </p:spPr>
        <p:txBody>
          <a:bodyPr wrap="square" lIns="91440" tIns="45720" rIns="91440" bIns="45720">
            <a:spAutoFit/>
          </a:bodyPr>
          <a:lstStyle/>
          <a:p>
            <a:pPr algn="ctr"/>
            <a:r>
              <a:rPr lang="ar-DZ" sz="8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نظام الدراسة</a:t>
            </a:r>
            <a:r>
              <a:rPr lang="fr-FR" sz="8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algn="ctr"/>
            <a:r>
              <a:rPr lang="fr-FR" sz="8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LMD</a:t>
            </a:r>
            <a:endParaRPr lang="fr-FR" sz="8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srcRect/>
          <a:stretch>
            <a:fillRect/>
          </a:stretch>
        </p:blipFill>
        <p:spPr bwMode="auto">
          <a:xfrm>
            <a:off x="285720" y="1000108"/>
            <a:ext cx="8456828" cy="43243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3357562"/>
            <a:ext cx="7358114" cy="3231654"/>
          </a:xfrm>
          <a:prstGeom prst="rect">
            <a:avLst/>
          </a:prstGeom>
        </p:spPr>
        <p:txBody>
          <a:bodyPr wrap="square">
            <a:spAutoFit/>
          </a:bodyPr>
          <a:lstStyle/>
          <a:p>
            <a:pPr algn="r"/>
            <a:endParaRPr lang="ar-DZ" sz="2400" b="1" dirty="0" smtClean="0"/>
          </a:p>
          <a:p>
            <a:pPr algn="ctr"/>
            <a:endParaRPr lang="ar-DZ" sz="2400" b="1" dirty="0"/>
          </a:p>
          <a:p>
            <a:pPr algn="r"/>
            <a:r>
              <a:rPr lang="fr-FR" sz="2400" b="1" dirty="0" err="1" smtClean="0"/>
              <a:t>Sm</a:t>
            </a:r>
            <a:r>
              <a:rPr lang="fr-FR" sz="2400" b="1" dirty="0" smtClean="0"/>
              <a:t> /st</a:t>
            </a:r>
            <a:r>
              <a:rPr lang="ar-DZ" sz="2400" b="1" dirty="0" smtClean="0"/>
              <a:t>السداسيات الثلاث </a:t>
            </a:r>
            <a:r>
              <a:rPr lang="ar-DZ" sz="2400" b="1" dirty="0" err="1" smtClean="0"/>
              <a:t>الاولى</a:t>
            </a:r>
            <a:r>
              <a:rPr lang="ar-DZ" sz="2400" b="1" dirty="0" smtClean="0"/>
              <a:t> هي  جذع </a:t>
            </a:r>
            <a:r>
              <a:rPr lang="ar-DZ" sz="2400" b="1" dirty="0"/>
              <a:t>مشترك تقرى فيها </a:t>
            </a:r>
            <a:r>
              <a:rPr lang="ar-DZ" sz="2400" b="1" dirty="0" err="1"/>
              <a:t>كيما</a:t>
            </a:r>
            <a:r>
              <a:rPr lang="ar-DZ" sz="2400" b="1" dirty="0"/>
              <a:t> </a:t>
            </a:r>
            <a:r>
              <a:rPr lang="ar-DZ" sz="2400" b="1" dirty="0" err="1"/>
              <a:t>قراية</a:t>
            </a:r>
            <a:r>
              <a:rPr lang="ar-DZ" sz="2400" b="1" dirty="0"/>
              <a:t> </a:t>
            </a:r>
            <a:endParaRPr lang="fr-FR" sz="2400" b="1" dirty="0"/>
          </a:p>
          <a:p>
            <a:pPr algn="r"/>
            <a:endParaRPr lang="fr-FR" sz="2400" b="1" dirty="0" smtClean="0"/>
          </a:p>
          <a:p>
            <a:pPr algn="r"/>
            <a:r>
              <a:rPr lang="ar-DZ" sz="2400" b="1" dirty="0" smtClean="0"/>
              <a:t>عموما </a:t>
            </a:r>
            <a:r>
              <a:rPr lang="ar-DZ" sz="2400" b="1" dirty="0"/>
              <a:t>يوجد 9 موديلات تقراها في </a:t>
            </a:r>
            <a:r>
              <a:rPr lang="ar-DZ" sz="2400" b="1" dirty="0" err="1"/>
              <a:t>السوماستر</a:t>
            </a:r>
            <a:r>
              <a:rPr lang="ar-DZ" sz="2400" b="1" dirty="0"/>
              <a:t> والعدد قابل للزيادة </a:t>
            </a:r>
            <a:r>
              <a:rPr lang="ar-DZ" sz="2400" b="1" dirty="0" err="1"/>
              <a:t>او</a:t>
            </a:r>
            <a:r>
              <a:rPr lang="ar-DZ" sz="2400" b="1" dirty="0"/>
              <a:t> </a:t>
            </a:r>
            <a:endParaRPr lang="ar-DZ" sz="2400" b="1" dirty="0" smtClean="0"/>
          </a:p>
          <a:p>
            <a:pPr algn="r"/>
            <a:r>
              <a:rPr lang="ar-DZ" sz="2400" b="1" dirty="0" smtClean="0"/>
              <a:t>النقصان </a:t>
            </a:r>
            <a:r>
              <a:rPr lang="ar-DZ" sz="2400" b="1" dirty="0"/>
              <a:t>حسب </a:t>
            </a:r>
            <a:r>
              <a:rPr lang="ar-DZ" sz="2400" b="1" dirty="0" err="1" smtClean="0"/>
              <a:t>الادارة</a:t>
            </a:r>
            <a:endParaRPr lang="ar-DZ" sz="2400" b="1" dirty="0" smtClean="0"/>
          </a:p>
          <a:p>
            <a:pPr algn="ctr"/>
            <a:r>
              <a:rPr lang="ar-DZ" sz="2400" b="1" dirty="0" smtClean="0"/>
              <a:t> </a:t>
            </a:r>
            <a:r>
              <a:rPr lang="ar-DZ" sz="2400" b="1" dirty="0" smtClean="0">
                <a:solidFill>
                  <a:srgbClr val="FF0000"/>
                </a:solidFill>
              </a:rPr>
              <a:t>الموديل=المادة (مثل في الثانوية.)</a:t>
            </a:r>
          </a:p>
          <a:p>
            <a:pPr algn="r"/>
            <a:r>
              <a:rPr lang="ar-DZ" dirty="0" smtClean="0"/>
              <a:t/>
            </a:r>
            <a:br>
              <a:rPr lang="ar-DZ" dirty="0" smtClean="0"/>
            </a:br>
            <a:endParaRPr lang="fr-FR" dirty="0"/>
          </a:p>
        </p:txBody>
      </p:sp>
      <p:sp>
        <p:nvSpPr>
          <p:cNvPr id="3" name="Rectangle 2"/>
          <p:cNvSpPr/>
          <p:nvPr/>
        </p:nvSpPr>
        <p:spPr>
          <a:xfrm>
            <a:off x="2357422" y="428604"/>
            <a:ext cx="4429156" cy="1323439"/>
          </a:xfrm>
          <a:prstGeom prst="rect">
            <a:avLst/>
          </a:prstGeom>
          <a:noFill/>
        </p:spPr>
        <p:txBody>
          <a:bodyPr wrap="square" lIns="91440" tIns="45720" rIns="91440" bIns="45720">
            <a:spAutoFit/>
          </a:bodyPr>
          <a:lstStyle/>
          <a:p>
            <a:pPr algn="ctr"/>
            <a:r>
              <a:rPr lang="ar-DZ" sz="4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ليسانس </a:t>
            </a:r>
            <a:r>
              <a:rPr lang="fr-FR" sz="4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LICENCE</a:t>
            </a:r>
          </a:p>
          <a:p>
            <a:pPr algn="ctr"/>
            <a:endParaRPr lang="fr-FR" sz="40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2531" name="Picture 3"/>
          <p:cNvPicPr>
            <a:picLocks noChangeAspect="1" noChangeArrowheads="1"/>
          </p:cNvPicPr>
          <p:nvPr/>
        </p:nvPicPr>
        <p:blipFill>
          <a:blip r:embed="rId2"/>
          <a:srcRect/>
          <a:stretch>
            <a:fillRect/>
          </a:stretch>
        </p:blipFill>
        <p:spPr bwMode="auto">
          <a:xfrm>
            <a:off x="642910" y="1714488"/>
            <a:ext cx="8060765" cy="1928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949875" y="813503"/>
            <a:ext cx="8048663" cy="5902062"/>
          </a:xfrm>
          <a:prstGeom prst="rect">
            <a:avLst/>
          </a:prstGeom>
          <a:noFill/>
          <a:ln w="9525">
            <a:noFill/>
            <a:miter lim="800000"/>
            <a:headEnd/>
            <a:tailEnd/>
          </a:ln>
          <a:effectLst/>
        </p:spPr>
      </p:pic>
      <p:sp>
        <p:nvSpPr>
          <p:cNvPr id="3" name="Rectangle 2"/>
          <p:cNvSpPr/>
          <p:nvPr/>
        </p:nvSpPr>
        <p:spPr>
          <a:xfrm>
            <a:off x="2857488" y="214290"/>
            <a:ext cx="3812519" cy="923330"/>
          </a:xfrm>
          <a:prstGeom prst="rect">
            <a:avLst/>
          </a:prstGeom>
          <a:noFill/>
        </p:spPr>
        <p:txBody>
          <a:bodyPr wrap="none" lIns="91440" tIns="45720" rIns="91440" bIns="45720">
            <a:spAutoFit/>
          </a:bodyPr>
          <a:lstStyle/>
          <a:p>
            <a:pPr algn="ctr"/>
            <a:r>
              <a:rPr lang="fr-F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Crédit = </a:t>
            </a:r>
            <a:r>
              <a:rPr lang="ar-DZ"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رصيد</a:t>
            </a:r>
            <a:endParaRPr lang="fr-F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931592">
            <a:off x="588438" y="1787870"/>
            <a:ext cx="7868820" cy="2800767"/>
          </a:xfrm>
          <a:prstGeom prst="rect">
            <a:avLst/>
          </a:prstGeom>
          <a:noFill/>
        </p:spPr>
        <p:txBody>
          <a:bodyPr wrap="square" lIns="91440" tIns="45720" rIns="91440" bIns="45720">
            <a:spAutoFit/>
          </a:bodyPr>
          <a:lstStyle/>
          <a:p>
            <a:pPr algn="ctr"/>
            <a:r>
              <a:rPr lang="ar-DZ"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الحياة الجامعية </a:t>
            </a:r>
          </a:p>
          <a:p>
            <a:pPr algn="ctr"/>
            <a:r>
              <a:rPr lang="ar-DZ"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و طرق الدراسة</a:t>
            </a:r>
            <a:endParaRPr lang="fr-FR" sz="8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357166"/>
            <a:ext cx="8572560" cy="5909310"/>
          </a:xfrm>
          <a:prstGeom prst="rect">
            <a:avLst/>
          </a:prstGeom>
        </p:spPr>
        <p:txBody>
          <a:bodyPr wrap="square">
            <a:spAutoFit/>
          </a:bodyPr>
          <a:lstStyle/>
          <a:p>
            <a:pPr algn="r"/>
            <a:endParaRPr lang="ar-DZ" b="1" dirty="0" smtClean="0"/>
          </a:p>
          <a:p>
            <a:pPr algn="r"/>
            <a:r>
              <a:rPr lang="ar-DZ" b="1" dirty="0" smtClean="0"/>
              <a:t>بعد انقضاء السداسيات الثلاث تدخل في التخصص </a:t>
            </a:r>
            <a:r>
              <a:rPr lang="ar-DZ" b="1" dirty="0" err="1" smtClean="0"/>
              <a:t>وكماهو</a:t>
            </a:r>
            <a:r>
              <a:rPr lang="ar-DZ" b="1" dirty="0" smtClean="0"/>
              <a:t> معلوم يوجد 12 تخصص على العموم</a:t>
            </a:r>
          </a:p>
          <a:p>
            <a:pPr algn="r"/>
            <a:endParaRPr lang="ar-DZ" b="1" dirty="0" smtClean="0"/>
          </a:p>
          <a:p>
            <a:pPr algn="r"/>
            <a:r>
              <a:rPr lang="ar-DZ" b="1" dirty="0" smtClean="0"/>
              <a:t>التخصصات كل ونظرته الخاصة وكل واحد </a:t>
            </a:r>
            <a:r>
              <a:rPr lang="ar-DZ" b="1" dirty="0" err="1" smtClean="0"/>
              <a:t>عندو</a:t>
            </a:r>
            <a:r>
              <a:rPr lang="ar-DZ" b="1" dirty="0" smtClean="0"/>
              <a:t> التقييم </a:t>
            </a:r>
            <a:r>
              <a:rPr lang="ar-DZ" b="1" dirty="0" err="1" smtClean="0"/>
              <a:t>تاعو</a:t>
            </a:r>
            <a:r>
              <a:rPr lang="ar-DZ" b="1" dirty="0" smtClean="0"/>
              <a:t> …</a:t>
            </a:r>
          </a:p>
          <a:p>
            <a:pPr algn="r"/>
            <a:endParaRPr lang="ar-DZ" b="1" dirty="0" smtClean="0"/>
          </a:p>
          <a:p>
            <a:pPr algn="r"/>
            <a:r>
              <a:rPr lang="ar-DZ" b="1" dirty="0" err="1" smtClean="0"/>
              <a:t>القراية</a:t>
            </a:r>
            <a:r>
              <a:rPr lang="ar-DZ" b="1" dirty="0" smtClean="0"/>
              <a:t> </a:t>
            </a:r>
            <a:r>
              <a:rPr lang="ar-DZ" b="1" dirty="0" err="1"/>
              <a:t>لاباس</a:t>
            </a:r>
            <a:r>
              <a:rPr lang="ar-DZ" b="1" dirty="0"/>
              <a:t> </a:t>
            </a:r>
            <a:r>
              <a:rPr lang="ar-DZ" b="1" dirty="0" err="1"/>
              <a:t>بيها</a:t>
            </a:r>
            <a:r>
              <a:rPr lang="ar-DZ" b="1" dirty="0"/>
              <a:t> السنة </a:t>
            </a:r>
            <a:r>
              <a:rPr lang="ar-DZ" b="1" dirty="0" err="1"/>
              <a:t>الاولى</a:t>
            </a:r>
            <a:r>
              <a:rPr lang="ar-DZ" b="1" dirty="0"/>
              <a:t> </a:t>
            </a:r>
            <a:r>
              <a:rPr lang="ar-DZ" b="1" dirty="0" err="1" smtClean="0"/>
              <a:t>تفوف</a:t>
            </a:r>
            <a:r>
              <a:rPr lang="ar-DZ" b="1" dirty="0" smtClean="0"/>
              <a:t> </a:t>
            </a:r>
            <a:r>
              <a:rPr lang="ar-DZ" b="1" dirty="0"/>
              <a:t>تعرف </a:t>
            </a:r>
            <a:r>
              <a:rPr lang="ar-DZ" b="1" dirty="0" err="1"/>
              <a:t>السيستام</a:t>
            </a:r>
            <a:r>
              <a:rPr lang="ar-DZ" b="1" dirty="0"/>
              <a:t> كيفاه يمشي تجيب عامك بشكل </a:t>
            </a:r>
            <a:r>
              <a:rPr lang="ar-DZ" b="1" dirty="0" smtClean="0"/>
              <a:t>عادي جدا ..</a:t>
            </a:r>
          </a:p>
          <a:p>
            <a:pPr algn="r"/>
            <a:endParaRPr lang="ar-DZ" b="1" dirty="0"/>
          </a:p>
          <a:p>
            <a:pPr algn="r"/>
            <a:r>
              <a:rPr lang="ar-DZ" b="1" dirty="0"/>
              <a:t>  </a:t>
            </a:r>
          </a:p>
          <a:p>
            <a:pPr algn="r"/>
            <a:r>
              <a:rPr lang="ar-DZ" b="1" dirty="0"/>
              <a:t>السنة الثانية صعبة نوعا ما بالنسبة للسنة </a:t>
            </a:r>
            <a:r>
              <a:rPr lang="ar-DZ" b="1" dirty="0" err="1"/>
              <a:t>الاولى</a:t>
            </a:r>
            <a:r>
              <a:rPr lang="ar-DZ" b="1" dirty="0"/>
              <a:t> خاصة السداسي 3 الذي يعتبر </a:t>
            </a:r>
            <a:r>
              <a:rPr lang="ar-DZ" b="1" dirty="0" err="1"/>
              <a:t>اخر</a:t>
            </a:r>
            <a:r>
              <a:rPr lang="ar-DZ" b="1" dirty="0"/>
              <a:t> جذع مشترك  لكن اللي يقرى </a:t>
            </a:r>
            <a:endParaRPr lang="ar-DZ" b="1" dirty="0" smtClean="0"/>
          </a:p>
          <a:p>
            <a:pPr algn="r"/>
            <a:endParaRPr lang="ar-DZ" b="1" dirty="0"/>
          </a:p>
          <a:p>
            <a:pPr algn="r"/>
            <a:r>
              <a:rPr lang="ar-DZ" b="1" dirty="0" smtClean="0"/>
              <a:t>يجيب </a:t>
            </a:r>
            <a:r>
              <a:rPr lang="ar-DZ" b="1" dirty="0" err="1"/>
              <a:t>عامو</a:t>
            </a:r>
            <a:r>
              <a:rPr lang="ar-DZ" b="1" dirty="0"/>
              <a:t> بشكل عادي جدا  ثم </a:t>
            </a:r>
            <a:r>
              <a:rPr lang="ar-DZ" b="1" dirty="0" err="1"/>
              <a:t>ابتداءا</a:t>
            </a:r>
            <a:r>
              <a:rPr lang="ar-DZ" b="1" dirty="0"/>
              <a:t> من السداسي الرابع الطالب يتخصص كليا ….</a:t>
            </a:r>
          </a:p>
          <a:p>
            <a:pPr algn="r"/>
            <a:endParaRPr lang="ar-DZ" b="1" dirty="0" smtClean="0"/>
          </a:p>
          <a:p>
            <a:pPr algn="r"/>
            <a:r>
              <a:rPr lang="ar-DZ" b="1" dirty="0" smtClean="0"/>
              <a:t>التخصصات </a:t>
            </a:r>
            <a:r>
              <a:rPr lang="ar-DZ" b="1" dirty="0"/>
              <a:t>المتوفرة في </a:t>
            </a:r>
            <a:r>
              <a:rPr lang="ar-DZ" b="1" dirty="0" smtClean="0"/>
              <a:t>الكلية</a:t>
            </a:r>
          </a:p>
          <a:p>
            <a:pPr algn="r"/>
            <a:endParaRPr lang="ar-DZ" b="1" dirty="0" smtClean="0"/>
          </a:p>
          <a:p>
            <a:pPr algn="r"/>
            <a:r>
              <a:rPr lang="ar-DZ" b="1" dirty="0" smtClean="0"/>
              <a:t> </a:t>
            </a:r>
            <a:r>
              <a:rPr lang="ar-DZ" b="1" dirty="0"/>
              <a:t>(يتم توجيه الطلبة حسب معدل السنة </a:t>
            </a:r>
            <a:r>
              <a:rPr lang="ar-DZ" b="1" dirty="0" err="1"/>
              <a:t>الاولى</a:t>
            </a:r>
            <a:r>
              <a:rPr lang="ar-DZ" b="1" dirty="0"/>
              <a:t> وحسب بطاقة الرغبات التي تملأ بعد نهاية السنة </a:t>
            </a:r>
            <a:r>
              <a:rPr lang="ar-DZ" b="1" dirty="0" err="1"/>
              <a:t>الاولى</a:t>
            </a:r>
            <a:r>
              <a:rPr lang="ar-DZ" b="1" dirty="0"/>
              <a:t> )</a:t>
            </a:r>
          </a:p>
          <a:p>
            <a:pPr algn="r"/>
            <a:endParaRPr lang="ar-DZ" b="1" dirty="0" smtClean="0"/>
          </a:p>
          <a:p>
            <a:pPr algn="ctr"/>
            <a:r>
              <a:rPr lang="fr-FR" b="1" dirty="0" smtClean="0">
                <a:solidFill>
                  <a:srgbClr val="00B050"/>
                </a:solidFill>
              </a:rPr>
              <a:t>PRODUCTION</a:t>
            </a:r>
            <a:r>
              <a:rPr lang="fr-FR" b="1" dirty="0"/>
              <a:t>/ FORAGE / </a:t>
            </a:r>
            <a:r>
              <a:rPr lang="fr-FR" b="1" dirty="0">
                <a:solidFill>
                  <a:srgbClr val="FF0000"/>
                </a:solidFill>
              </a:rPr>
              <a:t>MECANIQUES DES CHANTIER</a:t>
            </a:r>
            <a:r>
              <a:rPr lang="fr-FR" b="1" dirty="0" smtClean="0"/>
              <a:t>/</a:t>
            </a:r>
            <a:r>
              <a:rPr lang="ar-DZ" b="1" dirty="0" smtClean="0"/>
              <a:t> </a:t>
            </a:r>
            <a:r>
              <a:rPr lang="fr-FR" b="1" dirty="0" smtClean="0">
                <a:solidFill>
                  <a:srgbClr val="00B050"/>
                </a:solidFill>
              </a:rPr>
              <a:t>MECANIQUES </a:t>
            </a:r>
            <a:r>
              <a:rPr lang="fr-FR" b="1" dirty="0">
                <a:solidFill>
                  <a:srgbClr val="00B050"/>
                </a:solidFill>
              </a:rPr>
              <a:t>DES UNITES </a:t>
            </a:r>
            <a:r>
              <a:rPr lang="fr-FR" b="1" dirty="0"/>
              <a:t>/ TRANSPORT DES HC / </a:t>
            </a:r>
            <a:r>
              <a:rPr lang="fr-FR" b="1" dirty="0">
                <a:solidFill>
                  <a:srgbClr val="00B050"/>
                </a:solidFill>
              </a:rPr>
              <a:t>GENIE DES PROCEDES </a:t>
            </a:r>
            <a:r>
              <a:rPr lang="fr-FR" b="1" dirty="0"/>
              <a:t>/ ELECTRICITE INDISTRIEL</a:t>
            </a:r>
          </a:p>
          <a:p>
            <a:pPr algn="ctr"/>
            <a:r>
              <a:rPr lang="fr-FR" b="1" dirty="0"/>
              <a:t>/</a:t>
            </a:r>
            <a:r>
              <a:rPr lang="fr-FR" b="1" dirty="0">
                <a:solidFill>
                  <a:srgbClr val="0070C0"/>
                </a:solidFill>
              </a:rPr>
              <a:t>CAMMANDE</a:t>
            </a:r>
            <a:r>
              <a:rPr lang="fr-FR" b="1" dirty="0"/>
              <a:t>/</a:t>
            </a:r>
            <a:r>
              <a:rPr lang="fr-FR" b="1" dirty="0">
                <a:solidFill>
                  <a:srgbClr val="0070C0"/>
                </a:solidFill>
              </a:rPr>
              <a:t>GEOLOGIE</a:t>
            </a:r>
            <a:r>
              <a:rPr lang="fr-FR" b="1" dirty="0"/>
              <a:t> / </a:t>
            </a:r>
            <a:r>
              <a:rPr lang="fr-FR" b="1" dirty="0">
                <a:solidFill>
                  <a:srgbClr val="FF0000"/>
                </a:solidFill>
              </a:rPr>
              <a:t>GEOPHYSIQUE</a:t>
            </a:r>
            <a:r>
              <a:rPr lang="fr-FR" b="1" dirty="0"/>
              <a:t> …</a:t>
            </a:r>
          </a:p>
          <a:p>
            <a:pPr algn="ctr"/>
            <a:r>
              <a:rPr lang="fr-FR" b="1" dirty="0" smtClean="0"/>
              <a:t/>
            </a:r>
            <a:br>
              <a:rPr lang="fr-FR" b="1" dirty="0" smtClean="0"/>
            </a:br>
            <a:endParaRPr lang="fr-FR"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1142984"/>
            <a:ext cx="8429668" cy="5909310"/>
          </a:xfrm>
          <a:prstGeom prst="rect">
            <a:avLst/>
          </a:prstGeom>
        </p:spPr>
        <p:txBody>
          <a:bodyPr wrap="square">
            <a:spAutoFit/>
          </a:bodyPr>
          <a:lstStyle/>
          <a:p>
            <a:pPr algn="r"/>
            <a:r>
              <a:rPr lang="ar-DZ" b="1" dirty="0"/>
              <a:t>الدراسة ليست بالصعبة جدا يجب أن تكون </a:t>
            </a:r>
            <a:r>
              <a:rPr lang="ar-DZ" b="1" dirty="0" smtClean="0"/>
              <a:t>مداوم حتى </a:t>
            </a:r>
            <a:r>
              <a:rPr lang="ar-DZ" b="1" dirty="0"/>
              <a:t>تتمكن من الفهم الكلي والاستيعاب الجيد </a:t>
            </a:r>
            <a:r>
              <a:rPr lang="ar-DZ" b="1" dirty="0" smtClean="0"/>
              <a:t>للدروس ، </a:t>
            </a:r>
            <a:endParaRPr lang="ar-DZ" b="1" dirty="0"/>
          </a:p>
          <a:p>
            <a:pPr algn="r"/>
            <a:r>
              <a:rPr lang="ar-DZ" b="1" dirty="0" smtClean="0"/>
              <a:t>في </a:t>
            </a:r>
            <a:r>
              <a:rPr lang="ar-DZ" b="1" dirty="0"/>
              <a:t>البداية من النظام الجديد للدراسة ستسمعون </a:t>
            </a:r>
            <a:r>
              <a:rPr lang="ar-DZ" b="1" dirty="0" err="1" smtClean="0"/>
              <a:t>كوور</a:t>
            </a:r>
            <a:r>
              <a:rPr lang="ar-DZ" b="1" dirty="0" smtClean="0"/>
              <a:t> </a:t>
            </a:r>
            <a:r>
              <a:rPr lang="ar-DZ" b="1" dirty="0" err="1" smtClean="0"/>
              <a:t>تيدي</a:t>
            </a:r>
            <a:r>
              <a:rPr lang="ar-DZ" b="1" dirty="0" smtClean="0"/>
              <a:t> .... سنوضح </a:t>
            </a:r>
            <a:r>
              <a:rPr lang="ar-DZ" b="1" dirty="0"/>
              <a:t>هنا طريقة الدراسة</a:t>
            </a:r>
            <a:r>
              <a:rPr lang="ar-DZ" b="1" dirty="0" smtClean="0"/>
              <a:t/>
            </a:r>
            <a:br>
              <a:rPr lang="ar-DZ" b="1" dirty="0" smtClean="0"/>
            </a:br>
            <a:r>
              <a:rPr lang="ar-DZ" b="1" dirty="0"/>
              <a:t>في </a:t>
            </a:r>
            <a:r>
              <a:rPr lang="ar-DZ" b="1" dirty="0" err="1" smtClean="0"/>
              <a:t>كوور</a:t>
            </a:r>
            <a:r>
              <a:rPr lang="ar-DZ" b="1" dirty="0" smtClean="0"/>
              <a:t> غالبا </a:t>
            </a:r>
            <a:r>
              <a:rPr lang="ar-DZ" b="1" dirty="0"/>
              <a:t>الأستاذ المحاضر يكون حاصلا على شهادة الدكتوراه سوف يقدم </a:t>
            </a:r>
            <a:r>
              <a:rPr lang="ar-DZ" b="1" dirty="0" err="1"/>
              <a:t>لك</a:t>
            </a:r>
            <a:r>
              <a:rPr lang="ar-DZ" b="1" dirty="0"/>
              <a:t> الدرس ( درس جديد ) مع أمثلة بسيطة جدا جدا جدا جدا ، يمكنك رفع يدك وسؤاله لو أردت ، في </a:t>
            </a:r>
            <a:r>
              <a:rPr lang="ar-DZ" b="1" dirty="0" err="1" smtClean="0"/>
              <a:t>تيدي</a:t>
            </a:r>
            <a:r>
              <a:rPr lang="fr-FR" b="1" dirty="0" smtClean="0"/>
              <a:t> </a:t>
            </a:r>
            <a:r>
              <a:rPr lang="ar-DZ" b="1" dirty="0"/>
              <a:t>ستجد تمارين صعبة جدا إن اكتفيت </a:t>
            </a:r>
            <a:r>
              <a:rPr lang="ar-DZ" b="1" dirty="0" err="1" smtClean="0"/>
              <a:t>بالكوور</a:t>
            </a:r>
            <a:r>
              <a:rPr lang="ar-DZ" b="1" dirty="0" smtClean="0"/>
              <a:t> فقط </a:t>
            </a:r>
            <a:r>
              <a:rPr lang="ar-DZ" b="1" dirty="0"/>
              <a:t>فأكاد أجزم لن تستطيع حل التمارين لأنك في </a:t>
            </a:r>
            <a:r>
              <a:rPr lang="ar-DZ" b="1" dirty="0" err="1" smtClean="0"/>
              <a:t>كوور</a:t>
            </a:r>
            <a:r>
              <a:rPr lang="ar-DZ" b="1" dirty="0" smtClean="0"/>
              <a:t> ستنال </a:t>
            </a:r>
            <a:r>
              <a:rPr lang="ar-DZ" b="1" dirty="0"/>
              <a:t>أمثلة بسيطة جدا ( وهنا مشكلة الجامعة في الدراسة ) ففي الثانوية الأستاذ الذي يقدم الدرس نفسه الذي يقوم بالتطبيقات لكن هنا لا علاقة لذاك بذاك ، ستجد أساتذة مختلفين في الجامعة ، أساتذة جيدون ، أساتذة سيئون ، أساتذة متوسطون ، أنا مثلا كنت أدرس عند أستاذة للرياضيات في </a:t>
            </a:r>
            <a:r>
              <a:rPr lang="ar-DZ" b="1" dirty="0" err="1" smtClean="0"/>
              <a:t>تيدي</a:t>
            </a:r>
            <a:r>
              <a:rPr lang="ar-DZ" b="1" dirty="0" smtClean="0"/>
              <a:t> لا </a:t>
            </a:r>
            <a:r>
              <a:rPr lang="ar-DZ" b="1" dirty="0"/>
              <a:t>تفهم شيئا والرياضيات عندها مجرد لخبطات ، لو ترى السبورة لن تفهم شيئا لا يوجد شيء مرتب بالترتيب ، حتى الأستاذة أحيانا لا تعرف الحل ( </a:t>
            </a:r>
            <a:r>
              <a:rPr lang="ar-DZ" b="1" dirty="0" err="1"/>
              <a:t>تظنونها</a:t>
            </a:r>
            <a:r>
              <a:rPr lang="ar-DZ" b="1" dirty="0"/>
              <a:t> نكتة ) ولكنه الواقع للأسف الشديد أستاذ لا يعرف كيف يحل تمرينا !!!! ومن ثم في </a:t>
            </a:r>
            <a:r>
              <a:rPr lang="ar-DZ" b="1" dirty="0" err="1" smtClean="0"/>
              <a:t>تاست</a:t>
            </a:r>
            <a:r>
              <a:rPr lang="fr-FR" b="1" dirty="0" smtClean="0"/>
              <a:t>( </a:t>
            </a:r>
            <a:r>
              <a:rPr lang="ar-DZ" b="1" dirty="0"/>
              <a:t>شبيه بالفرض عندكم في الثانوية ) تضع </a:t>
            </a:r>
            <a:r>
              <a:rPr lang="ar-DZ" b="1" dirty="0" err="1"/>
              <a:t>لك</a:t>
            </a:r>
            <a:r>
              <a:rPr lang="ar-DZ" b="1" dirty="0"/>
              <a:t> تمرينا صعبا وكأنها أقنعت نفسها أنها أفهمت جيدا ومن ثم تجد نقاط </a:t>
            </a:r>
            <a:r>
              <a:rPr lang="ar-DZ" b="1" dirty="0" err="1"/>
              <a:t>كارثية</a:t>
            </a:r>
            <a:r>
              <a:rPr lang="ar-DZ" b="1" dirty="0"/>
              <a:t> ( لو كانت تفهم لعرفت أن السبب فيها فكيف لكامل الفوج الحصول على نقاط متدنية ولكن </a:t>
            </a:r>
            <a:r>
              <a:rPr lang="ar-DZ" b="1" dirty="0" err="1"/>
              <a:t>هاته</a:t>
            </a:r>
            <a:r>
              <a:rPr lang="ar-DZ" b="1" dirty="0"/>
              <a:t> حال الجامعة الأستاذ لا </a:t>
            </a:r>
            <a:r>
              <a:rPr lang="ar-DZ" b="1" dirty="0" err="1"/>
              <a:t>يستعرف</a:t>
            </a:r>
            <a:r>
              <a:rPr lang="ar-DZ" b="1" dirty="0"/>
              <a:t> بك ولا يريد أن يفهم هو أستاذ يقدم الدرس وينال </a:t>
            </a:r>
            <a:r>
              <a:rPr lang="ar-DZ" b="1" dirty="0" err="1"/>
              <a:t>شهريته</a:t>
            </a:r>
            <a:r>
              <a:rPr lang="ar-DZ" b="1" dirty="0"/>
              <a:t> فقد تلك الروح النبيلة للأستاذ الذي يخاف على التلميذ </a:t>
            </a:r>
            <a:r>
              <a:rPr lang="ar-DZ" b="1" dirty="0" smtClean="0"/>
              <a:t>ويرعى نفسيته </a:t>
            </a:r>
            <a:r>
              <a:rPr lang="ar-DZ" b="1" dirty="0" err="1"/>
              <a:t>إلخ</a:t>
            </a:r>
            <a:r>
              <a:rPr lang="ar-DZ" b="1" dirty="0"/>
              <a:t> </a:t>
            </a:r>
            <a:r>
              <a:rPr lang="ar-DZ" b="1" dirty="0" err="1"/>
              <a:t>إلخ</a:t>
            </a:r>
            <a:r>
              <a:rPr lang="ar-DZ" b="1" dirty="0"/>
              <a:t> . وهناك أساتذة سيئون ولكن يقدمون نقاطا جيدة ، هناك أساتذة جيدون ونقطتك هي عملك في </a:t>
            </a:r>
            <a:r>
              <a:rPr lang="ar-DZ" b="1" dirty="0" smtClean="0"/>
              <a:t>الفروض </a:t>
            </a:r>
            <a:r>
              <a:rPr lang="ar-DZ" b="1" dirty="0" err="1" smtClean="0"/>
              <a:t>و</a:t>
            </a:r>
            <a:r>
              <a:rPr lang="ar-DZ" b="1" dirty="0" smtClean="0"/>
              <a:t> غيرهم </a:t>
            </a:r>
            <a:br>
              <a:rPr lang="ar-DZ" b="1" dirty="0" smtClean="0"/>
            </a:br>
            <a:r>
              <a:rPr lang="ar-DZ" b="1" dirty="0"/>
              <a:t>أنت في جامعة </a:t>
            </a:r>
            <a:r>
              <a:rPr lang="ar-DZ" b="1" dirty="0" err="1"/>
              <a:t>بومرداس</a:t>
            </a:r>
            <a:r>
              <a:rPr lang="ar-DZ" b="1" dirty="0"/>
              <a:t> أو غيرها اتبع التالي وهذه كتجربتي الشخصية : </a:t>
            </a:r>
            <a:r>
              <a:rPr lang="ar-DZ" b="1" dirty="0" smtClean="0"/>
              <a:t/>
            </a:r>
            <a:br>
              <a:rPr lang="ar-DZ" b="1" dirty="0" smtClean="0"/>
            </a:br>
            <a:r>
              <a:rPr lang="ar-DZ" b="1" dirty="0"/>
              <a:t>دخلت لـ </a:t>
            </a:r>
            <a:r>
              <a:rPr lang="ar-DZ" b="1" dirty="0" err="1" smtClean="0"/>
              <a:t>كوور</a:t>
            </a:r>
            <a:r>
              <a:rPr lang="ar-DZ" b="1" dirty="0" smtClean="0"/>
              <a:t> ووجدت </a:t>
            </a:r>
            <a:r>
              <a:rPr lang="ar-DZ" b="1" dirty="0"/>
              <a:t>أستاذا سيئا لا تفهمه ( أنت في الجامعة </a:t>
            </a:r>
            <a:r>
              <a:rPr lang="ar-DZ" b="1" dirty="0" err="1"/>
              <a:t>الأن</a:t>
            </a:r>
            <a:r>
              <a:rPr lang="ar-DZ" b="1" dirty="0"/>
              <a:t> لديك وقت فراغ مثلا تستطيع في اليوم كله دراسة حصتين فقط أي 3 ساعات ) ابحث في وقت فراغك عن أستاذ محاضر آخر يقدم الدرس جيدا ، في </a:t>
            </a:r>
            <a:r>
              <a:rPr lang="ar-DZ" b="1" dirty="0" err="1" smtClean="0"/>
              <a:t>تيدي</a:t>
            </a:r>
            <a:r>
              <a:rPr lang="ar-DZ" b="1" dirty="0" smtClean="0"/>
              <a:t> لا </a:t>
            </a:r>
            <a:r>
              <a:rPr lang="ar-DZ" b="1" dirty="0"/>
              <a:t>يمكنك الغياب لأن هناك 3 نقاط من 20 خاصة بالحضور</a:t>
            </a:r>
            <a:r>
              <a:rPr lang="ar-DZ" b="1" dirty="0" smtClean="0"/>
              <a:t/>
            </a:r>
            <a:br>
              <a:rPr lang="ar-DZ" b="1" dirty="0" smtClean="0"/>
            </a:br>
            <a:r>
              <a:rPr lang="ar-DZ" b="1" dirty="0"/>
              <a:t>و 2 للمشاركة </a:t>
            </a:r>
            <a:r>
              <a:rPr lang="ar-DZ" b="1" dirty="0" err="1"/>
              <a:t>و</a:t>
            </a:r>
            <a:r>
              <a:rPr lang="ar-DZ" b="1" dirty="0"/>
              <a:t> 15 للفروض </a:t>
            </a:r>
            <a:r>
              <a:rPr lang="ar-DZ" b="1" dirty="0" smtClean="0"/>
              <a:t>(</a:t>
            </a:r>
            <a:r>
              <a:rPr lang="ar-DZ" b="1" dirty="0" err="1" smtClean="0"/>
              <a:t>تاست</a:t>
            </a:r>
            <a:r>
              <a:rPr lang="ar-DZ" b="1" dirty="0" smtClean="0"/>
              <a:t>)</a:t>
            </a:r>
            <a:r>
              <a:rPr lang="fr-FR" b="1" dirty="0" smtClean="0"/>
              <a:t>) </a:t>
            </a:r>
            <a:r>
              <a:rPr lang="ar-DZ" b="1" dirty="0"/>
              <a:t>أنت احضر عنده واحضر عند أستاذ يقدم </a:t>
            </a:r>
            <a:r>
              <a:rPr lang="ar-DZ" b="1" dirty="0" err="1" smtClean="0"/>
              <a:t>تيدي</a:t>
            </a:r>
            <a:r>
              <a:rPr lang="ar-DZ" b="1" dirty="0" smtClean="0"/>
              <a:t> بصفة </a:t>
            </a:r>
            <a:r>
              <a:rPr lang="ar-DZ" b="1" dirty="0"/>
              <a:t>جيدة وتستطيع الفهم عنده ( يوجد أساتذة يرحبون بوجود عناصر </a:t>
            </a:r>
            <a:r>
              <a:rPr lang="ar-DZ" b="1" dirty="0" err="1"/>
              <a:t>آخرى</a:t>
            </a:r>
            <a:r>
              <a:rPr lang="ar-DZ" b="1" dirty="0"/>
              <a:t> خارج الفوج ) وبهذا </a:t>
            </a:r>
            <a:r>
              <a:rPr lang="ar-DZ" b="1" dirty="0" err="1"/>
              <a:t>انت</a:t>
            </a:r>
            <a:r>
              <a:rPr lang="ar-DZ" b="1" dirty="0"/>
              <a:t> ستفهم الدرس جيدا .</a:t>
            </a:r>
            <a:r>
              <a:rPr lang="ar-DZ" b="1" dirty="0" smtClean="0"/>
              <a:t/>
            </a:r>
            <a:br>
              <a:rPr lang="ar-DZ" b="1" dirty="0" smtClean="0"/>
            </a:br>
            <a:endParaRPr lang="fr-FR" b="1" dirty="0"/>
          </a:p>
        </p:txBody>
      </p:sp>
      <p:sp>
        <p:nvSpPr>
          <p:cNvPr id="4" name="Rectangle 3"/>
          <p:cNvSpPr/>
          <p:nvPr/>
        </p:nvSpPr>
        <p:spPr>
          <a:xfrm>
            <a:off x="1857356" y="142852"/>
            <a:ext cx="5179624"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DZ"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رأي احد </a:t>
            </a:r>
            <a:r>
              <a:rPr lang="ar-DZ"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طلاب الكلية </a:t>
            </a:r>
            <a:r>
              <a:rPr lang="ar-DZ"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fr-FR"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428596" y="500042"/>
            <a:ext cx="8358246" cy="523220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0" algn="ctr" fontAlgn="base">
              <a:spcBef>
                <a:spcPct val="0"/>
              </a:spcBef>
              <a:spcAft>
                <a:spcPct val="0"/>
              </a:spcAft>
            </a:pPr>
            <a:r>
              <a:rPr kumimoji="0" lang="ar-SA" b="1" i="0" u="none" strike="noStrike" cap="none" normalizeH="0" baseline="0" dirty="0" smtClean="0">
                <a:ln>
                  <a:noFill/>
                </a:ln>
                <a:effectLst/>
                <a:latin typeface="inherit"/>
                <a:cs typeface="Arial" pitchFamily="34" charset="0"/>
              </a:rPr>
              <a:t>حتى</a:t>
            </a:r>
            <a:r>
              <a:rPr kumimoji="0" lang="fr-FR" b="1" i="0" u="none" strike="noStrike" cap="none" normalizeH="0" baseline="0" dirty="0" smtClean="0">
                <a:ln>
                  <a:noFill/>
                </a:ln>
                <a:effectLst/>
                <a:latin typeface="inherit"/>
                <a:cs typeface="Arial" pitchFamily="34" charset="0"/>
              </a:rPr>
              <a:t> TD </a:t>
            </a:r>
            <a:r>
              <a:rPr kumimoji="0" lang="ar-SA" b="1" i="0" u="none" strike="noStrike" cap="none" normalizeH="0" baseline="0" dirty="0" smtClean="0">
                <a:ln>
                  <a:noFill/>
                </a:ln>
                <a:effectLst/>
                <a:latin typeface="inherit"/>
                <a:cs typeface="Arial" pitchFamily="34" charset="0"/>
              </a:rPr>
              <a:t>لا يكفي أحيانا لنيل نقطة جيدة في الامتحان يجب أن تذهب للمكتبة وتدرس فيها وتقرأ كتبا وتحل تمارين </a:t>
            </a:r>
            <a:endParaRPr kumimoji="0" lang="ar-DZ" b="1" i="0" u="none" strike="noStrike" cap="none" normalizeH="0" baseline="0" dirty="0" smtClean="0">
              <a:ln>
                <a:noFill/>
              </a:ln>
              <a:effectLst/>
              <a:latin typeface="inherit"/>
              <a:cs typeface="Arial" pitchFamily="34" charset="0"/>
            </a:endParaRPr>
          </a:p>
          <a:p>
            <a:pPr lvl="0" algn="ctr" fontAlgn="base">
              <a:spcBef>
                <a:spcPct val="0"/>
              </a:spcBef>
              <a:spcAft>
                <a:spcPct val="0"/>
              </a:spcAft>
            </a:pPr>
            <a:r>
              <a:rPr kumimoji="0" lang="ar-SA" b="1" i="0" u="none" strike="noStrike" cap="none" normalizeH="0" baseline="0" dirty="0" err="1" smtClean="0">
                <a:ln>
                  <a:noFill/>
                </a:ln>
                <a:effectLst/>
                <a:latin typeface="inherit"/>
                <a:cs typeface="Arial" pitchFamily="34" charset="0"/>
              </a:rPr>
              <a:t>هاته</a:t>
            </a:r>
            <a:r>
              <a:rPr kumimoji="0" lang="ar-SA" b="1" i="0" u="none" strike="noStrike" cap="none" normalizeH="0" baseline="0" dirty="0" smtClean="0">
                <a:ln>
                  <a:noFill/>
                </a:ln>
                <a:effectLst/>
                <a:latin typeface="inherit"/>
                <a:cs typeface="Arial" pitchFamily="34" charset="0"/>
              </a:rPr>
              <a:t> هي الجامعة 95 % من العمل منصب عليك أنت وحدك فقط</a:t>
            </a:r>
            <a:r>
              <a:rPr kumimoji="0" lang="fr-FR" b="1" i="0" u="none" strike="noStrike" cap="none" normalizeH="0" baseline="0" dirty="0" smtClean="0">
                <a:ln>
                  <a:noFill/>
                </a:ln>
                <a:effectLst/>
                <a:latin typeface="inherit"/>
                <a:cs typeface="Arial" pitchFamily="34" charset="0"/>
              </a:rPr>
              <a:t> .</a:t>
            </a:r>
            <a:br>
              <a:rPr kumimoji="0" lang="fr-FR" b="1" i="0" u="none" strike="noStrike" cap="none" normalizeH="0" baseline="0" dirty="0" smtClean="0">
                <a:ln>
                  <a:noFill/>
                </a:ln>
                <a:effectLst/>
                <a:latin typeface="inherit"/>
                <a:cs typeface="Arial" pitchFamily="34" charset="0"/>
              </a:rPr>
            </a:br>
            <a:endParaRPr kumimoji="0" lang="ar-DZ" b="1" i="0" u="none" strike="noStrike" cap="none" normalizeH="0" baseline="0" dirty="0" smtClean="0">
              <a:ln>
                <a:noFill/>
              </a:ln>
              <a:effectLst/>
              <a:latin typeface="inherit"/>
              <a:cs typeface="Arial" pitchFamily="34" charset="0"/>
            </a:endParaRPr>
          </a:p>
          <a:p>
            <a:pPr lvl="0" algn="ctr" fontAlgn="base">
              <a:spcBef>
                <a:spcPct val="0"/>
              </a:spcBef>
              <a:spcAft>
                <a:spcPct val="0"/>
              </a:spcAft>
            </a:pPr>
            <a:r>
              <a:rPr lang="fr-FR" sz="2800" b="1" dirty="0" smtClean="0">
                <a:latin typeface="inherit"/>
                <a:cs typeface="Arial" pitchFamily="34" charset="0"/>
              </a:rPr>
              <a:t>ST</a:t>
            </a:r>
            <a:r>
              <a:rPr lang="ar-DZ" sz="2800" b="1" dirty="0" smtClean="0"/>
              <a:t>ميدان: علوم تقنية. </a:t>
            </a:r>
            <a:br>
              <a:rPr lang="ar-DZ" sz="2800" b="1" dirty="0" smtClean="0"/>
            </a:br>
            <a:r>
              <a:rPr lang="fr-FR" sz="2800" b="1" dirty="0" smtClean="0">
                <a:latin typeface="inherit"/>
                <a:cs typeface="Arial" pitchFamily="34" charset="0"/>
              </a:rPr>
              <a:t>STH</a:t>
            </a:r>
            <a:r>
              <a:rPr lang="ar-DZ" sz="2800" b="1" dirty="0" smtClean="0"/>
              <a:t>فرع: محروقات وكيمياء،</a:t>
            </a:r>
            <a:r>
              <a:rPr kumimoji="0" lang="fr-FR" b="1" i="0" u="none" strike="noStrike" cap="none" normalizeH="0" baseline="0" dirty="0" smtClean="0">
                <a:ln>
                  <a:noFill/>
                </a:ln>
                <a:effectLst/>
                <a:latin typeface="inherit"/>
                <a:cs typeface="Arial" pitchFamily="34" charset="0"/>
              </a:rPr>
              <a:t/>
            </a:r>
            <a:br>
              <a:rPr kumimoji="0" lang="fr-FR" b="1" i="0" u="none" strike="noStrike" cap="none" normalizeH="0" baseline="0" dirty="0" smtClean="0">
                <a:ln>
                  <a:noFill/>
                </a:ln>
                <a:effectLst/>
                <a:latin typeface="inherit"/>
                <a:cs typeface="Arial" pitchFamily="34" charset="0"/>
              </a:rPr>
            </a:br>
            <a:r>
              <a:rPr kumimoji="0" lang="fr-FR" b="1" i="0" u="none" strike="noStrike" cap="none" normalizeH="0" baseline="0" dirty="0" smtClean="0">
                <a:ln>
                  <a:noFill/>
                </a:ln>
                <a:effectLst/>
                <a:latin typeface="inherit"/>
                <a:cs typeface="Arial" pitchFamily="34" charset="0"/>
              </a:rPr>
              <a:t/>
            </a:r>
            <a:br>
              <a:rPr kumimoji="0" lang="fr-FR" b="1" i="0" u="none" strike="noStrike" cap="none" normalizeH="0" baseline="0" dirty="0" smtClean="0">
                <a:ln>
                  <a:noFill/>
                </a:ln>
                <a:effectLst/>
                <a:latin typeface="inherit"/>
                <a:cs typeface="Arial" pitchFamily="34" charset="0"/>
              </a:rPr>
            </a:br>
            <a:r>
              <a:rPr kumimoji="0" lang="fr-FR" b="1" i="0" u="none" strike="noStrike" cap="none" normalizeH="0" baseline="0" dirty="0" smtClean="0">
                <a:ln>
                  <a:noFill/>
                </a:ln>
                <a:effectLst/>
                <a:latin typeface="inherit"/>
                <a:cs typeface="Arial" pitchFamily="34" charset="0"/>
              </a:rPr>
              <a:t>(cours </a:t>
            </a:r>
            <a:r>
              <a:rPr kumimoji="0" lang="ar-SA" b="1" i="0" u="none" strike="noStrike" cap="none" normalizeH="0" baseline="0" dirty="0" smtClean="0">
                <a:ln>
                  <a:noFill/>
                </a:ln>
                <a:effectLst/>
                <a:latin typeface="inherit"/>
                <a:cs typeface="Arial" pitchFamily="34" charset="0"/>
              </a:rPr>
              <a:t>الأستاذ المحاضر هو من يقدم</a:t>
            </a:r>
            <a:r>
              <a:rPr kumimoji="0" lang="fr-FR" b="1" i="0" u="none" strike="noStrike" cap="none" normalizeH="0" baseline="0" dirty="0" smtClean="0">
                <a:ln>
                  <a:noFill/>
                </a:ln>
                <a:effectLst/>
                <a:latin typeface="inherit"/>
                <a:cs typeface="Arial" pitchFamily="34" charset="0"/>
              </a:rPr>
              <a:t> </a:t>
            </a:r>
            <a:r>
              <a:rPr kumimoji="0" lang="ar-SA" b="1" i="0" u="none" strike="noStrike" cap="none" normalizeH="0" baseline="0" dirty="0" smtClean="0">
                <a:ln>
                  <a:noFill/>
                </a:ln>
                <a:effectLst/>
                <a:latin typeface="inherit"/>
                <a:cs typeface="Arial" pitchFamily="34" charset="0"/>
              </a:rPr>
              <a:t>و</a:t>
            </a:r>
            <a:r>
              <a:rPr kumimoji="0" lang="fr-FR" b="1" i="0" u="none" strike="noStrike" cap="none" normalizeH="0" baseline="0" dirty="0" smtClean="0">
                <a:ln>
                  <a:noFill/>
                </a:ln>
                <a:effectLst/>
                <a:latin typeface="inherit"/>
                <a:cs typeface="Arial" pitchFamily="34" charset="0"/>
              </a:rPr>
              <a:t> </a:t>
            </a:r>
            <a:r>
              <a:rPr kumimoji="0" lang="ar-SA" b="1" i="0" u="none" strike="noStrike" cap="none" normalizeH="0" baseline="0" dirty="0" smtClean="0">
                <a:ln>
                  <a:noFill/>
                </a:ln>
                <a:effectLst/>
                <a:latin typeface="inherit"/>
                <a:cs typeface="Arial" pitchFamily="34" charset="0"/>
              </a:rPr>
              <a:t>هو اسم لتخصصك في السنة </a:t>
            </a:r>
            <a:r>
              <a:rPr kumimoji="0" lang="ar-SA" b="1" i="0" u="none" strike="noStrike" cap="none" normalizeH="0" baseline="0" dirty="0" err="1" smtClean="0">
                <a:ln>
                  <a:noFill/>
                </a:ln>
                <a:effectLst/>
                <a:latin typeface="inherit"/>
                <a:cs typeface="Arial" pitchFamily="34" charset="0"/>
              </a:rPr>
              <a:t>الاولى</a:t>
            </a:r>
            <a:r>
              <a:rPr kumimoji="0" lang="ar-SA" b="1" i="0" u="none" strike="noStrike" cap="none" normalizeH="0" baseline="0" dirty="0" smtClean="0">
                <a:ln>
                  <a:noFill/>
                </a:ln>
                <a:effectLst/>
                <a:latin typeface="inherit"/>
                <a:cs typeface="Arial" pitchFamily="34" charset="0"/>
              </a:rPr>
              <a:t> </a:t>
            </a:r>
            <a:r>
              <a:rPr kumimoji="0" lang="ar-SA" b="1" i="0" u="none" strike="noStrike" cap="none" normalizeH="0" baseline="0" dirty="0" err="1" smtClean="0">
                <a:ln>
                  <a:noFill/>
                </a:ln>
                <a:effectLst/>
                <a:latin typeface="inherit"/>
                <a:cs typeface="Arial" pitchFamily="34" charset="0"/>
              </a:rPr>
              <a:t>لانك</a:t>
            </a:r>
            <a:r>
              <a:rPr kumimoji="0" lang="ar-SA" b="1" i="0" u="none" strike="noStrike" cap="none" normalizeH="0" baseline="0" dirty="0" smtClean="0">
                <a:ln>
                  <a:noFill/>
                </a:ln>
                <a:effectLst/>
                <a:latin typeface="inherit"/>
                <a:cs typeface="Arial" pitchFamily="34" charset="0"/>
              </a:rPr>
              <a:t> ترون </a:t>
            </a:r>
            <a:r>
              <a:rPr kumimoji="0" lang="ar-SA" b="1" i="0" u="none" strike="noStrike" cap="none" normalizeH="0" baseline="0" dirty="0" err="1" smtClean="0">
                <a:ln>
                  <a:noFill/>
                </a:ln>
                <a:effectLst/>
                <a:latin typeface="inherit"/>
                <a:cs typeface="Arial" pitchFamily="34" charset="0"/>
              </a:rPr>
              <a:t>كومان</a:t>
            </a:r>
            <a:r>
              <a:rPr kumimoji="0" lang="ar-SA" b="1" i="0" u="none" strike="noStrike" cap="none" normalizeH="0" baseline="0" dirty="0" smtClean="0">
                <a:ln>
                  <a:noFill/>
                </a:ln>
                <a:effectLst/>
                <a:latin typeface="inherit"/>
                <a:cs typeface="Arial" pitchFamily="34" charset="0"/>
              </a:rPr>
              <a:t> أي جذع مشترك</a:t>
            </a:r>
            <a:r>
              <a:rPr kumimoji="0" lang="fr-FR" b="1" i="0" u="none" strike="noStrike" cap="none" normalizeH="0" baseline="0" dirty="0" smtClean="0">
                <a:ln>
                  <a:noFill/>
                </a:ln>
                <a:effectLst/>
                <a:latin typeface="inherit"/>
                <a:cs typeface="Arial" pitchFamily="34" charset="0"/>
              </a:rPr>
              <a:t>.</a:t>
            </a:r>
            <a:br>
              <a:rPr kumimoji="0" lang="fr-FR" b="1" i="0" u="none" strike="noStrike" cap="none" normalizeH="0" baseline="0" dirty="0" smtClean="0">
                <a:ln>
                  <a:noFill/>
                </a:ln>
                <a:effectLst/>
                <a:latin typeface="inherit"/>
                <a:cs typeface="Arial" pitchFamily="34" charset="0"/>
              </a:rPr>
            </a:br>
            <a:r>
              <a:rPr kumimoji="0" lang="fr-FR" b="1" i="0" u="none" strike="noStrike" cap="none" normalizeH="0" baseline="0" dirty="0" smtClean="0">
                <a:ln>
                  <a:noFill/>
                </a:ln>
                <a:effectLst/>
                <a:latin typeface="inherit"/>
                <a:cs typeface="Arial" pitchFamily="34" charset="0"/>
              </a:rPr>
              <a:t/>
            </a:r>
            <a:br>
              <a:rPr kumimoji="0" lang="fr-FR" b="1" i="0" u="none" strike="noStrike" cap="none" normalizeH="0" baseline="0" dirty="0" smtClean="0">
                <a:ln>
                  <a:noFill/>
                </a:ln>
                <a:effectLst/>
                <a:latin typeface="inherit"/>
                <a:cs typeface="Arial" pitchFamily="34" charset="0"/>
              </a:rPr>
            </a:br>
            <a:r>
              <a:rPr kumimoji="0" lang="ar-SA" b="1" i="0" u="none" strike="noStrike" cap="none" normalizeH="0" baseline="0" dirty="0" smtClean="0">
                <a:ln>
                  <a:noFill/>
                </a:ln>
                <a:effectLst/>
                <a:latin typeface="inherit"/>
                <a:cs typeface="Arial" pitchFamily="34" charset="0"/>
              </a:rPr>
              <a:t>في الجامعة كل حصة فيها ساعة ونصف ، الفرض</a:t>
            </a:r>
            <a:r>
              <a:rPr kumimoji="0" lang="fr-FR" b="1" i="0" u="none" strike="noStrike" cap="none" normalizeH="0" baseline="0" dirty="0" smtClean="0">
                <a:ln>
                  <a:noFill/>
                </a:ln>
                <a:effectLst/>
                <a:latin typeface="inherit"/>
                <a:cs typeface="Arial" pitchFamily="34" charset="0"/>
              </a:rPr>
              <a:t> </a:t>
            </a:r>
            <a:r>
              <a:rPr kumimoji="0" lang="ar-DZ" b="1" i="0" u="none" strike="noStrike" cap="none" normalizeH="0" baseline="0" dirty="0" err="1" smtClean="0">
                <a:ln>
                  <a:noFill/>
                </a:ln>
                <a:effectLst/>
                <a:latin typeface="inherit"/>
                <a:cs typeface="Arial" pitchFamily="34" charset="0"/>
              </a:rPr>
              <a:t>تاست</a:t>
            </a:r>
            <a:r>
              <a:rPr kumimoji="0" lang="ar-DZ" b="1" i="0" u="none" strike="noStrike" cap="none" normalizeH="0" baseline="0" dirty="0" smtClean="0">
                <a:ln>
                  <a:noFill/>
                </a:ln>
                <a:effectLst/>
                <a:latin typeface="inherit"/>
                <a:cs typeface="Arial" pitchFamily="34" charset="0"/>
              </a:rPr>
              <a:t> </a:t>
            </a:r>
            <a:r>
              <a:rPr kumimoji="0" lang="ar-SA" b="1" i="0" u="none" strike="noStrike" cap="none" normalizeH="0" baseline="0" dirty="0" smtClean="0">
                <a:ln>
                  <a:noFill/>
                </a:ln>
                <a:effectLst/>
                <a:latin typeface="inherit"/>
                <a:cs typeface="Arial" pitchFamily="34" charset="0"/>
              </a:rPr>
              <a:t>فيه 20 دقيقة أو 30 دقيقة ، الامتحان ساعة ونصف ، هنا المشكلة الكبرى ، كتقريب للصورة أنتم مثلا امتحان مادة الرياضيات لشعبة العلوم هو </a:t>
            </a:r>
            <a:r>
              <a:rPr kumimoji="0" lang="ar-DZ" b="1" i="0" u="none" strike="noStrike" cap="none" normalizeH="0" baseline="0" dirty="0" smtClean="0">
                <a:ln>
                  <a:noFill/>
                </a:ln>
                <a:effectLst/>
                <a:latin typeface="inherit"/>
                <a:cs typeface="Arial" pitchFamily="34" charset="0"/>
              </a:rPr>
              <a:t>3</a:t>
            </a:r>
            <a:r>
              <a:rPr kumimoji="0" lang="ar-SA" b="1" i="0" u="none" strike="noStrike" cap="none" normalizeH="0" baseline="0" dirty="0" smtClean="0">
                <a:ln>
                  <a:noFill/>
                </a:ln>
                <a:effectLst/>
                <a:latin typeface="inherit"/>
                <a:cs typeface="Arial" pitchFamily="34" charset="0"/>
              </a:rPr>
              <a:t> ساعات ونصف ، </a:t>
            </a:r>
            <a:r>
              <a:rPr kumimoji="0" lang="ar-SA" b="1" i="0" u="none" strike="noStrike" cap="none" normalizeH="0" baseline="0" dirty="0" err="1" smtClean="0">
                <a:ln>
                  <a:noFill/>
                </a:ln>
                <a:effectLst/>
                <a:latin typeface="inherit"/>
                <a:cs typeface="Arial" pitchFamily="34" charset="0"/>
              </a:rPr>
              <a:t>بانقاص</a:t>
            </a:r>
            <a:r>
              <a:rPr kumimoji="0" lang="ar-SA" b="1" i="0" u="none" strike="noStrike" cap="none" normalizeH="0" baseline="0" dirty="0" smtClean="0">
                <a:ln>
                  <a:noFill/>
                </a:ln>
                <a:effectLst/>
                <a:latin typeface="inherit"/>
                <a:cs typeface="Arial" pitchFamily="34" charset="0"/>
              </a:rPr>
              <a:t> نصف ساعة المقررة لاختيار الموضوع يبقى </a:t>
            </a:r>
            <a:r>
              <a:rPr kumimoji="0" lang="ar-SA" b="1" i="0" u="none" strike="noStrike" cap="none" normalizeH="0" baseline="0" dirty="0" err="1" smtClean="0">
                <a:ln>
                  <a:noFill/>
                </a:ln>
                <a:effectLst/>
                <a:latin typeface="inherit"/>
                <a:cs typeface="Arial" pitchFamily="34" charset="0"/>
              </a:rPr>
              <a:t>لك</a:t>
            </a:r>
            <a:r>
              <a:rPr kumimoji="0" lang="ar-SA" b="1" i="0" u="none" strike="noStrike" cap="none" normalizeH="0" baseline="0" dirty="0" smtClean="0">
                <a:ln>
                  <a:noFill/>
                </a:ln>
                <a:effectLst/>
                <a:latin typeface="inherit"/>
                <a:cs typeface="Arial" pitchFamily="34" charset="0"/>
              </a:rPr>
              <a:t> 3 ساعات</a:t>
            </a:r>
            <a:r>
              <a:rPr kumimoji="0" lang="fr-FR" b="1" i="0" u="none" strike="noStrike" cap="none" normalizeH="0" baseline="0" dirty="0" smtClean="0">
                <a:ln>
                  <a:noFill/>
                </a:ln>
                <a:effectLst/>
                <a:latin typeface="inherit"/>
                <a:cs typeface="Arial" pitchFamily="34" charset="0"/>
              </a:rPr>
              <a:t/>
            </a:r>
            <a:br>
              <a:rPr kumimoji="0" lang="fr-FR" b="1" i="0" u="none" strike="noStrike" cap="none" normalizeH="0" baseline="0" dirty="0" smtClean="0">
                <a:ln>
                  <a:noFill/>
                </a:ln>
                <a:effectLst/>
                <a:latin typeface="inherit"/>
                <a:cs typeface="Arial" pitchFamily="34" charset="0"/>
              </a:rPr>
            </a:br>
            <a:r>
              <a:rPr kumimoji="0" lang="ar-SA" b="1" i="0" u="none" strike="noStrike" cap="none" normalizeH="0" baseline="0" dirty="0" smtClean="0">
                <a:ln>
                  <a:noFill/>
                </a:ln>
                <a:effectLst/>
                <a:latin typeface="inherit"/>
                <a:cs typeface="Arial" pitchFamily="34" charset="0"/>
              </a:rPr>
              <a:t>ذلك الموضوع نحن قل نحله في ساعة ونصف !!! غريب أليس كذلك ولكنه الواقع ، في الجامعة هناك أساتذة يعمدون إلى وضع موضوع صعب حتى لا تجد 20 ، 19 ، 18 في كشف النتائج لأن ذلك بالنسبة لهم أمر مستحيل ( لم أفهم كيف يفكرون ) ، في الجامعة لتنال نقطة جيدة حل تمارين كثر وأخذ أفكار كثيرة ومختلفة وأيضا محاكاة الامتحان أي تجلب موضوع لهاته المادة وتحاول حله في ساعة ونصف ، ( أنا جربت هذا على الكيمياء</a:t>
            </a:r>
            <a:r>
              <a:rPr kumimoji="0" lang="fr-FR" b="1" i="0" u="none" strike="noStrike" cap="none" normalizeH="0" baseline="0" dirty="0" smtClean="0">
                <a:ln>
                  <a:noFill/>
                </a:ln>
                <a:effectLst/>
                <a:latin typeface="inherit"/>
                <a:cs typeface="Arial" pitchFamily="34" charset="0"/>
              </a:rPr>
              <a:t> chimie 2 </a:t>
            </a:r>
            <a:r>
              <a:rPr kumimoji="0" lang="ar-SA" b="1" i="0" u="none" strike="noStrike" cap="none" normalizeH="0" baseline="0" dirty="0" smtClean="0">
                <a:ln>
                  <a:noFill/>
                </a:ln>
                <a:effectLst/>
                <a:latin typeface="inherit"/>
                <a:cs typeface="Arial" pitchFamily="34" charset="0"/>
              </a:rPr>
              <a:t>واستطعت نيل علامة </a:t>
            </a:r>
            <a:r>
              <a:rPr kumimoji="0" lang="ar-DZ" b="1" i="0" u="none" strike="noStrike" cap="none" normalizeH="0" baseline="0" dirty="0" smtClean="0">
                <a:ln>
                  <a:noFill/>
                </a:ln>
                <a:effectLst/>
                <a:latin typeface="inherit"/>
                <a:cs typeface="Arial" pitchFamily="34" charset="0"/>
              </a:rPr>
              <a:t>18</a:t>
            </a:r>
            <a:r>
              <a:rPr kumimoji="0" lang="ar-SA" b="1" i="0" u="none" strike="noStrike" cap="none" normalizeH="0" baseline="0" dirty="0" smtClean="0">
                <a:ln>
                  <a:noFill/>
                </a:ln>
                <a:effectLst/>
                <a:latin typeface="inherit"/>
                <a:cs typeface="Arial" pitchFamily="34" charset="0"/>
              </a:rPr>
              <a:t> من 20</a:t>
            </a:r>
            <a:r>
              <a:rPr kumimoji="0" lang="fr-FR" b="1" i="0" u="none" strike="noStrike" cap="none" normalizeH="0" baseline="0" dirty="0" smtClean="0">
                <a:ln>
                  <a:noFill/>
                </a:ln>
                <a:effectLst/>
                <a:latin typeface="inherit"/>
                <a:cs typeface="Arial" pitchFamily="34" charset="0"/>
              </a:rPr>
              <a:t> )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8B0000"/>
                </a:solidFill>
                <a:effectLst/>
                <a:latin typeface="Arial" pitchFamily="34" charset="0"/>
                <a:cs typeface="Arial" pitchFamily="34" charset="0"/>
              </a:rPr>
              <a:t/>
            </a:r>
            <a:br>
              <a:rPr kumimoji="0" lang="fr-FR" sz="1400" b="1" i="0" u="none" strike="noStrike" cap="none" normalizeH="0" baseline="0" dirty="0" smtClean="0">
                <a:ln>
                  <a:noFill/>
                </a:ln>
                <a:solidFill>
                  <a:srgbClr val="8B0000"/>
                </a:solidFill>
                <a:effectLst/>
                <a:latin typeface="Arial" pitchFamily="34" charset="0"/>
                <a:cs typeface="Arial" pitchFamily="34" charset="0"/>
              </a:rPr>
            </a:br>
            <a:endParaRPr kumimoji="0" lang="fr-FR"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Flèche droite rayée 2"/>
          <p:cNvSpPr/>
          <p:nvPr/>
        </p:nvSpPr>
        <p:spPr>
          <a:xfrm>
            <a:off x="714348" y="1428736"/>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lèche droite rayée 3"/>
          <p:cNvSpPr/>
          <p:nvPr/>
        </p:nvSpPr>
        <p:spPr>
          <a:xfrm rot="10800000">
            <a:off x="7572396" y="1500174"/>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286116" y="571480"/>
            <a:ext cx="5643570" cy="797141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buNone/>
            </a:pPr>
            <a:r>
              <a:rPr lang="ar-DZ"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عادل </a:t>
            </a:r>
            <a:r>
              <a:rPr lang="fr-FR" sz="3200" b="1" cap="none" spc="50" dirty="0" smtClean="0">
                <a:ln w="11430"/>
                <a:solidFill>
                  <a:srgbClr val="00B050"/>
                </a:solidFill>
                <a:effectLst>
                  <a:outerShdw blurRad="76200" dist="50800" dir="5400000" algn="tl" rotWithShape="0">
                    <a:srgbClr val="000000">
                      <a:alpha val="65000"/>
                    </a:srgbClr>
                  </a:outerShdw>
                </a:effectLst>
              </a:rPr>
              <a:t>:</a:t>
            </a:r>
            <a:r>
              <a:rPr lang="ar-DZ" sz="3200" b="1" cap="none" spc="50" dirty="0" smtClean="0">
                <a:ln w="11430"/>
                <a:solidFill>
                  <a:srgbClr val="00B050"/>
                </a:solidFill>
                <a:effectLst>
                  <a:outerShdw blurRad="76200" dist="50800" dir="5400000" algn="tl" rotWithShape="0">
                    <a:srgbClr val="000000">
                      <a:alpha val="65000"/>
                    </a:srgbClr>
                  </a:outerShdw>
                </a:effectLst>
              </a:rPr>
              <a:t>الاسم </a:t>
            </a:r>
          </a:p>
          <a:p>
            <a:pPr algn="r">
              <a:buNone/>
            </a:pPr>
            <a:r>
              <a:rPr lang="ar-DZ"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DZ" sz="32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بونجار</a:t>
            </a:r>
            <a:r>
              <a:rPr lang="fr-FR" sz="3200" b="1" cap="none" spc="50" dirty="0" smtClean="0">
                <a:ln w="11430"/>
                <a:solidFill>
                  <a:srgbClr val="00B050"/>
                </a:solidFill>
                <a:effectLst>
                  <a:outerShdw blurRad="76200" dist="50800" dir="5400000" algn="tl" rotWithShape="0">
                    <a:srgbClr val="000000">
                      <a:alpha val="65000"/>
                    </a:srgbClr>
                  </a:outerShdw>
                </a:effectLst>
              </a:rPr>
              <a:t>:</a:t>
            </a:r>
            <a:r>
              <a:rPr lang="ar-DZ" sz="3200" b="1" cap="none" spc="50" dirty="0" smtClean="0">
                <a:ln w="11430"/>
                <a:solidFill>
                  <a:srgbClr val="00B050"/>
                </a:solidFill>
                <a:effectLst>
                  <a:outerShdw blurRad="76200" dist="50800" dir="5400000" algn="tl" rotWithShape="0">
                    <a:srgbClr val="000000">
                      <a:alpha val="65000"/>
                    </a:srgbClr>
                  </a:outerShdw>
                </a:effectLst>
              </a:rPr>
              <a:t>اللقب </a:t>
            </a:r>
          </a:p>
          <a:p>
            <a:pPr algn="r">
              <a:buNone/>
            </a:pPr>
            <a:r>
              <a:rPr lang="fr-FR" sz="3200" b="1" cap="none" spc="50" dirty="0" smtClean="0">
                <a:ln w="11430"/>
                <a:solidFill>
                  <a:srgbClr val="00B050"/>
                </a:solidFill>
                <a:effectLst>
                  <a:outerShdw blurRad="76200" dist="50800" dir="5400000" algn="tl" rotWithShape="0">
                    <a:srgbClr val="000000">
                      <a:alpha val="65000"/>
                    </a:srgbClr>
                  </a:outerShdw>
                </a:effectLst>
              </a:rPr>
              <a:t>:</a:t>
            </a:r>
            <a:r>
              <a:rPr lang="ar-DZ" sz="3200" b="1" cap="none" spc="50" dirty="0" err="1" smtClean="0">
                <a:ln w="11430"/>
                <a:solidFill>
                  <a:srgbClr val="00B050"/>
                </a:solidFill>
                <a:effectLst>
                  <a:outerShdw blurRad="76200" dist="50800" dir="5400000" algn="tl" rotWithShape="0">
                    <a:srgbClr val="000000">
                      <a:alpha val="65000"/>
                    </a:srgbClr>
                  </a:outerShdw>
                </a:effectLst>
              </a:rPr>
              <a:t>بكالوريا</a:t>
            </a:r>
            <a:endParaRPr lang="ar-DZ" sz="3200" b="1" cap="none" spc="50" dirty="0" smtClean="0">
              <a:ln w="11430"/>
              <a:solidFill>
                <a:srgbClr val="00B050"/>
              </a:solidFill>
              <a:effectLst>
                <a:outerShdw blurRad="76200" dist="50800" dir="5400000" algn="tl" rotWithShape="0">
                  <a:srgbClr val="000000">
                    <a:alpha val="65000"/>
                  </a:srgbClr>
                </a:outerShdw>
              </a:effectLst>
            </a:endParaRPr>
          </a:p>
          <a:p>
            <a:pPr algn="ctr">
              <a:buNone/>
            </a:pPr>
            <a:r>
              <a:rPr lang="ar-DZ" sz="3200" b="1" cap="none" spc="50" dirty="0" smtClean="0">
                <a:ln w="11430"/>
                <a:solidFill>
                  <a:schemeClr val="accent6">
                    <a:lumMod val="75000"/>
                  </a:schemeClr>
                </a:solidFill>
                <a:effectLst>
                  <a:outerShdw blurRad="76200" dist="50800" dir="5400000" algn="tl" rotWithShape="0">
                    <a:srgbClr val="000000">
                      <a:alpha val="65000"/>
                    </a:srgbClr>
                  </a:outerShdw>
                </a:effectLst>
              </a:rPr>
              <a:t>تقني رياضي 2015 هندسة مدنية</a:t>
            </a:r>
          </a:p>
          <a:p>
            <a:pPr algn="ctr">
              <a:buNone/>
            </a:pPr>
            <a:r>
              <a:rPr lang="ar-DZ" sz="3200" b="1" cap="none" spc="50" dirty="0" smtClean="0">
                <a:ln w="11430"/>
                <a:solidFill>
                  <a:schemeClr val="accent6">
                    <a:lumMod val="75000"/>
                  </a:schemeClr>
                </a:solidFill>
                <a:effectLst>
                  <a:outerShdw blurRad="76200" dist="50800" dir="5400000" algn="tl" rotWithShape="0">
                    <a:srgbClr val="000000">
                      <a:alpha val="65000"/>
                    </a:srgbClr>
                  </a:outerShdw>
                </a:effectLst>
              </a:rPr>
              <a:t>معدل 15.21/20</a:t>
            </a:r>
            <a:r>
              <a:rPr lang="fr-FR" sz="3200" b="1" cap="none" spc="50" dirty="0" smtClean="0">
                <a:ln w="11430"/>
                <a:solidFill>
                  <a:schemeClr val="accent6">
                    <a:lumMod val="75000"/>
                  </a:schemeClr>
                </a:solidFill>
                <a:effectLst>
                  <a:outerShdw blurRad="76200" dist="50800" dir="5400000" algn="tl" rotWithShape="0">
                    <a:srgbClr val="000000">
                      <a:alpha val="65000"/>
                    </a:srgbClr>
                  </a:outerShdw>
                </a:effectLst>
              </a:rPr>
              <a:t> </a:t>
            </a:r>
            <a:endParaRPr lang="ar-DZ" sz="3200" b="1" cap="none" spc="50" dirty="0" smtClean="0">
              <a:ln w="11430"/>
              <a:solidFill>
                <a:schemeClr val="accent6">
                  <a:lumMod val="75000"/>
                </a:schemeClr>
              </a:solidFill>
              <a:effectLst>
                <a:outerShdw blurRad="76200" dist="50800" dir="5400000" algn="tl" rotWithShape="0">
                  <a:srgbClr val="000000">
                    <a:alpha val="65000"/>
                  </a:srgbClr>
                </a:outerShdw>
              </a:effectLst>
            </a:endParaRPr>
          </a:p>
          <a:p>
            <a:pPr algn="ctr">
              <a:buNone/>
            </a:pPr>
            <a:r>
              <a:rPr lang="fr-FR"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DZ" sz="3200" b="1" cap="none" spc="50" dirty="0" smtClean="0">
                <a:ln w="11430"/>
                <a:solidFill>
                  <a:srgbClr val="0070C0"/>
                </a:solidFill>
                <a:effectLst>
                  <a:outerShdw blurRad="76200" dist="50800" dir="5400000" algn="tl" rotWithShape="0">
                    <a:srgbClr val="000000">
                      <a:alpha val="65000"/>
                    </a:srgbClr>
                  </a:outerShdw>
                </a:effectLst>
              </a:rPr>
              <a:t>محروقات </a:t>
            </a:r>
            <a:r>
              <a:rPr lang="ar-DZ" sz="3200" b="1" cap="none" spc="50" dirty="0" err="1" smtClean="0">
                <a:ln w="11430"/>
                <a:solidFill>
                  <a:srgbClr val="0070C0"/>
                </a:solidFill>
                <a:effectLst>
                  <a:outerShdw blurRad="76200" dist="50800" dir="5400000" algn="tl" rotWithShape="0">
                    <a:srgbClr val="000000">
                      <a:alpha val="65000"/>
                    </a:srgbClr>
                  </a:outerShdw>
                </a:effectLst>
              </a:rPr>
              <a:t>و</a:t>
            </a:r>
            <a:r>
              <a:rPr lang="ar-DZ" sz="3200" b="1" cap="none" spc="50" dirty="0" smtClean="0">
                <a:ln w="11430"/>
                <a:solidFill>
                  <a:srgbClr val="0070C0"/>
                </a:solidFill>
                <a:effectLst>
                  <a:outerShdw blurRad="76200" dist="50800" dir="5400000" algn="tl" rotWithShape="0">
                    <a:srgbClr val="000000">
                      <a:alpha val="65000"/>
                    </a:srgbClr>
                  </a:outerShdw>
                </a:effectLst>
              </a:rPr>
              <a:t> كيمياء </a:t>
            </a:r>
            <a:r>
              <a:rPr lang="ar-DZ" sz="3200" b="1" cap="none" spc="50" dirty="0" err="1" smtClean="0">
                <a:ln w="11430"/>
                <a:solidFill>
                  <a:srgbClr val="0070C0"/>
                </a:solidFill>
                <a:effectLst>
                  <a:outerShdw blurRad="76200" dist="50800" dir="5400000" algn="tl" rotWithShape="0">
                    <a:srgbClr val="000000">
                      <a:alpha val="65000"/>
                    </a:srgbClr>
                  </a:outerShdw>
                </a:effectLst>
              </a:rPr>
              <a:t>بومرداس</a:t>
            </a:r>
            <a:endParaRPr lang="ar-DZ" sz="3200" b="1" cap="none" spc="50" dirty="0" smtClean="0">
              <a:ln w="11430"/>
              <a:solidFill>
                <a:srgbClr val="0070C0"/>
              </a:solidFill>
              <a:effectLst>
                <a:outerShdw blurRad="76200" dist="50800" dir="5400000" algn="tl" rotWithShape="0">
                  <a:srgbClr val="000000">
                    <a:alpha val="65000"/>
                  </a:srgbClr>
                </a:outerShdw>
              </a:effectLst>
            </a:endParaRPr>
          </a:p>
          <a:p>
            <a:pPr algn="r">
              <a:buNone/>
            </a:pPr>
            <a:r>
              <a:rPr lang="fr-FR" sz="3200" b="1" cap="none" spc="50" dirty="0" smtClean="0">
                <a:ln w="11430"/>
                <a:solidFill>
                  <a:srgbClr val="00B050"/>
                </a:solidFill>
                <a:effectLst>
                  <a:outerShdw blurRad="76200" dist="50800" dir="5400000" algn="tl" rotWithShape="0">
                    <a:srgbClr val="000000">
                      <a:alpha val="65000"/>
                    </a:srgbClr>
                  </a:outerShdw>
                </a:effectLst>
              </a:rPr>
              <a:t>:</a:t>
            </a:r>
            <a:r>
              <a:rPr lang="ar-DZ" sz="3200" b="1" cap="none" spc="50" dirty="0" smtClean="0">
                <a:ln w="11430"/>
                <a:solidFill>
                  <a:srgbClr val="00B050"/>
                </a:solidFill>
                <a:effectLst>
                  <a:outerShdw blurRad="76200" dist="50800" dir="5400000" algn="tl" rotWithShape="0">
                    <a:srgbClr val="000000">
                      <a:alpha val="65000"/>
                    </a:srgbClr>
                  </a:outerShdw>
                </a:effectLst>
              </a:rPr>
              <a:t>تخصص</a:t>
            </a:r>
          </a:p>
          <a:p>
            <a:pPr algn="ctr">
              <a:buNone/>
            </a:pPr>
            <a:r>
              <a:rPr lang="ar-DZ"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DZ" sz="3200" b="1" cap="none" spc="50" dirty="0" err="1" smtClean="0">
                <a:ln w="11430"/>
                <a:solidFill>
                  <a:srgbClr val="0070C0"/>
                </a:solidFill>
                <a:effectLst>
                  <a:outerShdw blurRad="76200" dist="50800" dir="5400000" algn="tl" rotWithShape="0">
                    <a:srgbClr val="000000">
                      <a:alpha val="65000"/>
                    </a:srgbClr>
                  </a:outerShdw>
                </a:effectLst>
              </a:rPr>
              <a:t>ميكانيك</a:t>
            </a:r>
            <a:r>
              <a:rPr lang="ar-DZ" sz="3200" b="1" cap="none" spc="50" dirty="0" smtClean="0">
                <a:ln w="11430"/>
                <a:solidFill>
                  <a:srgbClr val="0070C0"/>
                </a:solidFill>
                <a:effectLst>
                  <a:outerShdw blurRad="76200" dist="50800" dir="5400000" algn="tl" rotWithShape="0">
                    <a:srgbClr val="000000">
                      <a:alpha val="65000"/>
                    </a:srgbClr>
                  </a:outerShdw>
                </a:effectLst>
              </a:rPr>
              <a:t> </a:t>
            </a:r>
            <a:r>
              <a:rPr lang="ar-DZ" sz="3200" b="1" cap="none" spc="50" dirty="0" err="1" smtClean="0">
                <a:ln w="11430"/>
                <a:solidFill>
                  <a:srgbClr val="0070C0"/>
                </a:solidFill>
                <a:effectLst>
                  <a:outerShdw blurRad="76200" dist="50800" dir="5400000" algn="tl" rotWithShape="0">
                    <a:srgbClr val="000000">
                      <a:alpha val="65000"/>
                    </a:srgbClr>
                  </a:outerShdw>
                </a:effectLst>
              </a:rPr>
              <a:t>الورشات</a:t>
            </a:r>
            <a:r>
              <a:rPr lang="ar-DZ" sz="3200" b="1" cap="none" spc="50" dirty="0" smtClean="0">
                <a:ln w="11430"/>
                <a:solidFill>
                  <a:srgbClr val="0070C0"/>
                </a:solidFill>
                <a:effectLst>
                  <a:outerShdw blurRad="76200" dist="50800" dir="5400000" algn="tl" rotWithShape="0">
                    <a:srgbClr val="000000">
                      <a:alpha val="65000"/>
                    </a:srgbClr>
                  </a:outerShdw>
                </a:effectLst>
              </a:rPr>
              <a:t> البترولية </a:t>
            </a:r>
          </a:p>
          <a:p>
            <a:pPr algn="r">
              <a:buNone/>
            </a:pPr>
            <a:endParaRPr lang="fr-FR"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r">
              <a:buNone/>
            </a:pPr>
            <a:r>
              <a:rPr lang="ar-DZ"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سنة ثانية ليسانس</a:t>
            </a:r>
            <a:r>
              <a:rPr lang="fr-FR" sz="3200" b="1" cap="none" spc="50" dirty="0" smtClean="0">
                <a:ln w="11430"/>
                <a:solidFill>
                  <a:srgbClr val="00B050"/>
                </a:solidFill>
                <a:effectLst>
                  <a:outerShdw blurRad="76200" dist="50800" dir="5400000" algn="tl" rotWithShape="0">
                    <a:srgbClr val="000000">
                      <a:alpha val="65000"/>
                    </a:srgbClr>
                  </a:outerShdw>
                </a:effectLst>
              </a:rPr>
              <a:t>:</a:t>
            </a:r>
            <a:r>
              <a:rPr lang="ar-DZ" sz="3200" b="1" cap="none" spc="50" dirty="0" smtClean="0">
                <a:ln w="11430"/>
                <a:solidFill>
                  <a:srgbClr val="00B050"/>
                </a:solidFill>
                <a:effectLst>
                  <a:outerShdw blurRad="76200" dist="50800" dir="5400000" algn="tl" rotWithShape="0">
                    <a:srgbClr val="000000">
                      <a:alpha val="65000"/>
                    </a:srgbClr>
                  </a:outerShdw>
                </a:effectLst>
              </a:rPr>
              <a:t>المستوى</a:t>
            </a:r>
            <a:endParaRPr lang="fr-FR" sz="3200" b="1" cap="none" spc="50" dirty="0" smtClean="0">
              <a:ln w="11430"/>
              <a:solidFill>
                <a:srgbClr val="00B050"/>
              </a:solidFill>
              <a:effectLst>
                <a:outerShdw blurRad="76200" dist="50800" dir="5400000" algn="tl" rotWithShape="0">
                  <a:srgbClr val="000000">
                    <a:alpha val="65000"/>
                  </a:srgbClr>
                </a:outerShdw>
              </a:effectLst>
            </a:endParaRPr>
          </a:p>
          <a:p>
            <a:pPr algn="r">
              <a:buNone/>
            </a:pPr>
            <a:endParaRPr lang="fr-F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r">
              <a:buNone/>
            </a:pPr>
            <a:endParaRPr lang="fr-FR"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buNone/>
            </a:pPr>
            <a:endParaRPr lang="fr-FR"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buNone/>
            </a:pPr>
            <a:endParaRPr lang="fr-FR"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buNone/>
            </a:pPr>
            <a:endParaRPr lang="fr-FR"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buNone/>
            </a:pPr>
            <a:endParaRPr lang="fr-FR"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buNone/>
            </a:pPr>
            <a:endParaRPr lang="fr-FR"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buNone/>
            </a:pPr>
            <a:endParaRPr lang="fr-FR"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51" name="Picture 3"/>
          <p:cNvPicPr>
            <a:picLocks noChangeAspect="1" noChangeArrowheads="1"/>
          </p:cNvPicPr>
          <p:nvPr/>
        </p:nvPicPr>
        <p:blipFill>
          <a:blip r:embed="rId2"/>
          <a:srcRect/>
          <a:stretch>
            <a:fillRect/>
          </a:stretch>
        </p:blipFill>
        <p:spPr bwMode="auto">
          <a:xfrm>
            <a:off x="500034" y="741799"/>
            <a:ext cx="3000396" cy="3924297"/>
          </a:xfrm>
          <a:prstGeom prst="rect">
            <a:avLst/>
          </a:prstGeom>
          <a:ln>
            <a:noFill/>
          </a:ln>
          <a:effectLst>
            <a:softEdge rad="112500"/>
          </a:effectLst>
        </p:spPr>
      </p:pic>
      <p:sp>
        <p:nvSpPr>
          <p:cNvPr id="21" name="Rectangle 20"/>
          <p:cNvSpPr/>
          <p:nvPr/>
        </p:nvSpPr>
        <p:spPr>
          <a:xfrm>
            <a:off x="357158" y="5072074"/>
            <a:ext cx="3019545" cy="1323439"/>
          </a:xfrm>
          <a:prstGeom prst="rect">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bodyPr>
          <a:lstStyle/>
          <a:p>
            <a:pPr algn="ctr"/>
            <a:r>
              <a:rPr lang="fr-FR" sz="40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Facebook</a:t>
            </a:r>
            <a:endParaRPr lang="fr-F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fr-FR" sz="40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Adel</a:t>
            </a:r>
            <a:r>
              <a:rPr lang="fr-F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fr-FR" sz="40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Aymene</a:t>
            </a:r>
            <a:endParaRPr lang="fr-F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928670"/>
            <a:ext cx="7858180" cy="5078313"/>
          </a:xfrm>
          <a:prstGeom prst="rect">
            <a:avLst/>
          </a:prstGeom>
        </p:spPr>
        <p:txBody>
          <a:bodyPr wrap="square">
            <a:spAutoFit/>
          </a:bodyPr>
          <a:lstStyle/>
          <a:p>
            <a:pPr algn="r"/>
            <a:r>
              <a:rPr lang="ar-DZ" b="1" dirty="0" smtClean="0"/>
              <a:t>وضعت ملخص عن المواد الأساسية فقط </a:t>
            </a:r>
          </a:p>
          <a:p>
            <a:pPr algn="r"/>
            <a:r>
              <a:rPr lang="ar-DZ" b="1" dirty="0" smtClean="0"/>
              <a:t>الدراسة </a:t>
            </a:r>
            <a:r>
              <a:rPr lang="ar-DZ" b="1" dirty="0"/>
              <a:t>مختلفة نوعا ما عن ما درستموه في الثانوية ، الرياضيات مثلا في السداسي الأول ستدرسون المجموعات والزمر ( </a:t>
            </a:r>
            <a:r>
              <a:rPr lang="fr-FR" b="1" dirty="0"/>
              <a:t>les ensembles et les groupes ) </a:t>
            </a:r>
            <a:r>
              <a:rPr lang="ar-DZ" b="1" dirty="0"/>
              <a:t>المتتاليات ، الدوال ، العلاقات </a:t>
            </a:r>
            <a:r>
              <a:rPr lang="ar-DZ" b="1" dirty="0" err="1" smtClean="0"/>
              <a:t>و</a:t>
            </a:r>
            <a:r>
              <a:rPr lang="ar-DZ" b="1" dirty="0" smtClean="0"/>
              <a:t> </a:t>
            </a:r>
            <a:r>
              <a:rPr lang="ar-DZ" b="1" dirty="0" err="1" smtClean="0"/>
              <a:t>راسيونال</a:t>
            </a:r>
            <a:r>
              <a:rPr lang="ar-DZ" b="1" dirty="0" smtClean="0"/>
              <a:t> ولكن </a:t>
            </a:r>
            <a:r>
              <a:rPr lang="ar-DZ" b="1" dirty="0"/>
              <a:t>الغريب أحيانا لن تفهموا ماذا تفعلون </a:t>
            </a:r>
            <a:r>
              <a:rPr lang="ar-DZ" b="1" dirty="0" err="1"/>
              <a:t>لانك</a:t>
            </a:r>
            <a:r>
              <a:rPr lang="ar-DZ" b="1" dirty="0"/>
              <a:t> تبرهن ، </a:t>
            </a:r>
            <a:r>
              <a:rPr lang="ar-DZ" b="1" dirty="0" err="1"/>
              <a:t>انت</a:t>
            </a:r>
            <a:r>
              <a:rPr lang="ar-DZ" b="1" dirty="0"/>
              <a:t> في الثانوية كنت</a:t>
            </a:r>
            <a:r>
              <a:rPr lang="ar-DZ" b="1" dirty="0" smtClean="0"/>
              <a:t/>
            </a:r>
            <a:br>
              <a:rPr lang="ar-DZ" b="1" dirty="0" smtClean="0"/>
            </a:br>
            <a:r>
              <a:rPr lang="ar-DZ" b="1" dirty="0"/>
              <a:t>تطبق نظريات ، هناك أنت تبرهن عليها ( هذا خاص بالرياضيات في السداسي الأول ، </a:t>
            </a:r>
            <a:r>
              <a:rPr lang="ar-DZ" b="1" dirty="0" err="1"/>
              <a:t>اما</a:t>
            </a:r>
            <a:r>
              <a:rPr lang="ar-DZ" b="1" dirty="0"/>
              <a:t> السداسي الثاني فأنت ستدرس الدوال </a:t>
            </a:r>
            <a:r>
              <a:rPr lang="ar-DZ" b="1" dirty="0" err="1"/>
              <a:t>والتكاملات</a:t>
            </a:r>
            <a:r>
              <a:rPr lang="ar-DZ" b="1" dirty="0"/>
              <a:t> والمصفوفات ستفهم ماذا تفعل ) . استعد لتطبيق مفهوم </a:t>
            </a:r>
            <a:r>
              <a:rPr lang="ar-DZ" b="1" dirty="0" err="1"/>
              <a:t>احفظ</a:t>
            </a:r>
            <a:r>
              <a:rPr lang="ar-DZ" b="1" dirty="0"/>
              <a:t> وضعها ولا تحاول الفهم !</a:t>
            </a:r>
            <a:r>
              <a:rPr lang="ar-DZ" b="1" dirty="0" smtClean="0"/>
              <a:t/>
            </a:r>
            <a:br>
              <a:rPr lang="ar-DZ" b="1" dirty="0" smtClean="0"/>
            </a:br>
            <a:r>
              <a:rPr lang="ar-DZ" b="1" dirty="0"/>
              <a:t>الفيزياء في السداسي الأول ستدرسون </a:t>
            </a:r>
            <a:r>
              <a:rPr lang="ar-DZ" b="1" dirty="0" err="1"/>
              <a:t>ميكانيك</a:t>
            </a:r>
            <a:r>
              <a:rPr lang="ar-DZ" b="1" dirty="0"/>
              <a:t> والسداسي الثاني كهرباء ، في </a:t>
            </a:r>
            <a:r>
              <a:rPr lang="ar-DZ" b="1" dirty="0" err="1"/>
              <a:t>الميكانيك</a:t>
            </a:r>
            <a:r>
              <a:rPr lang="ar-DZ" b="1" dirty="0"/>
              <a:t> ستدرسون </a:t>
            </a:r>
            <a:r>
              <a:rPr lang="fr-FR" b="1" dirty="0" err="1"/>
              <a:t>cinematique</a:t>
            </a:r>
            <a:r>
              <a:rPr lang="fr-FR" b="1" dirty="0"/>
              <a:t> </a:t>
            </a:r>
            <a:r>
              <a:rPr lang="ar-DZ" b="1" dirty="0"/>
              <a:t>أي المسافة والسرعة والتسارع ثم </a:t>
            </a:r>
            <a:r>
              <a:rPr lang="fr-FR" b="1" dirty="0"/>
              <a:t>dynamique ( </a:t>
            </a:r>
            <a:r>
              <a:rPr lang="ar-DZ" b="1" dirty="0"/>
              <a:t>قوانين نيوتن الثلاثة ) ولكن هنا سيزداد شيء وهو الاحتكاك ( في </a:t>
            </a:r>
            <a:r>
              <a:rPr lang="ar-DZ" b="1" dirty="0" err="1"/>
              <a:t>الباك</a:t>
            </a:r>
            <a:r>
              <a:rPr lang="ar-DZ" b="1" dirty="0"/>
              <a:t> غالبا يقال أن الاحتكاكات مهملة )</a:t>
            </a:r>
            <a:r>
              <a:rPr lang="ar-DZ" b="1" dirty="0" smtClean="0"/>
              <a:t/>
            </a:r>
            <a:br>
              <a:rPr lang="ar-DZ" b="1" dirty="0" smtClean="0"/>
            </a:br>
            <a:r>
              <a:rPr lang="ar-DZ" b="1" dirty="0"/>
              <a:t>ولكن هنا الاحتكاكات موجودة والتمرين يرتكز أصلا على حساب قوة الاحتكاك . الكهرباء أشياء جديدة تقريبا </a:t>
            </a:r>
            <a:r>
              <a:rPr lang="ar-DZ" b="1" dirty="0" smtClean="0"/>
              <a:t>باستثناء</a:t>
            </a:r>
            <a:r>
              <a:rPr lang="fr-FR" b="1" dirty="0" smtClean="0"/>
              <a:t> </a:t>
            </a:r>
            <a:r>
              <a:rPr lang="ar-DZ" b="1" dirty="0" smtClean="0"/>
              <a:t>محور </a:t>
            </a:r>
            <a:r>
              <a:rPr lang="ar-DZ" b="1" dirty="0"/>
              <a:t>يختص </a:t>
            </a:r>
            <a:r>
              <a:rPr lang="ar-DZ" b="1" dirty="0" err="1"/>
              <a:t>بالدارات</a:t>
            </a:r>
            <a:r>
              <a:rPr lang="ar-DZ" b="1" dirty="0"/>
              <a:t> الكهربائية ستدرسونه في نهاية السداسي الثاني .</a:t>
            </a:r>
            <a:r>
              <a:rPr lang="ar-DZ" b="1" dirty="0" smtClean="0"/>
              <a:t/>
            </a:r>
            <a:br>
              <a:rPr lang="ar-DZ" b="1" dirty="0" smtClean="0"/>
            </a:br>
            <a:r>
              <a:rPr lang="ar-DZ" b="1" dirty="0"/>
              <a:t>الكيمياء أمور جديدة في السداسي الأول باستثناء النووي ، السداسي الثاني ( الديناميكا الحرارية (</a:t>
            </a:r>
            <a:r>
              <a:rPr lang="fr-FR" b="1" dirty="0"/>
              <a:t>thermodynamique ) </a:t>
            </a:r>
            <a:r>
              <a:rPr lang="ar-DZ" b="1" dirty="0"/>
              <a:t>ستدرسون ما تناولتموه في السنة الثانية ثانوي قانون الغازات المثالية مع التعمق فيه أما أصحاب </a:t>
            </a:r>
            <a:r>
              <a:rPr lang="fr-FR" b="1" dirty="0"/>
              <a:t>GP (</a:t>
            </a:r>
            <a:r>
              <a:rPr lang="ar-DZ" b="1" dirty="0"/>
              <a:t>هندسة الطرائق في </a:t>
            </a:r>
            <a:r>
              <a:rPr lang="ar-DZ" b="1" dirty="0" err="1"/>
              <a:t>البكالوريا</a:t>
            </a:r>
            <a:r>
              <a:rPr lang="ar-DZ" b="1" dirty="0"/>
              <a:t> فوحدتهم الأخيرة</a:t>
            </a:r>
            <a:r>
              <a:rPr lang="ar-DZ" b="1" dirty="0" smtClean="0"/>
              <a:t/>
            </a:r>
            <a:br>
              <a:rPr lang="ar-DZ" b="1" dirty="0" smtClean="0"/>
            </a:br>
            <a:r>
              <a:rPr lang="ar-DZ" b="1" dirty="0"/>
              <a:t>في البرنامج هي نفسها في الجامعة ) .</a:t>
            </a:r>
            <a:r>
              <a:rPr lang="ar-DZ" b="1" dirty="0" smtClean="0"/>
              <a:t/>
            </a:r>
            <a:br>
              <a:rPr lang="ar-DZ" b="1" dirty="0" smtClean="0"/>
            </a:br>
            <a:r>
              <a:rPr lang="ar-DZ" b="1" dirty="0" smtClean="0"/>
              <a:t>.</a:t>
            </a:r>
            <a:br>
              <a:rPr lang="ar-DZ" b="1" dirty="0" smtClean="0"/>
            </a:br>
            <a:endParaRPr lang="fr-FR"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57225" y="909638"/>
            <a:ext cx="7829550" cy="503872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147937">
            <a:off x="1208268" y="2438582"/>
            <a:ext cx="6697033"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Clubs scientifiques</a:t>
            </a:r>
          </a:p>
          <a:p>
            <a:pPr algn="ctr"/>
            <a:r>
              <a:rPr lang="ar-DZ"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النوادي العلمية</a:t>
            </a:r>
            <a:endParaRPr lang="fr-F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tilisateur\Bureau\15589560_1830952093817094_6085419353257492415_n.jpg"/>
          <p:cNvPicPr>
            <a:picLocks noChangeAspect="1" noChangeArrowheads="1"/>
          </p:cNvPicPr>
          <p:nvPr/>
        </p:nvPicPr>
        <p:blipFill>
          <a:blip r:embed="rId2"/>
          <a:srcRect/>
          <a:stretch>
            <a:fillRect/>
          </a:stretch>
        </p:blipFill>
        <p:spPr bwMode="auto">
          <a:xfrm>
            <a:off x="0" y="0"/>
            <a:ext cx="4357686" cy="3362323"/>
          </a:xfrm>
          <a:prstGeom prst="rect">
            <a:avLst/>
          </a:prstGeom>
          <a:noFill/>
        </p:spPr>
      </p:pic>
      <p:pic>
        <p:nvPicPr>
          <p:cNvPr id="1027" name="Picture 3" descr="C:\Documents and Settings\Utilisateur\Bureau\17498768_1449394338428452_456312971566067178_n.png"/>
          <p:cNvPicPr>
            <a:picLocks noChangeAspect="1" noChangeArrowheads="1"/>
          </p:cNvPicPr>
          <p:nvPr/>
        </p:nvPicPr>
        <p:blipFill>
          <a:blip r:embed="rId3"/>
          <a:srcRect/>
          <a:stretch>
            <a:fillRect/>
          </a:stretch>
        </p:blipFill>
        <p:spPr bwMode="auto">
          <a:xfrm>
            <a:off x="4641814" y="0"/>
            <a:ext cx="4502186" cy="3357562"/>
          </a:xfrm>
          <a:prstGeom prst="rect">
            <a:avLst/>
          </a:prstGeom>
          <a:noFill/>
        </p:spPr>
      </p:pic>
      <p:pic>
        <p:nvPicPr>
          <p:cNvPr id="1028" name="Picture 4" descr="C:\Documents and Settings\Utilisateur\Bureau\1044222_599253960223922_7679278714338335827_n.jpg"/>
          <p:cNvPicPr>
            <a:picLocks noChangeAspect="1" noChangeArrowheads="1"/>
          </p:cNvPicPr>
          <p:nvPr/>
        </p:nvPicPr>
        <p:blipFill>
          <a:blip r:embed="rId4"/>
          <a:srcRect/>
          <a:stretch>
            <a:fillRect/>
          </a:stretch>
        </p:blipFill>
        <p:spPr bwMode="auto">
          <a:xfrm>
            <a:off x="0" y="3571876"/>
            <a:ext cx="4518390" cy="3286124"/>
          </a:xfrm>
          <a:prstGeom prst="rect">
            <a:avLst/>
          </a:prstGeom>
          <a:noFill/>
        </p:spPr>
      </p:pic>
      <p:pic>
        <p:nvPicPr>
          <p:cNvPr id="1029" name="Picture 5" descr="C:\Documents and Settings\Utilisateur\Bureau\18301706_1327281140671245_7327286316477825658_n.jpg"/>
          <p:cNvPicPr>
            <a:picLocks noChangeAspect="1" noChangeArrowheads="1"/>
          </p:cNvPicPr>
          <p:nvPr/>
        </p:nvPicPr>
        <p:blipFill>
          <a:blip r:embed="rId5"/>
          <a:srcRect/>
          <a:stretch>
            <a:fillRect/>
          </a:stretch>
        </p:blipFill>
        <p:spPr bwMode="auto">
          <a:xfrm>
            <a:off x="4714876" y="3500438"/>
            <a:ext cx="4429124" cy="335756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428604"/>
            <a:ext cx="7506435"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DZ" sz="4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الاضراب</a:t>
            </a:r>
            <a:r>
              <a:rPr lang="ar-DZ"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و التغيير الجذري للكلية</a:t>
            </a:r>
          </a:p>
          <a:p>
            <a:pPr algn="ctr"/>
            <a:r>
              <a:rPr lang="ar-DZ"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14/11/2016 </a:t>
            </a:r>
            <a:endParaRPr lang="fr-FR"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1285852" y="4714884"/>
            <a:ext cx="6643734" cy="954107"/>
          </a:xfrm>
          <a:prstGeom prst="rect">
            <a:avLst/>
          </a:prstGeom>
          <a:noFill/>
        </p:spPr>
        <p:txBody>
          <a:bodyPr wrap="square" lIns="91440" tIns="45720" rIns="91440" bIns="45720">
            <a:spAutoFit/>
          </a:bodyPr>
          <a:lstStyle/>
          <a:p>
            <a:pPr algn="ctr"/>
            <a:r>
              <a:rPr lang="fr-FR"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https://www.youtube.com/watch?v=--92bztofuE</a:t>
            </a:r>
            <a:endParaRPr lang="fr-F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a:off x="1571604" y="1857364"/>
            <a:ext cx="6332696" cy="2585323"/>
          </a:xfrm>
          <a:prstGeom prst="rect">
            <a:avLst/>
          </a:prstGeom>
          <a:noFill/>
        </p:spPr>
        <p:txBody>
          <a:bodyPr wrap="none" lIns="91440" tIns="45720" rIns="91440" bIns="45720">
            <a:spAutoFit/>
          </a:bodyPr>
          <a:lstStyle/>
          <a:p>
            <a:pPr algn="ctr" fontAlgn="t"/>
            <a:r>
              <a:rPr lang="fr-FR"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YedFelYed</a:t>
            </a:r>
            <a:r>
              <a:rPr lang="fr-F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Reportage </a:t>
            </a:r>
            <a:endParaRPr lang="ar-DZ"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fontAlgn="t"/>
            <a:r>
              <a:rPr lang="ar-DZ"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كلية المحروقات </a:t>
            </a:r>
            <a:r>
              <a:rPr lang="ar-DZ"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و</a:t>
            </a:r>
            <a:r>
              <a:rPr lang="ar-DZ"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الكيمياء</a:t>
            </a:r>
          </a:p>
          <a:p>
            <a:pPr algn="ctr" fontAlgn="t"/>
            <a:r>
              <a:rPr lang="ar-DZ"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الفيديو للتوضيح </a:t>
            </a:r>
            <a:r>
              <a:rPr lang="ar-DZ"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اكثر</a:t>
            </a:r>
            <a:endParaRPr lang="fr-F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Utilisateur\Bureau\Nouveau dossier\FB_IMG_1479397170157.jpg"/>
          <p:cNvPicPr>
            <a:picLocks noChangeAspect="1" noChangeArrowheads="1"/>
          </p:cNvPicPr>
          <p:nvPr/>
        </p:nvPicPr>
        <p:blipFill>
          <a:blip r:embed="rId2"/>
          <a:srcRect/>
          <a:stretch>
            <a:fillRect/>
          </a:stretch>
        </p:blipFill>
        <p:spPr bwMode="auto">
          <a:xfrm>
            <a:off x="0" y="0"/>
            <a:ext cx="7745139" cy="3357562"/>
          </a:xfrm>
          <a:prstGeom prst="rect">
            <a:avLst/>
          </a:prstGeom>
          <a:noFill/>
        </p:spPr>
      </p:pic>
      <p:pic>
        <p:nvPicPr>
          <p:cNvPr id="3075" name="Picture 3" descr="C:\Documents and Settings\Utilisateur\Bureau\14993406_961103410661286_4032061150301169634_n.jpg"/>
          <p:cNvPicPr>
            <a:picLocks noChangeAspect="1" noChangeArrowheads="1"/>
          </p:cNvPicPr>
          <p:nvPr/>
        </p:nvPicPr>
        <p:blipFill>
          <a:blip r:embed="rId3"/>
          <a:srcRect/>
          <a:stretch>
            <a:fillRect/>
          </a:stretch>
        </p:blipFill>
        <p:spPr bwMode="auto">
          <a:xfrm>
            <a:off x="4406905" y="0"/>
            <a:ext cx="4737095" cy="6858000"/>
          </a:xfrm>
          <a:prstGeom prst="rect">
            <a:avLst/>
          </a:prstGeom>
          <a:noFill/>
        </p:spPr>
      </p:pic>
      <p:pic>
        <p:nvPicPr>
          <p:cNvPr id="3076" name="Picture 4" descr="C:\Documents and Settings\Utilisateur\Bureau\FB_IMG_1479251673226.jpg"/>
          <p:cNvPicPr>
            <a:picLocks noChangeAspect="1" noChangeArrowheads="1"/>
          </p:cNvPicPr>
          <p:nvPr/>
        </p:nvPicPr>
        <p:blipFill>
          <a:blip r:embed="rId4"/>
          <a:srcRect/>
          <a:stretch>
            <a:fillRect/>
          </a:stretch>
        </p:blipFill>
        <p:spPr bwMode="auto">
          <a:xfrm>
            <a:off x="0" y="3931444"/>
            <a:ext cx="4398999" cy="292655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Documents and Settings\Utilisateur\Bureau\Nouveau dossier\FB_IMG_1479313904944.jpg"/>
          <p:cNvPicPr>
            <a:picLocks noChangeAspect="1" noChangeArrowheads="1"/>
          </p:cNvPicPr>
          <p:nvPr/>
        </p:nvPicPr>
        <p:blipFill>
          <a:blip r:embed="rId2"/>
          <a:srcRect/>
          <a:stretch>
            <a:fillRect/>
          </a:stretch>
        </p:blipFill>
        <p:spPr bwMode="auto">
          <a:xfrm>
            <a:off x="0" y="3286124"/>
            <a:ext cx="4786314" cy="3571876"/>
          </a:xfrm>
          <a:prstGeom prst="rect">
            <a:avLst/>
          </a:prstGeom>
          <a:noFill/>
        </p:spPr>
      </p:pic>
      <p:pic>
        <p:nvPicPr>
          <p:cNvPr id="31747" name="Picture 3" descr="C:\Documents and Settings\Utilisateur\Bureau\Nouveau dossier\FB_IMG_1479314001137.jpg"/>
          <p:cNvPicPr>
            <a:picLocks noChangeAspect="1" noChangeArrowheads="1"/>
          </p:cNvPicPr>
          <p:nvPr/>
        </p:nvPicPr>
        <p:blipFill>
          <a:blip r:embed="rId3"/>
          <a:srcRect/>
          <a:stretch>
            <a:fillRect/>
          </a:stretch>
        </p:blipFill>
        <p:spPr bwMode="auto">
          <a:xfrm>
            <a:off x="4762517" y="3571888"/>
            <a:ext cx="4381483" cy="3286112"/>
          </a:xfrm>
          <a:prstGeom prst="rect">
            <a:avLst/>
          </a:prstGeom>
          <a:noFill/>
        </p:spPr>
      </p:pic>
      <p:pic>
        <p:nvPicPr>
          <p:cNvPr id="31748" name="Picture 4" descr="C:\Documents and Settings\Utilisateur\Bureau\Nouveau dossier\FB_IMG_1479314009591.jpg"/>
          <p:cNvPicPr>
            <a:picLocks noChangeAspect="1" noChangeArrowheads="1"/>
          </p:cNvPicPr>
          <p:nvPr/>
        </p:nvPicPr>
        <p:blipFill>
          <a:blip r:embed="rId4"/>
          <a:srcRect/>
          <a:stretch>
            <a:fillRect/>
          </a:stretch>
        </p:blipFill>
        <p:spPr bwMode="auto">
          <a:xfrm>
            <a:off x="0" y="0"/>
            <a:ext cx="4714908" cy="3214685"/>
          </a:xfrm>
          <a:prstGeom prst="rect">
            <a:avLst/>
          </a:prstGeom>
          <a:noFill/>
        </p:spPr>
      </p:pic>
      <p:pic>
        <p:nvPicPr>
          <p:cNvPr id="31749" name="Picture 5" descr="C:\Documents and Settings\Utilisateur\Bureau\Nouveau dossier\FB_IMG_1479314016005.jpg"/>
          <p:cNvPicPr>
            <a:picLocks noChangeAspect="1" noChangeArrowheads="1"/>
          </p:cNvPicPr>
          <p:nvPr/>
        </p:nvPicPr>
        <p:blipFill>
          <a:blip r:embed="rId5"/>
          <a:srcRect/>
          <a:stretch>
            <a:fillRect/>
          </a:stretch>
        </p:blipFill>
        <p:spPr bwMode="auto">
          <a:xfrm>
            <a:off x="4762517" y="0"/>
            <a:ext cx="4381483" cy="350043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978903">
            <a:off x="1515828" y="1410236"/>
            <a:ext cx="6930125" cy="3139321"/>
          </a:xfrm>
          <a:prstGeom prst="rect">
            <a:avLst/>
          </a:prstGeom>
          <a:noFill/>
        </p:spPr>
        <p:txBody>
          <a:bodyPr wrap="square" lIns="91440" tIns="45720" rIns="91440" bIns="45720">
            <a:spAutoFit/>
          </a:bodyPr>
          <a:lstStyle/>
          <a:p>
            <a:pPr algn="ctr"/>
            <a:endParaRPr lang="ar-DZ"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ar-DZ" sz="7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صور الكلية</a:t>
            </a:r>
          </a:p>
          <a:p>
            <a:pPr algn="ctr"/>
            <a:r>
              <a:rPr lang="fr-FR" sz="7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Photos de faculté</a:t>
            </a:r>
            <a:r>
              <a:rPr lang="ar-DZ" sz="7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fr-FR" sz="7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C:\Documents and Settings\Utilisateur\Bureau\Nouveau dossier\FB_IMG_1483917444006.jpg"/>
          <p:cNvPicPr>
            <a:picLocks noChangeAspect="1" noChangeArrowheads="1"/>
          </p:cNvPicPr>
          <p:nvPr/>
        </p:nvPicPr>
        <p:blipFill>
          <a:blip r:embed="rId2"/>
          <a:srcRect/>
          <a:stretch>
            <a:fillRect/>
          </a:stretch>
        </p:blipFill>
        <p:spPr bwMode="auto">
          <a:xfrm>
            <a:off x="0" y="3857625"/>
            <a:ext cx="4500562" cy="3000375"/>
          </a:xfrm>
          <a:prstGeom prst="rect">
            <a:avLst/>
          </a:prstGeom>
          <a:noFill/>
        </p:spPr>
      </p:pic>
      <p:pic>
        <p:nvPicPr>
          <p:cNvPr id="32772" name="Picture 4" descr="C:\Documents and Settings\Utilisateur\Bureau\Nouveau dossier\FB_IMG_1483917446677.jpg"/>
          <p:cNvPicPr>
            <a:picLocks noChangeAspect="1" noChangeArrowheads="1"/>
          </p:cNvPicPr>
          <p:nvPr/>
        </p:nvPicPr>
        <p:blipFill>
          <a:blip r:embed="rId3"/>
          <a:srcRect/>
          <a:stretch>
            <a:fillRect/>
          </a:stretch>
        </p:blipFill>
        <p:spPr bwMode="auto">
          <a:xfrm>
            <a:off x="4060069" y="3429000"/>
            <a:ext cx="5083931" cy="3429000"/>
          </a:xfrm>
          <a:prstGeom prst="rect">
            <a:avLst/>
          </a:prstGeom>
          <a:noFill/>
        </p:spPr>
      </p:pic>
      <p:pic>
        <p:nvPicPr>
          <p:cNvPr id="32773" name="Picture 5" descr="C:\Documents and Settings\Utilisateur\Bureau\Nouveau dossier\FB_IMG_1483917449494.jpg"/>
          <p:cNvPicPr>
            <a:picLocks noChangeAspect="1" noChangeArrowheads="1"/>
          </p:cNvPicPr>
          <p:nvPr/>
        </p:nvPicPr>
        <p:blipFill>
          <a:blip r:embed="rId4"/>
          <a:srcRect/>
          <a:stretch>
            <a:fillRect/>
          </a:stretch>
        </p:blipFill>
        <p:spPr bwMode="auto">
          <a:xfrm>
            <a:off x="0" y="357166"/>
            <a:ext cx="4939512" cy="3286148"/>
          </a:xfrm>
          <a:prstGeom prst="rect">
            <a:avLst/>
          </a:prstGeom>
          <a:noFill/>
        </p:spPr>
      </p:pic>
      <p:pic>
        <p:nvPicPr>
          <p:cNvPr id="32774" name="Picture 6" descr="C:\Documents and Settings\Utilisateur\Bureau\Nouveau dossier\FB_IMG_1483917452426.jpg"/>
          <p:cNvPicPr>
            <a:picLocks noChangeAspect="1" noChangeArrowheads="1"/>
          </p:cNvPicPr>
          <p:nvPr/>
        </p:nvPicPr>
        <p:blipFill>
          <a:blip r:embed="rId5"/>
          <a:srcRect/>
          <a:stretch>
            <a:fillRect/>
          </a:stretch>
        </p:blipFill>
        <p:spPr bwMode="auto">
          <a:xfrm>
            <a:off x="4786314" y="0"/>
            <a:ext cx="4357686" cy="314324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Utilisateur\Bureau\Nouveau dossier\FB_IMG_1483917432325.jpg"/>
          <p:cNvPicPr>
            <a:picLocks noChangeAspect="1" noChangeArrowheads="1"/>
          </p:cNvPicPr>
          <p:nvPr/>
        </p:nvPicPr>
        <p:blipFill>
          <a:blip r:embed="rId2"/>
          <a:srcRect/>
          <a:stretch>
            <a:fillRect/>
          </a:stretch>
        </p:blipFill>
        <p:spPr bwMode="auto">
          <a:xfrm>
            <a:off x="4500562" y="285728"/>
            <a:ext cx="4435996" cy="2951169"/>
          </a:xfrm>
          <a:prstGeom prst="rect">
            <a:avLst/>
          </a:prstGeom>
          <a:noFill/>
        </p:spPr>
      </p:pic>
      <p:pic>
        <p:nvPicPr>
          <p:cNvPr id="33795" name="Picture 3" descr="C:\Documents and Settings\Utilisateur\Bureau\Nouveau dossier\FB_IMG_1483917435657.jpg"/>
          <p:cNvPicPr>
            <a:picLocks noChangeAspect="1" noChangeArrowheads="1"/>
          </p:cNvPicPr>
          <p:nvPr/>
        </p:nvPicPr>
        <p:blipFill>
          <a:blip r:embed="rId3"/>
          <a:srcRect/>
          <a:stretch>
            <a:fillRect/>
          </a:stretch>
        </p:blipFill>
        <p:spPr bwMode="auto">
          <a:xfrm>
            <a:off x="0" y="3286124"/>
            <a:ext cx="4435996" cy="2951169"/>
          </a:xfrm>
          <a:prstGeom prst="rect">
            <a:avLst/>
          </a:prstGeom>
          <a:noFill/>
        </p:spPr>
      </p:pic>
      <p:pic>
        <p:nvPicPr>
          <p:cNvPr id="33796" name="Picture 4" descr="C:\Documents and Settings\Utilisateur\Bureau\Nouveau dossier\FB_IMG_1483917438643.jpg"/>
          <p:cNvPicPr>
            <a:picLocks noChangeAspect="1" noChangeArrowheads="1"/>
          </p:cNvPicPr>
          <p:nvPr/>
        </p:nvPicPr>
        <p:blipFill>
          <a:blip r:embed="rId4"/>
          <a:srcRect/>
          <a:stretch>
            <a:fillRect/>
          </a:stretch>
        </p:blipFill>
        <p:spPr bwMode="auto">
          <a:xfrm>
            <a:off x="0" y="0"/>
            <a:ext cx="4435996" cy="2951169"/>
          </a:xfrm>
          <a:prstGeom prst="rect">
            <a:avLst/>
          </a:prstGeom>
          <a:noFill/>
        </p:spPr>
      </p:pic>
      <p:pic>
        <p:nvPicPr>
          <p:cNvPr id="33797" name="Picture 5" descr="C:\Documents and Settings\Utilisateur\Bureau\Nouveau dossier\FB_IMG_1483917455162.jpg"/>
          <p:cNvPicPr>
            <a:picLocks noChangeAspect="1" noChangeArrowheads="1"/>
          </p:cNvPicPr>
          <p:nvPr/>
        </p:nvPicPr>
        <p:blipFill>
          <a:blip r:embed="rId5"/>
          <a:srcRect/>
          <a:stretch>
            <a:fillRect/>
          </a:stretch>
        </p:blipFill>
        <p:spPr bwMode="auto">
          <a:xfrm>
            <a:off x="4500562" y="3643314"/>
            <a:ext cx="4435996" cy="295116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ensées 11"/>
          <p:cNvSpPr/>
          <p:nvPr/>
        </p:nvSpPr>
        <p:spPr>
          <a:xfrm>
            <a:off x="428596" y="5286388"/>
            <a:ext cx="8429684" cy="1285884"/>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Rectangle 9"/>
          <p:cNvSpPr/>
          <p:nvPr/>
        </p:nvSpPr>
        <p:spPr>
          <a:xfrm>
            <a:off x="357158" y="214290"/>
            <a:ext cx="8072494" cy="5632311"/>
          </a:xfrm>
          <a:prstGeom prst="rect">
            <a:avLst/>
          </a:prstGeom>
        </p:spPr>
        <p:txBody>
          <a:bodyPr wrap="square">
            <a:spAutoFit/>
          </a:bodyPr>
          <a:lstStyle/>
          <a:p>
            <a:pPr algn="ctr"/>
            <a:r>
              <a:rPr lang="ar-DZ" sz="2400" dirty="0" smtClean="0"/>
              <a:t>السلام عليكم ورحمة الله وبركاته</a:t>
            </a:r>
            <a:endParaRPr lang="fr-FR" sz="2400" dirty="0" smtClean="0"/>
          </a:p>
          <a:p>
            <a:pPr algn="r"/>
            <a:r>
              <a:rPr lang="ar-DZ" sz="2400" dirty="0" smtClean="0"/>
              <a:t>أولا أهنئ كل </a:t>
            </a:r>
            <a:r>
              <a:rPr lang="ar-DZ" sz="2400" dirty="0" err="1" smtClean="0"/>
              <a:t>المتحصلين</a:t>
            </a:r>
            <a:r>
              <a:rPr lang="ar-DZ" sz="2400" dirty="0" smtClean="0"/>
              <a:t> على شهادة </a:t>
            </a:r>
            <a:r>
              <a:rPr lang="ar-DZ" sz="2400" dirty="0" err="1" smtClean="0"/>
              <a:t>البكالوريا</a:t>
            </a:r>
            <a:r>
              <a:rPr lang="ar-DZ" sz="2400" dirty="0" smtClean="0"/>
              <a:t> لهذه الدورة  وأهلا بكم في رحاب الجامعة  </a:t>
            </a:r>
          </a:p>
          <a:p>
            <a:pPr algn="r"/>
            <a:r>
              <a:rPr lang="ar-DZ" sz="2400" dirty="0" smtClean="0"/>
              <a:t> أضع بين أيديكم هذا الدليل التوجيهي لتخصص محروقات </a:t>
            </a:r>
            <a:r>
              <a:rPr lang="ar-DZ" sz="2400" dirty="0" err="1" smtClean="0"/>
              <a:t>و</a:t>
            </a:r>
            <a:r>
              <a:rPr lang="ar-DZ" sz="2400" dirty="0" smtClean="0"/>
              <a:t> كيمياء </a:t>
            </a:r>
            <a:r>
              <a:rPr lang="ar-DZ" sz="2400" dirty="0" err="1" smtClean="0"/>
              <a:t>ببومرداس</a:t>
            </a:r>
            <a:r>
              <a:rPr lang="ar-DZ" sz="2400" dirty="0" smtClean="0"/>
              <a:t> </a:t>
            </a:r>
            <a:endParaRPr lang="fr-FR" sz="2400" dirty="0" smtClean="0"/>
          </a:p>
          <a:p>
            <a:pPr algn="r"/>
            <a:r>
              <a:rPr lang="ar-DZ" sz="2400" dirty="0" smtClean="0"/>
              <a:t>حيث كانت لي الرغبة في تخصص المحروقات ووقتها لم تكن لدي أي فكرة عليه ، ولما اجتزت </a:t>
            </a:r>
            <a:r>
              <a:rPr lang="ar-DZ" sz="2400" dirty="0" err="1" smtClean="0"/>
              <a:t>البكالوريا</a:t>
            </a:r>
            <a:r>
              <a:rPr lang="ar-DZ" sz="2400" dirty="0" smtClean="0"/>
              <a:t> أردت معلومات عن هذا التخصص ( </a:t>
            </a:r>
            <a:r>
              <a:rPr lang="ar-DZ" sz="2400" b="1" dirty="0" smtClean="0"/>
              <a:t>محروقات وكيمياء </a:t>
            </a:r>
            <a:r>
              <a:rPr lang="ar-DZ" sz="2400" dirty="0" smtClean="0"/>
              <a:t>) ولكنني لم أجد موضوعا يشمل التخصص ، ولذلك أردت هذا العام وضع موضوع شامل وكامل عن التخصص</a:t>
            </a:r>
          </a:p>
          <a:p>
            <a:pPr algn="r"/>
            <a:r>
              <a:rPr lang="ar-DZ" sz="2400" dirty="0" smtClean="0"/>
              <a:t>عند استفسارك لأول مرة عن التخصص ستجد الكثيرين يتحدثون عن أساتذة روسيين يدرسون بالجامعة عن أرقام خيالية سيتقاضونها عند التخرج وبدأ العمل ، عن فرص مضمونة للعمل بعد التخرج وهذا استنادا إلى أحكام وآراء مسبقة لأناس ليس لهم علاقة  بالمحروقات فقط يعملون بمثل هذه المعادلات  التي لها حل إن كنت كفئا  إن كنت قادراً من صنع نفسك لنفسك</a:t>
            </a:r>
            <a:r>
              <a:rPr lang="ar-DZ" sz="2400" b="1" dirty="0" smtClean="0"/>
              <a:t> </a:t>
            </a:r>
            <a:r>
              <a:rPr lang="ar-DZ" sz="2400" dirty="0" smtClean="0"/>
              <a:t>و ووضعت تخطيط </a:t>
            </a:r>
            <a:r>
              <a:rPr lang="ar-DZ" sz="2400" dirty="0" err="1" smtClean="0"/>
              <a:t>و</a:t>
            </a:r>
            <a:r>
              <a:rPr lang="ar-DZ" sz="2400" dirty="0" smtClean="0"/>
              <a:t> تكوين محكم </a:t>
            </a:r>
          </a:p>
          <a:p>
            <a:pPr algn="r"/>
            <a:endParaRPr lang="ar-DZ" sz="2400" dirty="0"/>
          </a:p>
          <a:p>
            <a:pPr algn="r"/>
            <a:r>
              <a:rPr lang="ar-DZ" sz="2400" dirty="0" smtClean="0"/>
              <a:t>.</a:t>
            </a:r>
            <a:endParaRPr lang="ar-DZ" sz="2400" dirty="0"/>
          </a:p>
        </p:txBody>
      </p:sp>
      <p:sp>
        <p:nvSpPr>
          <p:cNvPr id="5" name="Rectangle 4"/>
          <p:cNvSpPr/>
          <p:nvPr/>
        </p:nvSpPr>
        <p:spPr>
          <a:xfrm>
            <a:off x="1357290" y="5572140"/>
            <a:ext cx="6429420" cy="677108"/>
          </a:xfrm>
          <a:prstGeom prst="rect">
            <a:avLst/>
          </a:prstGeom>
        </p:spPr>
        <p:txBody>
          <a:bodyPr wrap="square">
            <a:spAutoFit/>
          </a:bodyPr>
          <a:lstStyle/>
          <a:p>
            <a:pPr algn="r"/>
            <a:r>
              <a:rPr lang="ar-DZ" sz="2000" dirty="0" smtClean="0"/>
              <a:t> </a:t>
            </a:r>
            <a:r>
              <a:rPr lang="ar-DZ" sz="2000" b="1" dirty="0" smtClean="0">
                <a:solidFill>
                  <a:srgbClr val="FF0000"/>
                </a:solidFill>
              </a:rPr>
              <a:t>محروقات = </a:t>
            </a:r>
            <a:r>
              <a:rPr lang="ar-DZ" sz="2000" b="1" dirty="0" err="1" smtClean="0">
                <a:solidFill>
                  <a:srgbClr val="FF0000"/>
                </a:solidFill>
              </a:rPr>
              <a:t>سوناطراك</a:t>
            </a:r>
            <a:r>
              <a:rPr lang="ar-DZ" sz="2000" b="1" dirty="0" smtClean="0">
                <a:solidFill>
                  <a:srgbClr val="FF0000"/>
                </a:solidFill>
              </a:rPr>
              <a:t> = جنوب ( </a:t>
            </a:r>
            <a:r>
              <a:rPr lang="ar-DZ" sz="2000" b="1" dirty="0" err="1" smtClean="0">
                <a:solidFill>
                  <a:srgbClr val="FF0000"/>
                </a:solidFill>
              </a:rPr>
              <a:t>حاسي</a:t>
            </a:r>
            <a:r>
              <a:rPr lang="ar-DZ" sz="2000" b="1" dirty="0" smtClean="0">
                <a:solidFill>
                  <a:srgbClr val="FF0000"/>
                </a:solidFill>
              </a:rPr>
              <a:t> مسعود ) = مرتب خيالي =خليج </a:t>
            </a:r>
            <a:endParaRPr lang="fr-FR" sz="2000" b="1" dirty="0" smtClean="0">
              <a:solidFill>
                <a:srgbClr val="FF0000"/>
              </a:solidFill>
            </a:endParaRPr>
          </a:p>
          <a:p>
            <a:pPr algn="r"/>
            <a:endParaRPr lang="ar-DZ" b="1" dirty="0" smtClean="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357166"/>
            <a:ext cx="850745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DZ"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لمزيد من الاستفسارات </a:t>
            </a:r>
            <a:r>
              <a:rPr lang="ar-DZ"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a:t>
            </a:r>
            <a:r>
              <a:rPr lang="ar-DZ"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DZ"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الارشادات</a:t>
            </a:r>
            <a:r>
              <a:rPr lang="ar-DZ"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fr-F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571472" y="3143248"/>
            <a:ext cx="7314923" cy="646331"/>
          </a:xfrm>
          <a:prstGeom prst="rect">
            <a:avLst/>
          </a:prstGeom>
          <a:noFill/>
        </p:spPr>
        <p:txBody>
          <a:bodyPr wrap="square" lIns="91440" tIns="45720" rIns="91440" bIns="45720">
            <a:spAutoFit/>
          </a:bodyPr>
          <a:lstStyle/>
          <a:p>
            <a:pPr algn="ctr"/>
            <a:r>
              <a:rPr lang="fr-FR"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HYDROCARBURES (promo2015</a:t>
            </a:r>
            <a:r>
              <a:rPr lang="ar-DZ"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t>
            </a:r>
            <a:endParaRPr lang="fr-FR"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Rectangle 5"/>
          <p:cNvSpPr/>
          <p:nvPr/>
        </p:nvSpPr>
        <p:spPr>
          <a:xfrm>
            <a:off x="1142976" y="2357430"/>
            <a:ext cx="6224588" cy="646331"/>
          </a:xfrm>
          <a:prstGeom prst="rect">
            <a:avLst/>
          </a:prstGeom>
          <a:noFill/>
        </p:spPr>
        <p:txBody>
          <a:bodyPr wrap="none" lIns="91440" tIns="45720" rIns="91440" bIns="45720">
            <a:spAutoFit/>
          </a:bodyPr>
          <a:lstStyle/>
          <a:p>
            <a:pPr algn="ctr"/>
            <a:r>
              <a:rPr lang="fr-FR"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HYDROCARBURES (promo2016)</a:t>
            </a:r>
            <a:endParaRPr lang="fr-FR"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a:xfrm>
            <a:off x="1571604" y="4143380"/>
            <a:ext cx="3593291" cy="646331"/>
          </a:xfrm>
          <a:prstGeom prst="rect">
            <a:avLst/>
          </a:prstGeom>
          <a:noFill/>
        </p:spPr>
        <p:txBody>
          <a:bodyPr wrap="none" lIns="91440" tIns="45720" rIns="91440" bIns="45720">
            <a:spAutoFit/>
          </a:bodyPr>
          <a:lstStyle/>
          <a:p>
            <a:pPr algn="ctr"/>
            <a:r>
              <a:rPr lang="fr-FR" sz="36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sth</a:t>
            </a:r>
            <a:r>
              <a:rPr lang="fr-FR"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promo 2014</a:t>
            </a:r>
            <a:endParaRPr lang="fr-F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Rectangle 9"/>
          <p:cNvSpPr/>
          <p:nvPr/>
        </p:nvSpPr>
        <p:spPr>
          <a:xfrm>
            <a:off x="1000100" y="5000636"/>
            <a:ext cx="6118791" cy="830997"/>
          </a:xfrm>
          <a:prstGeom prst="rect">
            <a:avLst/>
          </a:prstGeom>
          <a:noFill/>
        </p:spPr>
        <p:txBody>
          <a:bodyPr wrap="none" lIns="91440" tIns="45720" rIns="91440" bIns="45720">
            <a:spAutoFit/>
          </a:bodyPr>
          <a:lstStyle/>
          <a:p>
            <a:pPr algn="ctr"/>
            <a:r>
              <a:rPr lang="fr-FR" sz="4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hydrocarbure et chimie</a:t>
            </a:r>
            <a:endParaRPr lang="fr-FR" sz="4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28596" y="357166"/>
            <a:ext cx="8229600" cy="1143000"/>
          </a:xfrm>
        </p:spPr>
        <p:txBody>
          <a:bodyPr>
            <a:noAutofit/>
          </a:bodyPr>
          <a:lstStyle/>
          <a:p>
            <a:r>
              <a:rPr lang="ar-DZ" sz="2400" b="1" dirty="0" smtClean="0">
                <a:solidFill>
                  <a:srgbClr val="FF0000"/>
                </a:solidFill>
              </a:rPr>
              <a:t>معدلات القبول لتخصص محروقات </a:t>
            </a:r>
            <a:r>
              <a:rPr lang="ar-DZ" sz="2400" b="1" dirty="0" err="1" smtClean="0">
                <a:solidFill>
                  <a:srgbClr val="FF0000"/>
                </a:solidFill>
              </a:rPr>
              <a:t>ببومرداس</a:t>
            </a:r>
            <a:r>
              <a:rPr lang="ar-DZ" sz="2400" b="1" dirty="0" smtClean="0">
                <a:solidFill>
                  <a:srgbClr val="FF0000"/>
                </a:solidFill>
              </a:rPr>
              <a:t> و </a:t>
            </a:r>
            <a:r>
              <a:rPr lang="ar-DZ" sz="2400" b="1" dirty="0" err="1" smtClean="0">
                <a:solidFill>
                  <a:srgbClr val="FF0000"/>
                </a:solidFill>
              </a:rPr>
              <a:t>ورقلة</a:t>
            </a:r>
            <a:r>
              <a:rPr lang="ar-DZ" sz="2400" b="1" dirty="0" smtClean="0">
                <a:solidFill>
                  <a:srgbClr val="FF0000"/>
                </a:solidFill>
              </a:rPr>
              <a:t> في السنوات الأخيرة</a:t>
            </a:r>
            <a:br>
              <a:rPr lang="ar-DZ" sz="2400" b="1" dirty="0" smtClean="0">
                <a:solidFill>
                  <a:srgbClr val="FF0000"/>
                </a:solidFill>
              </a:rPr>
            </a:br>
            <a:r>
              <a:rPr lang="ar-DZ" sz="2400" b="1" dirty="0" smtClean="0">
                <a:solidFill>
                  <a:srgbClr val="FF0000"/>
                </a:solidFill>
              </a:rPr>
              <a:t/>
            </a:r>
            <a:br>
              <a:rPr lang="ar-DZ" sz="2400" b="1" dirty="0" smtClean="0">
                <a:solidFill>
                  <a:srgbClr val="FF0000"/>
                </a:solidFill>
              </a:rPr>
            </a:br>
            <a:endParaRPr lang="fr-FR" sz="2400" dirty="0"/>
          </a:p>
        </p:txBody>
      </p:sp>
      <p:sp>
        <p:nvSpPr>
          <p:cNvPr id="7" name="Espace réservé du contenu 6"/>
          <p:cNvSpPr>
            <a:spLocks noGrp="1"/>
          </p:cNvSpPr>
          <p:nvPr>
            <p:ph sz="half" idx="1"/>
          </p:nvPr>
        </p:nvSpPr>
        <p:spPr/>
        <p:txBody>
          <a:bodyPr>
            <a:noAutofit/>
          </a:bodyPr>
          <a:lstStyle/>
          <a:p>
            <a:r>
              <a:rPr lang="ar-DZ" sz="1600" b="1" dirty="0"/>
              <a:t>﻿﻿﻿</a:t>
            </a:r>
            <a:r>
              <a:rPr lang="ar-DZ" sz="1600" b="1" dirty="0" err="1">
                <a:solidFill>
                  <a:srgbClr val="7030A0"/>
                </a:solidFill>
              </a:rPr>
              <a:t>بكالوريا</a:t>
            </a:r>
            <a:r>
              <a:rPr lang="ar-DZ" sz="1600" b="1" dirty="0">
                <a:solidFill>
                  <a:srgbClr val="7030A0"/>
                </a:solidFill>
              </a:rPr>
              <a:t> 2016 </a:t>
            </a:r>
            <a:r>
              <a:rPr lang="ar-DZ" sz="1600" b="1" dirty="0" err="1">
                <a:solidFill>
                  <a:srgbClr val="7030A0"/>
                </a:solidFill>
              </a:rPr>
              <a:t>ـ</a:t>
            </a:r>
            <a:r>
              <a:rPr lang="ar-DZ" sz="1600" b="1" dirty="0">
                <a:solidFill>
                  <a:srgbClr val="7030A0"/>
                </a:solidFill>
              </a:rPr>
              <a:t> معدلات عامة </a:t>
            </a:r>
            <a:r>
              <a:rPr lang="ar-DZ" sz="1600" b="1" dirty="0" err="1"/>
              <a:t>ـ</a:t>
            </a:r>
            <a:r>
              <a:rPr lang="ar-DZ" sz="1600" b="1" dirty="0"/>
              <a:t>﻿﻿﻿</a:t>
            </a:r>
            <a:br>
              <a:rPr lang="ar-DZ" sz="1600" b="1" dirty="0"/>
            </a:br>
            <a:r>
              <a:rPr lang="ar-DZ" sz="1600" b="1" dirty="0"/>
              <a:t>الأولوية الأولى (رياضيات + تقني رياضي): 14.39</a:t>
            </a:r>
            <a:br>
              <a:rPr lang="ar-DZ" sz="1600" b="1" dirty="0"/>
            </a:br>
            <a:r>
              <a:rPr lang="ar-DZ" sz="1600" b="1" dirty="0"/>
              <a:t>الأولوية الثانية (علوم تجريبية): 15.25</a:t>
            </a:r>
            <a:br>
              <a:rPr lang="ar-DZ" sz="1600" b="1" dirty="0"/>
            </a:br>
            <a:r>
              <a:rPr lang="ar-DZ" sz="1600" b="1" dirty="0"/>
              <a:t/>
            </a:r>
            <a:br>
              <a:rPr lang="ar-DZ" sz="1600" b="1" dirty="0"/>
            </a:br>
            <a:r>
              <a:rPr lang="ar-DZ" sz="1600" b="1" dirty="0" err="1">
                <a:solidFill>
                  <a:srgbClr val="7030A0"/>
                </a:solidFill>
              </a:rPr>
              <a:t>بكالوريا</a:t>
            </a:r>
            <a:r>
              <a:rPr lang="ar-DZ" sz="1600" b="1" dirty="0">
                <a:solidFill>
                  <a:srgbClr val="7030A0"/>
                </a:solidFill>
              </a:rPr>
              <a:t> 2015 </a:t>
            </a:r>
            <a:r>
              <a:rPr lang="ar-DZ" sz="1600" b="1" dirty="0" err="1">
                <a:solidFill>
                  <a:srgbClr val="7030A0"/>
                </a:solidFill>
              </a:rPr>
              <a:t>ـ</a:t>
            </a:r>
            <a:r>
              <a:rPr lang="ar-DZ" sz="1600" b="1" dirty="0">
                <a:solidFill>
                  <a:srgbClr val="7030A0"/>
                </a:solidFill>
              </a:rPr>
              <a:t> معدلات عامة </a:t>
            </a:r>
            <a:r>
              <a:rPr lang="ar-DZ" sz="1600" b="1" dirty="0" err="1"/>
              <a:t>ـ</a:t>
            </a:r>
            <a:r>
              <a:rPr lang="ar-DZ" sz="1600" b="1" dirty="0"/>
              <a:t>﻿﻿﻿</a:t>
            </a:r>
            <a:br>
              <a:rPr lang="ar-DZ" sz="1600" b="1" dirty="0"/>
            </a:br>
            <a:r>
              <a:rPr lang="ar-DZ" sz="1600" b="1" dirty="0"/>
              <a:t>الأولوية الأولى (رياضيات + تقني رياضي): 14.81</a:t>
            </a:r>
            <a:br>
              <a:rPr lang="ar-DZ" sz="1600" b="1" dirty="0"/>
            </a:br>
            <a:r>
              <a:rPr lang="ar-DZ" sz="1600" b="1" dirty="0"/>
              <a:t>الأولوية الثانية (علوم تجريبية): 15.86</a:t>
            </a:r>
            <a:br>
              <a:rPr lang="ar-DZ" sz="1600" b="1" dirty="0"/>
            </a:br>
            <a:r>
              <a:rPr lang="ar-DZ" sz="1600" b="1" dirty="0"/>
              <a:t/>
            </a:r>
            <a:br>
              <a:rPr lang="ar-DZ" sz="1600" b="1" dirty="0"/>
            </a:br>
            <a:r>
              <a:rPr lang="ar-DZ" sz="1600" b="1" dirty="0"/>
              <a:t>﻿﻿﻿</a:t>
            </a:r>
            <a:r>
              <a:rPr lang="ar-DZ" sz="1600" b="1" dirty="0" err="1">
                <a:solidFill>
                  <a:srgbClr val="7030A0"/>
                </a:solidFill>
              </a:rPr>
              <a:t>بكالوريا</a:t>
            </a:r>
            <a:r>
              <a:rPr lang="ar-DZ" sz="1600" b="1" dirty="0">
                <a:solidFill>
                  <a:srgbClr val="7030A0"/>
                </a:solidFill>
              </a:rPr>
              <a:t> 2014 </a:t>
            </a:r>
            <a:r>
              <a:rPr lang="ar-DZ" sz="1600" b="1" dirty="0" err="1">
                <a:solidFill>
                  <a:srgbClr val="7030A0"/>
                </a:solidFill>
              </a:rPr>
              <a:t>ـ</a:t>
            </a:r>
            <a:r>
              <a:rPr lang="ar-DZ" sz="1600" b="1" dirty="0">
                <a:solidFill>
                  <a:srgbClr val="7030A0"/>
                </a:solidFill>
              </a:rPr>
              <a:t> معدلات عامة </a:t>
            </a:r>
            <a:r>
              <a:rPr lang="ar-DZ" sz="1600" b="1" dirty="0" err="1"/>
              <a:t>ـ</a:t>
            </a:r>
            <a:r>
              <a:rPr lang="ar-DZ" sz="1600" b="1" dirty="0"/>
              <a:t>﻿﻿﻿</a:t>
            </a:r>
            <a:br>
              <a:rPr lang="ar-DZ" sz="1600" b="1" dirty="0"/>
            </a:br>
            <a:r>
              <a:rPr lang="ar-DZ" sz="1600" b="1" dirty="0"/>
              <a:t>الأولوية الأولى ( رياضيات + تقني رياضي ): 14.03</a:t>
            </a:r>
            <a:br>
              <a:rPr lang="ar-DZ" sz="1600" b="1" dirty="0"/>
            </a:br>
            <a:r>
              <a:rPr lang="ar-DZ" sz="1600" b="1" dirty="0"/>
              <a:t>الأولوية الثانية ( علوم تجريبية ): 15.15</a:t>
            </a:r>
            <a:br>
              <a:rPr lang="ar-DZ" sz="1600" b="1" dirty="0"/>
            </a:br>
            <a:r>
              <a:rPr lang="ar-DZ" sz="1600" b="1" dirty="0"/>
              <a:t/>
            </a:r>
            <a:br>
              <a:rPr lang="ar-DZ" sz="1600" b="1" dirty="0"/>
            </a:br>
            <a:r>
              <a:rPr lang="ar-DZ" sz="1600" b="1" dirty="0" err="1">
                <a:solidFill>
                  <a:srgbClr val="7030A0"/>
                </a:solidFill>
              </a:rPr>
              <a:t>بكالوريا</a:t>
            </a:r>
            <a:r>
              <a:rPr lang="ar-DZ" sz="1600" b="1" dirty="0">
                <a:solidFill>
                  <a:srgbClr val="7030A0"/>
                </a:solidFill>
              </a:rPr>
              <a:t> 2013 </a:t>
            </a:r>
            <a:r>
              <a:rPr lang="ar-DZ" sz="1600" b="1" dirty="0" err="1">
                <a:solidFill>
                  <a:srgbClr val="7030A0"/>
                </a:solidFill>
              </a:rPr>
              <a:t>ـ</a:t>
            </a:r>
            <a:r>
              <a:rPr lang="ar-DZ" sz="1600" b="1" dirty="0">
                <a:solidFill>
                  <a:srgbClr val="7030A0"/>
                </a:solidFill>
              </a:rPr>
              <a:t> معدلات عامة </a:t>
            </a:r>
            <a:r>
              <a:rPr lang="ar-DZ" sz="1600" b="1" dirty="0" err="1"/>
              <a:t>ـ</a:t>
            </a:r>
            <a:r>
              <a:rPr lang="ar-DZ" sz="1600" b="1" dirty="0"/>
              <a:t/>
            </a:r>
            <a:br>
              <a:rPr lang="ar-DZ" sz="1600" b="1" dirty="0"/>
            </a:br>
            <a:r>
              <a:rPr lang="ar-DZ" sz="1600" b="1" dirty="0"/>
              <a:t>الأولوية الأولى ( رياضيات + تقني رياضي ): 14.00</a:t>
            </a:r>
            <a:br>
              <a:rPr lang="ar-DZ" sz="1600" b="1" dirty="0"/>
            </a:br>
            <a:r>
              <a:rPr lang="ar-DZ" sz="1600" b="1" dirty="0"/>
              <a:t>الأولوية الثانية ( علوم تجريبية ): 14.99</a:t>
            </a:r>
            <a:br>
              <a:rPr lang="ar-DZ" sz="1600" b="1" dirty="0"/>
            </a:br>
            <a:r>
              <a:rPr lang="ar-DZ" sz="1600" b="1" dirty="0"/>
              <a:t/>
            </a:r>
            <a:br>
              <a:rPr lang="ar-DZ" sz="1600" b="1" dirty="0"/>
            </a:br>
            <a:endParaRPr lang="fr-FR" sz="1600" b="1" dirty="0"/>
          </a:p>
        </p:txBody>
      </p:sp>
      <p:sp>
        <p:nvSpPr>
          <p:cNvPr id="8" name="Espace réservé du contenu 7"/>
          <p:cNvSpPr>
            <a:spLocks noGrp="1"/>
          </p:cNvSpPr>
          <p:nvPr>
            <p:ph sz="half" idx="2"/>
          </p:nvPr>
        </p:nvSpPr>
        <p:spPr/>
        <p:txBody>
          <a:bodyPr>
            <a:normAutofit/>
          </a:bodyPr>
          <a:lstStyle/>
          <a:p>
            <a:r>
              <a:rPr lang="ar-DZ" sz="1600" b="1" dirty="0"/>
              <a:t/>
            </a:r>
            <a:br>
              <a:rPr lang="ar-DZ" sz="1600" b="1" dirty="0"/>
            </a:br>
            <a:r>
              <a:rPr lang="ar-DZ" sz="1600" b="1" dirty="0" err="1">
                <a:solidFill>
                  <a:srgbClr val="7030A0"/>
                </a:solidFill>
              </a:rPr>
              <a:t>بكالوريا</a:t>
            </a:r>
            <a:r>
              <a:rPr lang="ar-DZ" sz="1600" b="1" dirty="0">
                <a:solidFill>
                  <a:srgbClr val="7030A0"/>
                </a:solidFill>
              </a:rPr>
              <a:t> 2012  </a:t>
            </a:r>
            <a:r>
              <a:rPr lang="ar-DZ" sz="1600" b="1" dirty="0" err="1">
                <a:solidFill>
                  <a:srgbClr val="7030A0"/>
                </a:solidFill>
              </a:rPr>
              <a:t>ـ</a:t>
            </a:r>
            <a:r>
              <a:rPr lang="ar-DZ" sz="1600" b="1" dirty="0">
                <a:solidFill>
                  <a:srgbClr val="7030A0"/>
                </a:solidFill>
              </a:rPr>
              <a:t> معدلات عامة </a:t>
            </a:r>
            <a:r>
              <a:rPr lang="ar-DZ" sz="1600" b="1" dirty="0" err="1"/>
              <a:t>ـ</a:t>
            </a:r>
            <a:r>
              <a:rPr lang="ar-DZ" sz="1600" b="1" dirty="0"/>
              <a:t/>
            </a:r>
            <a:br>
              <a:rPr lang="ar-DZ" sz="1600" b="1" dirty="0"/>
            </a:br>
            <a:r>
              <a:rPr lang="ar-DZ" sz="1600" b="1" dirty="0"/>
              <a:t>الأولوية الأولى ( رياضيات + تقني رياضي ): 14.25</a:t>
            </a:r>
            <a:br>
              <a:rPr lang="ar-DZ" sz="1600" b="1" dirty="0"/>
            </a:br>
            <a:r>
              <a:rPr lang="ar-DZ" sz="1600" b="1" dirty="0"/>
              <a:t>الأولوية الثانية ( علوم تجريبية ): 15.25</a:t>
            </a:r>
            <a:br>
              <a:rPr lang="ar-DZ" sz="1600" b="1" dirty="0"/>
            </a:br>
            <a:r>
              <a:rPr lang="ar-DZ" sz="1600" b="1" dirty="0"/>
              <a:t/>
            </a:r>
            <a:br>
              <a:rPr lang="ar-DZ" sz="1600" b="1" dirty="0"/>
            </a:br>
            <a:r>
              <a:rPr lang="ar-DZ" sz="1600" b="1" dirty="0" err="1">
                <a:solidFill>
                  <a:srgbClr val="7030A0"/>
                </a:solidFill>
              </a:rPr>
              <a:t>بكالوريا</a:t>
            </a:r>
            <a:r>
              <a:rPr lang="ar-DZ" sz="1600" b="1" dirty="0">
                <a:solidFill>
                  <a:srgbClr val="7030A0"/>
                </a:solidFill>
              </a:rPr>
              <a:t> 2011  </a:t>
            </a:r>
            <a:r>
              <a:rPr lang="ar-DZ" sz="1600" b="1" dirty="0" err="1">
                <a:solidFill>
                  <a:srgbClr val="7030A0"/>
                </a:solidFill>
              </a:rPr>
              <a:t>ـ</a:t>
            </a:r>
            <a:r>
              <a:rPr lang="ar-DZ" sz="1600" b="1" dirty="0">
                <a:solidFill>
                  <a:srgbClr val="7030A0"/>
                </a:solidFill>
              </a:rPr>
              <a:t> معدلات عامة </a:t>
            </a:r>
            <a:r>
              <a:rPr lang="ar-DZ" sz="1600" b="1" dirty="0" err="1"/>
              <a:t>ـ</a:t>
            </a:r>
            <a:r>
              <a:rPr lang="ar-DZ" sz="1600" b="1" dirty="0"/>
              <a:t/>
            </a:r>
            <a:br>
              <a:rPr lang="ar-DZ" sz="1600" b="1" dirty="0"/>
            </a:br>
            <a:r>
              <a:rPr lang="ar-DZ" sz="1600" b="1" dirty="0"/>
              <a:t>الأولوية الأولى ( رياضيات + تقني رياضي ): 14.50</a:t>
            </a:r>
            <a:br>
              <a:rPr lang="ar-DZ" sz="1600" b="1" dirty="0"/>
            </a:br>
            <a:r>
              <a:rPr lang="ar-DZ" sz="1600" b="1" dirty="0"/>
              <a:t>الأولوية الثانية ( علوم تجريبية ): 15.37</a:t>
            </a:r>
            <a:r>
              <a:rPr lang="ar-DZ" sz="1600" dirty="0"/>
              <a:t/>
            </a:r>
            <a:br>
              <a:rPr lang="ar-DZ" sz="1600" dirty="0"/>
            </a:br>
            <a:r>
              <a:rPr lang="ar-DZ" sz="1600" dirty="0"/>
              <a:t/>
            </a:r>
            <a:br>
              <a:rPr lang="ar-DZ" sz="1600" dirty="0"/>
            </a:br>
            <a:r>
              <a:rPr lang="ar-DZ" sz="1600" b="1" dirty="0" err="1">
                <a:solidFill>
                  <a:srgbClr val="7030A0"/>
                </a:solidFill>
              </a:rPr>
              <a:t>بكالوريا</a:t>
            </a:r>
            <a:r>
              <a:rPr lang="ar-DZ" sz="1600" b="1" dirty="0">
                <a:solidFill>
                  <a:srgbClr val="7030A0"/>
                </a:solidFill>
              </a:rPr>
              <a:t> 2010  </a:t>
            </a:r>
            <a:r>
              <a:rPr lang="ar-DZ" sz="1600" b="1" dirty="0" err="1">
                <a:solidFill>
                  <a:srgbClr val="7030A0"/>
                </a:solidFill>
              </a:rPr>
              <a:t>ـ</a:t>
            </a:r>
            <a:r>
              <a:rPr lang="ar-DZ" sz="1600" b="1" dirty="0">
                <a:solidFill>
                  <a:srgbClr val="7030A0"/>
                </a:solidFill>
              </a:rPr>
              <a:t> معدلات حسابية </a:t>
            </a:r>
            <a:r>
              <a:rPr lang="ar-DZ" sz="1600" b="1" dirty="0" err="1"/>
              <a:t>ـ</a:t>
            </a:r>
            <a:r>
              <a:rPr lang="ar-DZ" sz="1600" b="1" dirty="0"/>
              <a:t/>
            </a:r>
            <a:br>
              <a:rPr lang="ar-DZ" sz="1600" b="1" dirty="0"/>
            </a:br>
            <a:r>
              <a:rPr lang="ar-DZ" sz="1600" b="1" dirty="0"/>
              <a:t>الأولوية الأولى ( رياضيات + تقني رياضي ): 14.54</a:t>
            </a:r>
            <a:br>
              <a:rPr lang="ar-DZ" sz="1600" b="1" dirty="0"/>
            </a:br>
            <a:r>
              <a:rPr lang="ar-DZ" sz="1600" b="1" dirty="0"/>
              <a:t>الأولوية الثانية ( علوم تجريبية ): 16.72</a:t>
            </a:r>
            <a:r>
              <a:rPr lang="ar-DZ" sz="1600" dirty="0" smtClean="0"/>
              <a:t/>
            </a:r>
            <a:br>
              <a:rPr lang="ar-DZ" sz="1600" dirty="0" smtClean="0"/>
            </a:br>
            <a:endParaRPr lang="fr-FR"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tilisateur\Bureau\19275106_1393532020726422_8709049143715193291_n.jpg"/>
          <p:cNvPicPr>
            <a:picLocks noChangeAspect="1" noChangeArrowheads="1"/>
          </p:cNvPicPr>
          <p:nvPr/>
        </p:nvPicPr>
        <p:blipFill>
          <a:blip r:embed="rId2"/>
          <a:srcRect/>
          <a:stretch>
            <a:fillRect/>
          </a:stretch>
        </p:blipFill>
        <p:spPr bwMode="auto">
          <a:xfrm>
            <a:off x="1071538" y="3714752"/>
            <a:ext cx="6858000" cy="2943225"/>
          </a:xfrm>
          <a:prstGeom prst="rect">
            <a:avLst/>
          </a:prstGeom>
          <a:noFill/>
        </p:spPr>
      </p:pic>
      <p:sp>
        <p:nvSpPr>
          <p:cNvPr id="3" name="Rectangle 2"/>
          <p:cNvSpPr/>
          <p:nvPr/>
        </p:nvSpPr>
        <p:spPr>
          <a:xfrm>
            <a:off x="214282" y="857232"/>
            <a:ext cx="8715404" cy="3046988"/>
          </a:xfrm>
          <a:prstGeom prst="rect">
            <a:avLst/>
          </a:prstGeom>
        </p:spPr>
        <p:txBody>
          <a:bodyPr wrap="square">
            <a:spAutoFit/>
          </a:bodyPr>
          <a:lstStyle/>
          <a:p>
            <a:pPr algn="r"/>
            <a:r>
              <a:rPr lang="ar-DZ" sz="1600" dirty="0" smtClean="0"/>
              <a:t/>
            </a:r>
            <a:br>
              <a:rPr lang="ar-DZ" sz="1600" dirty="0" smtClean="0"/>
            </a:br>
            <a:r>
              <a:rPr lang="ar-DZ" sz="1600" dirty="0" smtClean="0"/>
              <a:t>جميع تخصصات فرع "محروقات وكيمياء" مفتوحة للطلبة الحائزين على شهادة </a:t>
            </a:r>
            <a:r>
              <a:rPr lang="ar-DZ" sz="1600" dirty="0" err="1" smtClean="0"/>
              <a:t>البكالوريا</a:t>
            </a:r>
            <a:r>
              <a:rPr lang="ar-DZ" sz="1600" dirty="0" smtClean="0"/>
              <a:t> على مستوى القطر الوطني حسب إمكانيات الكلية، </a:t>
            </a:r>
            <a:r>
              <a:rPr lang="ar-DZ" sz="1600" dirty="0" err="1" smtClean="0"/>
              <a:t>و</a:t>
            </a:r>
            <a:r>
              <a:rPr lang="ar-DZ" sz="1600" dirty="0" smtClean="0"/>
              <a:t> التي تستجيب لمعايير القبول المحددة في المنشور الوزاري المتعلق بالتسجيل الأوّلي وتوجيه حاملي شهادة </a:t>
            </a:r>
            <a:r>
              <a:rPr lang="ar-DZ" sz="1600" dirty="0" err="1" smtClean="0"/>
              <a:t>البكالوريا</a:t>
            </a:r>
            <a:r>
              <a:rPr lang="ar-DZ" sz="1600" dirty="0" smtClean="0"/>
              <a:t> للسنة الجامعية</a:t>
            </a:r>
            <a:br>
              <a:rPr lang="ar-DZ" sz="1600" dirty="0" smtClean="0"/>
            </a:br>
            <a:r>
              <a:rPr lang="ar-DZ" sz="1600" b="1" i="1" u="sng" dirty="0" smtClean="0"/>
              <a:t>شروط القبول</a:t>
            </a:r>
            <a:r>
              <a:rPr lang="ar-DZ" sz="1600" dirty="0" smtClean="0"/>
              <a:t/>
            </a:r>
            <a:br>
              <a:rPr lang="ar-DZ" sz="1600" dirty="0" smtClean="0"/>
            </a:br>
            <a:r>
              <a:rPr lang="ar-DZ" sz="1600" b="1" i="1" u="sng" dirty="0" smtClean="0"/>
              <a:t>أولوية 01</a:t>
            </a:r>
            <a:r>
              <a:rPr lang="ar-DZ" sz="1600" dirty="0" smtClean="0"/>
              <a:t/>
            </a:r>
            <a:br>
              <a:rPr lang="ar-DZ" sz="1600" dirty="0" smtClean="0"/>
            </a:br>
            <a:r>
              <a:rPr lang="ar-DZ" sz="1600" dirty="0" smtClean="0"/>
              <a:t>ـ الرياضيات</a:t>
            </a:r>
            <a:endParaRPr lang="fr-FR" sz="1600" dirty="0" smtClean="0"/>
          </a:p>
          <a:p>
            <a:pPr algn="r"/>
            <a:r>
              <a:rPr lang="ar-DZ" sz="1600" dirty="0" smtClean="0"/>
              <a:t>ـ تقني رياضي </a:t>
            </a:r>
            <a:br>
              <a:rPr lang="ar-DZ" sz="1600" dirty="0" smtClean="0"/>
            </a:br>
            <a:r>
              <a:rPr lang="ar-DZ" sz="1600" b="1" i="1" u="sng" dirty="0" smtClean="0"/>
              <a:t>أولوية 02</a:t>
            </a:r>
            <a:r>
              <a:rPr lang="ar-DZ" sz="1600" dirty="0" smtClean="0"/>
              <a:t/>
            </a:r>
            <a:br>
              <a:rPr lang="ar-DZ" sz="1600" dirty="0" smtClean="0"/>
            </a:br>
            <a:r>
              <a:rPr lang="ar-DZ" sz="1600" dirty="0" smtClean="0"/>
              <a:t>ـ علوم تجريبية</a:t>
            </a:r>
            <a:br>
              <a:rPr lang="ar-DZ" sz="1600" dirty="0" smtClean="0"/>
            </a:br>
            <a:r>
              <a:rPr lang="ar-DZ" sz="1600" dirty="0" smtClean="0"/>
              <a:t>الترتيب يتم على أساس المعدل العام المتحصل عليه في </a:t>
            </a:r>
            <a:r>
              <a:rPr lang="ar-DZ" sz="1600" dirty="0" err="1" smtClean="0"/>
              <a:t>البكالوريا</a:t>
            </a:r>
            <a:r>
              <a:rPr lang="ar-DZ" sz="1600" dirty="0" smtClean="0"/>
              <a:t>.</a:t>
            </a:r>
            <a:br>
              <a:rPr lang="ar-DZ" sz="1600" dirty="0" smtClean="0"/>
            </a:br>
            <a:endParaRPr lang="fr-FR" sz="1600" dirty="0"/>
          </a:p>
        </p:txBody>
      </p:sp>
      <p:sp>
        <p:nvSpPr>
          <p:cNvPr id="6" name="Rectangle avec flèche vers le haut 5"/>
          <p:cNvSpPr/>
          <p:nvPr/>
        </p:nvSpPr>
        <p:spPr>
          <a:xfrm>
            <a:off x="4500562" y="5643578"/>
            <a:ext cx="3286148" cy="857256"/>
          </a:xfrm>
          <a:prstGeom prst="upArrowCallout">
            <a:avLst>
              <a:gd name="adj1" fmla="val 0"/>
              <a:gd name="adj2" fmla="val 127780"/>
              <a:gd name="adj3" fmla="val 3297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643174" y="0"/>
            <a:ext cx="373531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DZ"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التسجيل الوطني</a:t>
            </a:r>
            <a:endParaRPr lang="fr-F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4876" y="1071546"/>
            <a:ext cx="4214810" cy="2585323"/>
          </a:xfrm>
          <a:prstGeom prst="rect">
            <a:avLst/>
          </a:prstGeom>
        </p:spPr>
        <p:txBody>
          <a:bodyPr wrap="square">
            <a:spAutoFit/>
          </a:bodyPr>
          <a:lstStyle/>
          <a:p>
            <a:pPr algn="r"/>
            <a:r>
              <a:rPr lang="ar-DZ" b="1" i="1" u="sng" dirty="0" smtClean="0"/>
              <a:t>إنشاء الكلية</a:t>
            </a:r>
            <a:r>
              <a:rPr lang="ar-DZ" dirty="0" smtClean="0"/>
              <a:t/>
            </a:r>
            <a:br>
              <a:rPr lang="ar-DZ" dirty="0" smtClean="0"/>
            </a:br>
            <a:r>
              <a:rPr lang="ar-DZ" dirty="0" smtClean="0"/>
              <a:t>تطبيقا للمرسوم الوزاري رقم 359/98 المؤرخ في 02/ 12/ 1998 المتضمن إنشاء جامعة أمحمد </a:t>
            </a:r>
            <a:r>
              <a:rPr lang="ar-DZ" dirty="0" err="1" smtClean="0"/>
              <a:t>بوقرة</a:t>
            </a:r>
            <a:r>
              <a:rPr lang="ar-DZ" dirty="0" smtClean="0"/>
              <a:t> – </a:t>
            </a:r>
            <a:r>
              <a:rPr lang="ar-DZ" dirty="0" err="1" smtClean="0"/>
              <a:t>بومرداس</a:t>
            </a:r>
            <a:r>
              <a:rPr lang="ar-DZ" dirty="0" smtClean="0"/>
              <a:t> تم تحويل المعهد الوطني للوقود والكيمياء  إلى كلية المحروقات والكيمياء . وقد تأسس المعهد الوطني للوقود والكيمياء سنة 1973 نتيجة لإعادة هيكلة المركز الإفريقي للمحروقات والنسيج  الذي أنشأ سنة 1964. وانطلاقا من هذا فان عملية التكـوين لا زالت مستمـرة بهذه الكلية في ميدان المحروقات</a:t>
            </a:r>
            <a:endParaRPr lang="fr-FR" dirty="0" smtClean="0"/>
          </a:p>
        </p:txBody>
      </p:sp>
      <p:sp>
        <p:nvSpPr>
          <p:cNvPr id="4" name="Rectangle 3"/>
          <p:cNvSpPr/>
          <p:nvPr/>
        </p:nvSpPr>
        <p:spPr>
          <a:xfrm>
            <a:off x="2428860" y="0"/>
            <a:ext cx="4697753" cy="923330"/>
          </a:xfrm>
          <a:prstGeom prst="rect">
            <a:avLst/>
          </a:prstGeom>
          <a:noFill/>
        </p:spPr>
        <p:txBody>
          <a:bodyPr wrap="square" lIns="91440" tIns="45720" rIns="91440" bIns="45720">
            <a:spAutoFit/>
          </a:bodyPr>
          <a:lstStyle/>
          <a:p>
            <a:pPr algn="ctr"/>
            <a:r>
              <a:rPr lang="ar-DZ"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إنشاء الكلية</a:t>
            </a:r>
            <a:endParaRPr lang="fr-F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0" y="928670"/>
            <a:ext cx="4500562" cy="5755422"/>
          </a:xfrm>
          <a:prstGeom prst="rect">
            <a:avLst/>
          </a:prstGeom>
        </p:spPr>
        <p:txBody>
          <a:bodyPr wrap="square">
            <a:spAutoFit/>
          </a:bodyPr>
          <a:lstStyle/>
          <a:p>
            <a:pPr>
              <a:buFont typeface="Wingdings" pitchFamily="2" charset="2"/>
              <a:buChar char="v"/>
            </a:pPr>
            <a:r>
              <a:rPr lang="fr-FR" sz="1600" dirty="0" smtClean="0"/>
              <a:t>Centre Africain des Hydrocarbures et du Textile (CAHT), crée en 1964,</a:t>
            </a:r>
          </a:p>
          <a:p>
            <a:r>
              <a:rPr lang="fr-FR" sz="1600" dirty="0" smtClean="0"/>
              <a:t>(Sous tutelle du Ministère de l’industrie et de l’Energie).</a:t>
            </a:r>
          </a:p>
          <a:p>
            <a:pPr>
              <a:buFont typeface="Wingdings" pitchFamily="2" charset="2"/>
              <a:buChar char="v"/>
            </a:pPr>
            <a:r>
              <a:rPr lang="fr-FR" sz="1600" dirty="0" smtClean="0"/>
              <a:t>1973 restructuration du CAHT en deux instituts nationaux sous tutelle du Ministère de l’industrie et de l'</a:t>
            </a:r>
            <a:r>
              <a:rPr lang="fr-FR" sz="1600" dirty="0" err="1" smtClean="0"/>
              <a:t>enrgie</a:t>
            </a:r>
            <a:endParaRPr lang="ar-DZ" sz="1600" dirty="0" smtClean="0"/>
          </a:p>
          <a:p>
            <a:r>
              <a:rPr lang="ar-DZ" sz="1600" dirty="0" smtClean="0"/>
              <a:t>- </a:t>
            </a:r>
            <a:r>
              <a:rPr lang="fr-FR" sz="1600" dirty="0" smtClean="0"/>
              <a:t>Institut National des Hydrocarbures et de la Chimie (INHC),</a:t>
            </a:r>
          </a:p>
          <a:p>
            <a:r>
              <a:rPr lang="ar-DZ" sz="1600" dirty="0" smtClean="0"/>
              <a:t>- </a:t>
            </a:r>
            <a:r>
              <a:rPr lang="fr-FR" sz="1600" dirty="0" smtClean="0"/>
              <a:t>Institut National des Industries Légères (INIL)</a:t>
            </a:r>
          </a:p>
          <a:p>
            <a:endParaRPr lang="fr-FR" sz="1600" dirty="0" smtClean="0"/>
          </a:p>
          <a:p>
            <a:pPr>
              <a:buFont typeface="Wingdings" pitchFamily="2" charset="2"/>
              <a:buChar char="v"/>
            </a:pPr>
            <a:r>
              <a:rPr lang="fr-FR" sz="1600" dirty="0" smtClean="0"/>
              <a:t>I.N.H.C : (Institut National des Hydrocarbures et de la Chimie)</a:t>
            </a:r>
          </a:p>
          <a:p>
            <a:r>
              <a:rPr lang="fr-FR" sz="1600" dirty="0" smtClean="0"/>
              <a:t>Décret n° 73-49 du 28 février 1973 statut de l’I.N.H.C</a:t>
            </a:r>
          </a:p>
          <a:p>
            <a:r>
              <a:rPr lang="fr-FR" sz="1600" dirty="0" smtClean="0"/>
              <a:t>Décret exécutif n° 92-51 du 12 février 1992, passage au M.E.S.R.S.</a:t>
            </a:r>
          </a:p>
          <a:p>
            <a:endParaRPr lang="fr-FR" sz="1600" dirty="0" smtClean="0"/>
          </a:p>
          <a:p>
            <a:pPr>
              <a:buFont typeface="Wingdings" pitchFamily="2" charset="2"/>
              <a:buChar char="v"/>
            </a:pPr>
            <a:r>
              <a:rPr lang="fr-FR" sz="1600" dirty="0" smtClean="0"/>
              <a:t>Création de l’Université de </a:t>
            </a:r>
            <a:r>
              <a:rPr lang="fr-FR" sz="1600" dirty="0" err="1" smtClean="0"/>
              <a:t>Boumerdès:Décret</a:t>
            </a:r>
            <a:r>
              <a:rPr lang="fr-FR" sz="1600" dirty="0" smtClean="0"/>
              <a:t> exécutif n° 98-189 du 02 Juin 1998</a:t>
            </a:r>
          </a:p>
          <a:p>
            <a:endParaRPr lang="fr-FR" sz="1600" dirty="0" smtClean="0"/>
          </a:p>
          <a:p>
            <a:r>
              <a:rPr lang="fr-FR" sz="1600" dirty="0" smtClean="0"/>
              <a:t>Création de Faculté des Hydrocarbures et de la Chimie décret n°98-395 du 02 décembre 1998.</a:t>
            </a:r>
            <a:endParaRPr lang="fr-FR" sz="1600" dirty="0"/>
          </a:p>
        </p:txBody>
      </p:sp>
      <p:pic>
        <p:nvPicPr>
          <p:cNvPr id="6" name="Picture 2" descr="C:\Documents and Settings\Utilisateur\Bureau\histoire (Copier).jpg"/>
          <p:cNvPicPr>
            <a:picLocks noChangeAspect="1" noChangeArrowheads="1"/>
          </p:cNvPicPr>
          <p:nvPr/>
        </p:nvPicPr>
        <p:blipFill>
          <a:blip r:embed="rId2"/>
          <a:srcRect/>
          <a:stretch>
            <a:fillRect/>
          </a:stretch>
        </p:blipFill>
        <p:spPr bwMode="auto">
          <a:xfrm>
            <a:off x="5000628" y="3714752"/>
            <a:ext cx="3810000" cy="2667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42844" y="1285836"/>
            <a:ext cx="4467196" cy="5572164"/>
          </a:xfrm>
        </p:spPr>
        <p:txBody>
          <a:bodyPr>
            <a:normAutofit fontScale="47500" lnSpcReduction="20000"/>
          </a:bodyPr>
          <a:lstStyle/>
          <a:p>
            <a:endParaRPr lang="ar-DZ" b="1" u="sng" dirty="0" smtClean="0"/>
          </a:p>
          <a:p>
            <a:pPr>
              <a:buNone/>
            </a:pPr>
            <a:r>
              <a:rPr lang="fr-FR" b="1" dirty="0" smtClean="0">
                <a:solidFill>
                  <a:srgbClr val="00B050"/>
                </a:solidFill>
              </a:rPr>
              <a:t>         -Génie</a:t>
            </a:r>
            <a:r>
              <a:rPr lang="ar-DZ" b="1" dirty="0" smtClean="0">
                <a:solidFill>
                  <a:srgbClr val="00B050"/>
                </a:solidFill>
              </a:rPr>
              <a:t> </a:t>
            </a:r>
            <a:r>
              <a:rPr lang="fr-FR" b="1" dirty="0" smtClean="0">
                <a:solidFill>
                  <a:srgbClr val="00B050"/>
                </a:solidFill>
              </a:rPr>
              <a:t>mécanique :</a:t>
            </a:r>
          </a:p>
          <a:p>
            <a:pPr>
              <a:buNone/>
            </a:pPr>
            <a:r>
              <a:rPr lang="fr-FR" b="1" dirty="0" smtClean="0"/>
              <a:t>Mécanique des Unités Pétrochimiques </a:t>
            </a:r>
            <a:endParaRPr lang="fr-FR" dirty="0" smtClean="0"/>
          </a:p>
          <a:p>
            <a:pPr>
              <a:buNone/>
            </a:pPr>
            <a:r>
              <a:rPr lang="fr-FR" b="1" dirty="0" smtClean="0"/>
              <a:t>Mécanique des Chantiers Pétroliers </a:t>
            </a:r>
            <a:endParaRPr lang="fr-FR" dirty="0" smtClean="0"/>
          </a:p>
          <a:p>
            <a:pPr>
              <a:buNone/>
            </a:pPr>
            <a:r>
              <a:rPr lang="fr-FR" b="1" dirty="0" smtClean="0"/>
              <a:t>Transport des Hydrocarbures </a:t>
            </a:r>
            <a:endParaRPr lang="fr-FR" dirty="0" smtClean="0"/>
          </a:p>
          <a:p>
            <a:pPr>
              <a:buNone/>
            </a:pPr>
            <a:r>
              <a:rPr lang="fr-FR" b="1" dirty="0" smtClean="0">
                <a:solidFill>
                  <a:srgbClr val="00B050"/>
                </a:solidFill>
              </a:rPr>
              <a:t> </a:t>
            </a:r>
          </a:p>
          <a:p>
            <a:pPr>
              <a:buNone/>
            </a:pPr>
            <a:r>
              <a:rPr lang="fr-FR" b="1" dirty="0" smtClean="0">
                <a:solidFill>
                  <a:srgbClr val="00B050"/>
                </a:solidFill>
              </a:rPr>
              <a:t>        -  Géophysique : </a:t>
            </a:r>
            <a:r>
              <a:rPr lang="fr-FR" b="1" dirty="0" smtClean="0"/>
              <a:t/>
            </a:r>
            <a:br>
              <a:rPr lang="fr-FR" b="1" dirty="0" smtClean="0"/>
            </a:br>
            <a:r>
              <a:rPr lang="fr-FR" b="1" dirty="0" smtClean="0"/>
              <a:t>Géophysique-Sismique </a:t>
            </a:r>
            <a:endParaRPr lang="fr-FR" dirty="0" smtClean="0"/>
          </a:p>
          <a:p>
            <a:pPr>
              <a:buNone/>
            </a:pPr>
            <a:r>
              <a:rPr lang="fr-FR" b="1" dirty="0" smtClean="0">
                <a:solidFill>
                  <a:srgbClr val="00B050"/>
                </a:solidFill>
              </a:rPr>
              <a:t>    </a:t>
            </a:r>
          </a:p>
          <a:p>
            <a:pPr>
              <a:buNone/>
            </a:pPr>
            <a:r>
              <a:rPr lang="fr-FR" b="1" dirty="0" smtClean="0">
                <a:solidFill>
                  <a:srgbClr val="00B050"/>
                </a:solidFill>
              </a:rPr>
              <a:t>        -  Génie pétrolier : </a:t>
            </a:r>
            <a:r>
              <a:rPr lang="fr-FR" b="1" dirty="0" smtClean="0"/>
              <a:t/>
            </a:r>
            <a:br>
              <a:rPr lang="fr-FR" b="1" dirty="0" smtClean="0"/>
            </a:br>
            <a:r>
              <a:rPr lang="fr-FR" b="1" dirty="0" smtClean="0"/>
              <a:t>Production des Hydrocarbures </a:t>
            </a:r>
            <a:endParaRPr lang="fr-FR" dirty="0" smtClean="0"/>
          </a:p>
          <a:p>
            <a:pPr>
              <a:buNone/>
            </a:pPr>
            <a:r>
              <a:rPr lang="fr-FR" b="1" dirty="0" smtClean="0"/>
              <a:t>      Forage des Puits d’Hydrocarbures </a:t>
            </a:r>
            <a:br>
              <a:rPr lang="fr-FR" b="1" dirty="0" smtClean="0"/>
            </a:br>
            <a:r>
              <a:rPr lang="fr-FR" b="1" dirty="0" smtClean="0"/>
              <a:t>  </a:t>
            </a:r>
          </a:p>
          <a:p>
            <a:pPr>
              <a:buNone/>
            </a:pPr>
            <a:r>
              <a:rPr lang="fr-FR" b="1" dirty="0" smtClean="0">
                <a:solidFill>
                  <a:srgbClr val="00B050"/>
                </a:solidFill>
              </a:rPr>
              <a:t>        -  Génie des Procédés</a:t>
            </a:r>
            <a:r>
              <a:rPr lang="fr-FR" b="1" dirty="0" smtClean="0"/>
              <a:t/>
            </a:r>
            <a:br>
              <a:rPr lang="fr-FR" b="1" dirty="0" smtClean="0"/>
            </a:br>
            <a:r>
              <a:rPr lang="fr-FR" b="1" dirty="0" smtClean="0"/>
              <a:t>Génie des Procédés </a:t>
            </a:r>
          </a:p>
          <a:p>
            <a:pPr>
              <a:buNone/>
            </a:pPr>
            <a:r>
              <a:rPr lang="fr-FR" b="1" dirty="0" smtClean="0">
                <a:solidFill>
                  <a:srgbClr val="00B050"/>
                </a:solidFill>
              </a:rPr>
              <a:t>        -  Géosciences Appliquées : </a:t>
            </a:r>
            <a:r>
              <a:rPr lang="fr-FR" b="1" dirty="0" smtClean="0"/>
              <a:t/>
            </a:r>
            <a:br>
              <a:rPr lang="fr-FR" b="1" dirty="0" smtClean="0"/>
            </a:br>
            <a:r>
              <a:rPr lang="fr-FR" b="1" dirty="0" smtClean="0"/>
              <a:t>Ressources Minérales et Energétiques </a:t>
            </a:r>
            <a:endParaRPr lang="fr-FR" dirty="0" smtClean="0"/>
          </a:p>
          <a:p>
            <a:pPr marL="514350" indent="-514350">
              <a:buNone/>
            </a:pPr>
            <a:endParaRPr lang="fr-FR" b="1" dirty="0" smtClean="0">
              <a:solidFill>
                <a:srgbClr val="00B050"/>
              </a:solidFill>
            </a:endParaRPr>
          </a:p>
          <a:p>
            <a:pPr marL="514350" indent="-514350">
              <a:buNone/>
            </a:pPr>
            <a:r>
              <a:rPr lang="fr-FR" b="1" dirty="0" smtClean="0">
                <a:solidFill>
                  <a:srgbClr val="00B050"/>
                </a:solidFill>
              </a:rPr>
              <a:t>        -  Génie Electrique : </a:t>
            </a:r>
            <a:r>
              <a:rPr lang="fr-FR" b="1" dirty="0" smtClean="0"/>
              <a:t/>
            </a:r>
            <a:br>
              <a:rPr lang="fr-FR" b="1" dirty="0" smtClean="0"/>
            </a:br>
            <a:r>
              <a:rPr lang="fr-FR" b="1" dirty="0" smtClean="0"/>
              <a:t>Electricité Industrielle </a:t>
            </a:r>
            <a:endParaRPr lang="ar-DZ" b="1" dirty="0" smtClean="0"/>
          </a:p>
          <a:p>
            <a:pPr marL="514350" indent="-514350">
              <a:buNone/>
            </a:pPr>
            <a:r>
              <a:rPr lang="fr-FR" b="1" dirty="0" smtClean="0">
                <a:solidFill>
                  <a:srgbClr val="00B050"/>
                </a:solidFill>
              </a:rPr>
              <a:t>        -  Economie des hydrocarbures :</a:t>
            </a:r>
            <a:r>
              <a:rPr lang="fr-FR" b="1" dirty="0" smtClean="0"/>
              <a:t/>
            </a:r>
            <a:br>
              <a:rPr lang="fr-FR" b="1" dirty="0" smtClean="0"/>
            </a:br>
            <a:r>
              <a:rPr lang="fr-FR" b="1" dirty="0" smtClean="0"/>
              <a:t>Economie Pétrolière </a:t>
            </a:r>
            <a:endParaRPr lang="fr-FR" dirty="0" smtClean="0"/>
          </a:p>
          <a:p>
            <a:pPr marL="514350" indent="-514350">
              <a:buNone/>
            </a:pPr>
            <a:endParaRPr lang="fr-FR" b="1" dirty="0" smtClean="0"/>
          </a:p>
          <a:p>
            <a:pPr marL="514350" indent="-514350">
              <a:buNone/>
            </a:pPr>
            <a:r>
              <a:rPr lang="fr-FR" b="1" dirty="0" smtClean="0">
                <a:solidFill>
                  <a:srgbClr val="00B050"/>
                </a:solidFill>
              </a:rPr>
              <a:t>        -  Automatisation des procédés industriels : </a:t>
            </a:r>
            <a:br>
              <a:rPr lang="fr-FR" b="1" dirty="0" smtClean="0">
                <a:solidFill>
                  <a:srgbClr val="00B050"/>
                </a:solidFill>
              </a:rPr>
            </a:br>
            <a:r>
              <a:rPr lang="fr-FR" b="1" dirty="0" smtClean="0"/>
              <a:t>Commande Automatique </a:t>
            </a:r>
            <a:endParaRPr lang="fr-FR" dirty="0" smtClean="0"/>
          </a:p>
          <a:p>
            <a:pPr>
              <a:buNone/>
            </a:pPr>
            <a:r>
              <a:rPr lang="fr-FR" b="1" dirty="0" smtClean="0"/>
              <a:t/>
            </a:r>
            <a:br>
              <a:rPr lang="fr-FR" b="1" dirty="0" smtClean="0"/>
            </a:br>
            <a:endParaRPr lang="fr-FR" dirty="0"/>
          </a:p>
        </p:txBody>
      </p:sp>
      <p:sp>
        <p:nvSpPr>
          <p:cNvPr id="12" name="Espace réservé du contenu 11"/>
          <p:cNvSpPr>
            <a:spLocks noGrp="1"/>
          </p:cNvSpPr>
          <p:nvPr>
            <p:ph sz="half" idx="2"/>
          </p:nvPr>
        </p:nvSpPr>
        <p:spPr>
          <a:xfrm>
            <a:off x="4286248" y="1285860"/>
            <a:ext cx="4500594" cy="5214974"/>
          </a:xfrm>
        </p:spPr>
        <p:txBody>
          <a:bodyPr>
            <a:noAutofit/>
          </a:bodyPr>
          <a:lstStyle/>
          <a:p>
            <a:pPr algn="r">
              <a:buNone/>
            </a:pPr>
            <a:r>
              <a:rPr lang="ar-DZ" sz="1600" b="1" dirty="0" smtClean="0"/>
              <a:t>ـ </a:t>
            </a:r>
            <a:r>
              <a:rPr lang="ar-DZ" sz="1600" b="1" dirty="0" err="1" smtClean="0"/>
              <a:t>ميكانيك</a:t>
            </a:r>
            <a:r>
              <a:rPr lang="ar-DZ" sz="1600" b="1" dirty="0" smtClean="0"/>
              <a:t> </a:t>
            </a:r>
            <a:r>
              <a:rPr lang="ar-DZ" sz="1400" b="1" dirty="0" err="1" smtClean="0"/>
              <a:t>الورشات</a:t>
            </a:r>
            <a:r>
              <a:rPr lang="ar-DZ" sz="1400" b="1" dirty="0" smtClean="0"/>
              <a:t> </a:t>
            </a:r>
            <a:r>
              <a:rPr lang="ar-DZ" sz="1400" b="1" dirty="0" err="1" smtClean="0"/>
              <a:t>البيترولية</a:t>
            </a:r>
            <a:endParaRPr lang="fr-FR" sz="1400" b="1" dirty="0" smtClean="0"/>
          </a:p>
          <a:p>
            <a:pPr algn="r">
              <a:buNone/>
            </a:pPr>
            <a:endParaRPr lang="fr-FR" sz="1400" b="1" dirty="0" smtClean="0"/>
          </a:p>
          <a:p>
            <a:pPr algn="r">
              <a:buNone/>
            </a:pPr>
            <a:r>
              <a:rPr lang="ar-DZ" sz="1400" b="1" dirty="0" smtClean="0"/>
              <a:t>ـ </a:t>
            </a:r>
            <a:r>
              <a:rPr lang="ar-DZ" sz="1400" b="1" dirty="0" err="1" smtClean="0"/>
              <a:t>ميكانيك</a:t>
            </a:r>
            <a:r>
              <a:rPr lang="ar-DZ" sz="1400" b="1" dirty="0" smtClean="0"/>
              <a:t> الوحدات </a:t>
            </a:r>
            <a:r>
              <a:rPr lang="ar-DZ" sz="1400" b="1" dirty="0" err="1" smtClean="0"/>
              <a:t>البيتروكيميائية</a:t>
            </a:r>
            <a:r>
              <a:rPr lang="ar-DZ" sz="1400" b="1" dirty="0" smtClean="0"/>
              <a:t> </a:t>
            </a:r>
            <a:endParaRPr lang="fr-FR" sz="1400" b="1" dirty="0" smtClean="0"/>
          </a:p>
          <a:p>
            <a:pPr algn="r">
              <a:buNone/>
            </a:pPr>
            <a:endParaRPr lang="fr-FR" sz="1400" b="1" dirty="0" smtClean="0"/>
          </a:p>
          <a:p>
            <a:pPr algn="r">
              <a:buNone/>
            </a:pPr>
            <a:r>
              <a:rPr lang="ar-DZ" sz="1400" b="1" dirty="0" smtClean="0"/>
              <a:t>ـ نقل المحروقات </a:t>
            </a:r>
            <a:endParaRPr lang="fr-FR" sz="1400" b="1" dirty="0" smtClean="0"/>
          </a:p>
          <a:p>
            <a:pPr algn="r">
              <a:buNone/>
            </a:pPr>
            <a:endParaRPr lang="fr-FR" sz="1400" b="1" dirty="0" smtClean="0"/>
          </a:p>
          <a:p>
            <a:pPr algn="r">
              <a:buNone/>
            </a:pPr>
            <a:r>
              <a:rPr lang="ar-DZ" sz="1400" b="1" dirty="0" smtClean="0"/>
              <a:t>ـ إنتاج النفط والغاز </a:t>
            </a:r>
            <a:endParaRPr lang="fr-FR" sz="1400" b="1" dirty="0" smtClean="0"/>
          </a:p>
          <a:p>
            <a:pPr algn="r">
              <a:buNone/>
            </a:pPr>
            <a:r>
              <a:rPr lang="ar-DZ" sz="1400" b="1" dirty="0" smtClean="0"/>
              <a:t/>
            </a:r>
            <a:br>
              <a:rPr lang="ar-DZ" sz="1400" b="1" dirty="0" smtClean="0"/>
            </a:br>
            <a:r>
              <a:rPr lang="ar-DZ" sz="1400" b="1" dirty="0" err="1" smtClean="0"/>
              <a:t>ـ</a:t>
            </a:r>
            <a:r>
              <a:rPr lang="ar-DZ" sz="1400" b="1" dirty="0" smtClean="0"/>
              <a:t> حفر آبار النفط والغاز </a:t>
            </a:r>
            <a:endParaRPr lang="fr-FR" sz="1400" b="1" dirty="0" smtClean="0"/>
          </a:p>
          <a:p>
            <a:pPr algn="r">
              <a:buNone/>
            </a:pPr>
            <a:r>
              <a:rPr lang="ar-DZ" sz="1400" b="1" dirty="0" smtClean="0"/>
              <a:t/>
            </a:r>
            <a:br>
              <a:rPr lang="ar-DZ" sz="1400" b="1" dirty="0" smtClean="0"/>
            </a:br>
            <a:r>
              <a:rPr lang="ar-DZ" sz="1400" b="1" dirty="0" err="1" smtClean="0"/>
              <a:t>ـ</a:t>
            </a:r>
            <a:r>
              <a:rPr lang="ar-DZ" sz="1400" b="1" dirty="0" smtClean="0"/>
              <a:t> الموارد المعدنية </a:t>
            </a:r>
            <a:r>
              <a:rPr lang="ar-DZ" sz="1400" b="1" dirty="0" err="1" smtClean="0"/>
              <a:t>والطاقوية</a:t>
            </a:r>
            <a:r>
              <a:rPr lang="ar-DZ" sz="1400" b="1" dirty="0" smtClean="0"/>
              <a:t> </a:t>
            </a:r>
            <a:endParaRPr lang="fr-FR" sz="1400" b="1" dirty="0" smtClean="0"/>
          </a:p>
          <a:p>
            <a:pPr algn="r">
              <a:buNone/>
            </a:pPr>
            <a:endParaRPr lang="fr-FR" sz="1400" b="1" dirty="0" smtClean="0"/>
          </a:p>
          <a:p>
            <a:pPr algn="r">
              <a:buNone/>
            </a:pPr>
            <a:r>
              <a:rPr lang="ar-DZ" sz="1400" b="1" dirty="0" smtClean="0"/>
              <a:t>ـ كهرباء صناعية </a:t>
            </a:r>
            <a:br>
              <a:rPr lang="ar-DZ" sz="1400" b="1" dirty="0" smtClean="0"/>
            </a:br>
            <a:endParaRPr lang="fr-FR" sz="1400" b="1" dirty="0" smtClean="0"/>
          </a:p>
          <a:p>
            <a:pPr algn="r">
              <a:buNone/>
            </a:pPr>
            <a:r>
              <a:rPr lang="ar-DZ" sz="1400" b="1" dirty="0" smtClean="0"/>
              <a:t> التحكم </a:t>
            </a:r>
            <a:r>
              <a:rPr lang="ar-DZ" sz="1400" b="1" dirty="0" err="1" smtClean="0"/>
              <a:t>الألي</a:t>
            </a:r>
            <a:r>
              <a:rPr lang="fr-FR" sz="1400" b="1" dirty="0" smtClean="0"/>
              <a:t> </a:t>
            </a:r>
            <a:r>
              <a:rPr lang="ar-DZ" sz="1400" b="1" dirty="0" smtClean="0"/>
              <a:t>ـ</a:t>
            </a:r>
            <a:endParaRPr lang="fr-FR" sz="1400" b="1" dirty="0" smtClean="0"/>
          </a:p>
          <a:p>
            <a:pPr algn="r">
              <a:buNone/>
            </a:pPr>
            <a:r>
              <a:rPr lang="ar-DZ" sz="1400" b="1" dirty="0" smtClean="0"/>
              <a:t/>
            </a:r>
            <a:br>
              <a:rPr lang="ar-DZ" sz="1400" b="1" dirty="0" smtClean="0"/>
            </a:br>
            <a:r>
              <a:rPr lang="ar-DZ" sz="1400" b="1" dirty="0" smtClean="0"/>
              <a:t>ـ هندسة الطرائق </a:t>
            </a:r>
            <a:endParaRPr lang="fr-FR" sz="1400" b="1" dirty="0" smtClean="0"/>
          </a:p>
          <a:p>
            <a:pPr algn="r">
              <a:buNone/>
            </a:pPr>
            <a:r>
              <a:rPr lang="ar-DZ" sz="1400" b="1" dirty="0" smtClean="0"/>
              <a:t/>
            </a:r>
            <a:br>
              <a:rPr lang="ar-DZ" sz="1400" b="1" dirty="0" smtClean="0"/>
            </a:br>
            <a:r>
              <a:rPr lang="ar-DZ" sz="1400" b="1" dirty="0" smtClean="0"/>
              <a:t>ـ </a:t>
            </a:r>
            <a:r>
              <a:rPr lang="ar-DZ" sz="1400" b="1" dirty="0" err="1" smtClean="0"/>
              <a:t>إقتصاد</a:t>
            </a:r>
            <a:r>
              <a:rPr lang="ar-DZ" sz="1400" b="1" dirty="0" smtClean="0"/>
              <a:t> البترول </a:t>
            </a:r>
            <a:endParaRPr lang="fr-FR" sz="1400" b="1" dirty="0" smtClean="0"/>
          </a:p>
          <a:p>
            <a:pPr algn="r">
              <a:buNone/>
            </a:pPr>
            <a:endParaRPr lang="fr-FR" sz="1400" b="1" dirty="0" smtClean="0"/>
          </a:p>
          <a:p>
            <a:pPr algn="r">
              <a:buNone/>
            </a:pPr>
            <a:r>
              <a:rPr lang="ar-DZ" sz="1400" b="1" dirty="0" smtClean="0"/>
              <a:t>ـ </a:t>
            </a:r>
            <a:r>
              <a:rPr lang="ar-DZ" sz="1400" b="1" dirty="0" err="1" smtClean="0"/>
              <a:t>جيوفيزياء</a:t>
            </a:r>
            <a:endParaRPr lang="fr-FR" sz="1400" b="1" dirty="0" smtClean="0"/>
          </a:p>
        </p:txBody>
      </p:sp>
      <p:sp>
        <p:nvSpPr>
          <p:cNvPr id="6" name="Rectangle 5"/>
          <p:cNvSpPr/>
          <p:nvPr/>
        </p:nvSpPr>
        <p:spPr>
          <a:xfrm>
            <a:off x="0" y="0"/>
            <a:ext cx="8143932" cy="646331"/>
          </a:xfrm>
          <a:prstGeom prst="rect">
            <a:avLst/>
          </a:prstGeom>
        </p:spPr>
        <p:txBody>
          <a:bodyPr wrap="square">
            <a:spAutoFit/>
          </a:bodyPr>
          <a:lstStyle/>
          <a:p>
            <a:pPr>
              <a:buNone/>
            </a:pPr>
            <a:r>
              <a:rPr lang="fr-FR" dirty="0" smtClean="0"/>
              <a:t/>
            </a:r>
            <a:br>
              <a:rPr lang="fr-FR" dirty="0" smtClean="0"/>
            </a:br>
            <a:endParaRPr lang="fr-FR" dirty="0"/>
          </a:p>
        </p:txBody>
      </p:sp>
      <p:sp>
        <p:nvSpPr>
          <p:cNvPr id="13" name="Rectangle 12"/>
          <p:cNvSpPr/>
          <p:nvPr/>
        </p:nvSpPr>
        <p:spPr>
          <a:xfrm>
            <a:off x="1214414" y="285728"/>
            <a:ext cx="7000924" cy="707886"/>
          </a:xfrm>
          <a:prstGeom prst="rect">
            <a:avLst/>
          </a:prstGeom>
          <a:noFill/>
        </p:spPr>
        <p:txBody>
          <a:bodyPr wrap="square" lIns="91440" tIns="45720" rIns="91440" bIns="45720">
            <a:spAutoFit/>
          </a:bodyPr>
          <a:lstStyle/>
          <a:p>
            <a:pPr algn="ctr"/>
            <a:r>
              <a:rPr lang="ar-DZ"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تخصصات محروقات </a:t>
            </a:r>
            <a:r>
              <a:rPr lang="ar-DZ" sz="40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و</a:t>
            </a:r>
            <a:r>
              <a:rPr lang="ar-DZ"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ar-DZ"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كيمياء </a:t>
            </a:r>
            <a:r>
              <a:rPr lang="ar-DZ" sz="40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بومرداس</a:t>
            </a:r>
            <a:endParaRPr lang="fr-FR"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948690"/>
            <a:ext cx="7786742" cy="5909310"/>
          </a:xfrm>
          <a:prstGeom prst="rect">
            <a:avLst/>
          </a:prstGeom>
        </p:spPr>
        <p:txBody>
          <a:bodyPr wrap="square">
            <a:spAutoFit/>
          </a:bodyPr>
          <a:lstStyle/>
          <a:p>
            <a:r>
              <a:rPr lang="ar-DZ" dirty="0"/>
              <a:t/>
            </a:r>
            <a:br>
              <a:rPr lang="ar-DZ" dirty="0"/>
            </a:br>
            <a:r>
              <a:rPr lang="fr-FR" sz="3200" b="1" dirty="0"/>
              <a:t>Math</a:t>
            </a:r>
            <a:endParaRPr lang="fr-FR" sz="3200" dirty="0"/>
          </a:p>
          <a:p>
            <a:r>
              <a:rPr lang="fr-FR" sz="3200" b="1" dirty="0" smtClean="0"/>
              <a:t>Physique                  </a:t>
            </a:r>
            <a:r>
              <a:rPr lang="fr-FR" sz="3200" b="1" dirty="0" smtClean="0">
                <a:solidFill>
                  <a:schemeClr val="accent5"/>
                </a:solidFill>
              </a:rPr>
              <a:t>unités fondamentaux</a:t>
            </a:r>
            <a:endParaRPr lang="fr-FR" sz="3200" dirty="0">
              <a:solidFill>
                <a:schemeClr val="accent5"/>
              </a:solidFill>
            </a:endParaRPr>
          </a:p>
          <a:p>
            <a:r>
              <a:rPr lang="fr-FR" sz="3200" b="1" dirty="0" smtClean="0"/>
              <a:t>Chimie</a:t>
            </a:r>
            <a:endParaRPr lang="ar-DZ" sz="3200" b="1" dirty="0" smtClean="0"/>
          </a:p>
          <a:p>
            <a:r>
              <a:rPr lang="fr-FR" sz="3200" b="1" dirty="0" smtClean="0"/>
              <a:t>Anglais</a:t>
            </a:r>
          </a:p>
          <a:p>
            <a:r>
              <a:rPr lang="fr-FR" sz="3200" b="1" dirty="0" smtClean="0"/>
              <a:t>Méthodologie </a:t>
            </a:r>
            <a:r>
              <a:rPr lang="ar-DZ" sz="3200" b="1" dirty="0" smtClean="0"/>
              <a:t>      </a:t>
            </a:r>
            <a:r>
              <a:rPr lang="fr-FR" sz="3200" b="1" dirty="0" smtClean="0">
                <a:solidFill>
                  <a:schemeClr val="accent5"/>
                </a:solidFill>
              </a:rPr>
              <a:t>unités</a:t>
            </a:r>
            <a:r>
              <a:rPr lang="ar-DZ" sz="3200" b="1" dirty="0" smtClean="0">
                <a:solidFill>
                  <a:schemeClr val="accent5"/>
                </a:solidFill>
              </a:rPr>
              <a:t> </a:t>
            </a:r>
            <a:r>
              <a:rPr lang="fr-FR" sz="3200" b="1" dirty="0" smtClean="0">
                <a:solidFill>
                  <a:schemeClr val="accent5"/>
                </a:solidFill>
              </a:rPr>
              <a:t>découverte</a:t>
            </a:r>
            <a:endParaRPr lang="fr-FR" sz="3200" dirty="0"/>
          </a:p>
          <a:p>
            <a:r>
              <a:rPr lang="fr-FR" sz="3200" b="1" dirty="0" smtClean="0"/>
              <a:t>MSTH</a:t>
            </a:r>
            <a:endParaRPr lang="ar-DZ" sz="3200" b="1" dirty="0" smtClean="0"/>
          </a:p>
          <a:p>
            <a:r>
              <a:rPr lang="fr-FR" sz="3200" b="1" dirty="0" smtClean="0"/>
              <a:t>TP </a:t>
            </a:r>
            <a:r>
              <a:rPr lang="fr-FR" sz="3200" b="1" dirty="0"/>
              <a:t>physique</a:t>
            </a:r>
            <a:endParaRPr lang="fr-FR" sz="3200" dirty="0"/>
          </a:p>
          <a:p>
            <a:r>
              <a:rPr lang="fr-FR" sz="3200" b="1" dirty="0"/>
              <a:t>TP </a:t>
            </a:r>
            <a:r>
              <a:rPr lang="fr-FR" sz="3200" b="1" dirty="0" smtClean="0"/>
              <a:t>chimie</a:t>
            </a:r>
            <a:endParaRPr lang="fr-FR" sz="3200" dirty="0"/>
          </a:p>
          <a:p>
            <a:r>
              <a:rPr lang="fr-FR" sz="3200" b="1" dirty="0" smtClean="0"/>
              <a:t>Informatique</a:t>
            </a:r>
            <a:endParaRPr lang="fr-FR" sz="3200" dirty="0"/>
          </a:p>
          <a:p>
            <a:r>
              <a:rPr lang="fr-FR" dirty="0"/>
              <a:t/>
            </a:r>
            <a:br>
              <a:rPr lang="fr-FR" dirty="0"/>
            </a:br>
            <a:endParaRPr lang="fr-FR" dirty="0"/>
          </a:p>
          <a:p>
            <a:r>
              <a:rPr lang="fr-FR" dirty="0" smtClean="0"/>
              <a:t/>
            </a:r>
            <a:br>
              <a:rPr lang="fr-FR" dirty="0" smtClean="0"/>
            </a:br>
            <a:endParaRPr lang="fr-FR" dirty="0"/>
          </a:p>
        </p:txBody>
      </p:sp>
      <p:sp>
        <p:nvSpPr>
          <p:cNvPr id="5" name="Accolade fermante 4"/>
          <p:cNvSpPr/>
          <p:nvPr/>
        </p:nvSpPr>
        <p:spPr>
          <a:xfrm>
            <a:off x="2714612" y="1428736"/>
            <a:ext cx="785818" cy="12858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Accolade fermante 5"/>
          <p:cNvSpPr/>
          <p:nvPr/>
        </p:nvSpPr>
        <p:spPr>
          <a:xfrm>
            <a:off x="2714612" y="2928934"/>
            <a:ext cx="785818" cy="12858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Rectangle 6"/>
          <p:cNvSpPr/>
          <p:nvPr/>
        </p:nvSpPr>
        <p:spPr>
          <a:xfrm>
            <a:off x="928662" y="142852"/>
            <a:ext cx="6858048" cy="646331"/>
          </a:xfrm>
          <a:prstGeom prst="rect">
            <a:avLst/>
          </a:prstGeom>
          <a:noFill/>
        </p:spPr>
        <p:txBody>
          <a:bodyPr wrap="square" lIns="91440" tIns="45720" rIns="91440" bIns="45720">
            <a:spAutoFit/>
          </a:bodyPr>
          <a:lstStyle/>
          <a:p>
            <a:pPr algn="ctr"/>
            <a:r>
              <a:rPr lang="fr-FR"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Les modules du 1ere année hydrocarbures et chimie </a:t>
            </a:r>
            <a:r>
              <a:rPr lang="fr-FR"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Boumerdes</a:t>
            </a:r>
            <a:r>
              <a:rPr lang="fr-FR"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fr-FR"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DZ"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قائمة المواد للسنة </a:t>
            </a:r>
            <a:r>
              <a:rPr lang="ar-DZ"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الأولى جذع مشترك علوم </a:t>
            </a:r>
            <a:r>
              <a:rPr lang="ar-DZ"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و</a:t>
            </a:r>
            <a:r>
              <a:rPr lang="ar-DZ"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تكنولوجيا  </a:t>
            </a:r>
            <a:r>
              <a:rPr lang="ar-DZ"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محروقات </a:t>
            </a:r>
            <a:r>
              <a:rPr lang="ar-DZ"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و</a:t>
            </a:r>
            <a:r>
              <a:rPr lang="ar-DZ"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ar-DZ"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كمياء</a:t>
            </a:r>
            <a:r>
              <a:rPr lang="ar-DZ"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ar-DZ"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بومرداس</a:t>
            </a:r>
            <a:endParaRPr lang="fr-FR"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4282" y="948690"/>
            <a:ext cx="8643966" cy="5909310"/>
          </a:xfrm>
          <a:prstGeom prst="rect">
            <a:avLst/>
          </a:prstGeom>
        </p:spPr>
        <p:txBody>
          <a:bodyPr wrap="square">
            <a:spAutoFit/>
          </a:bodyPr>
          <a:lstStyle/>
          <a:p>
            <a:pPr algn="r"/>
            <a:r>
              <a:rPr lang="ar-DZ" b="1" dirty="0" smtClean="0"/>
              <a:t>- هل تعلم عزيزي الطالب أن هذا التخصص يسمى </a:t>
            </a:r>
            <a:r>
              <a:rPr lang="ar-DZ" b="1" dirty="0" err="1" smtClean="0"/>
              <a:t>هيدروكاربير</a:t>
            </a:r>
            <a:r>
              <a:rPr lang="ar-DZ" b="1" dirty="0" smtClean="0"/>
              <a:t> و ليس </a:t>
            </a:r>
            <a:r>
              <a:rPr lang="ar-DZ" b="1" dirty="0" err="1" smtClean="0"/>
              <a:t>بيتروشيمي</a:t>
            </a:r>
            <a:endParaRPr lang="ar-DZ" b="1" dirty="0" smtClean="0"/>
          </a:p>
          <a:p>
            <a:pPr algn="r"/>
            <a:r>
              <a:rPr lang="ar-DZ" b="1" dirty="0" smtClean="0"/>
              <a:t> - هل تعلم عزيزي الطالب أن </a:t>
            </a:r>
            <a:r>
              <a:rPr lang="ar-DZ" b="1" dirty="0" err="1" smtClean="0"/>
              <a:t>بومرداس</a:t>
            </a:r>
            <a:r>
              <a:rPr lang="ar-DZ" b="1" dirty="0" smtClean="0"/>
              <a:t> تحتوي على الثنائية القطبية </a:t>
            </a:r>
            <a:r>
              <a:rPr lang="ar-DZ" b="1" dirty="0" err="1" smtClean="0"/>
              <a:t>الالكترونيك</a:t>
            </a:r>
            <a:r>
              <a:rPr lang="ar-DZ" b="1" dirty="0" smtClean="0"/>
              <a:t> ذات طابع </a:t>
            </a:r>
            <a:r>
              <a:rPr lang="ar-DZ" b="1" dirty="0" err="1" smtClean="0"/>
              <a:t>امريكي</a:t>
            </a:r>
            <a:r>
              <a:rPr lang="ar-DZ" b="1" dirty="0" smtClean="0"/>
              <a:t>  و المحروقات ذات طابع </a:t>
            </a:r>
            <a:r>
              <a:rPr lang="ar-DZ" b="1" dirty="0" err="1" smtClean="0"/>
              <a:t>سوفياتي</a:t>
            </a:r>
            <a:endParaRPr lang="ar-DZ" b="1" dirty="0" smtClean="0"/>
          </a:p>
          <a:p>
            <a:pPr algn="r"/>
            <a:r>
              <a:rPr lang="ar-DZ" b="1" dirty="0" smtClean="0"/>
              <a:t>- هل تعلم عزيزي الطالب أنك </a:t>
            </a:r>
            <a:r>
              <a:rPr lang="ar-DZ" b="1" dirty="0" err="1" smtClean="0"/>
              <a:t>ستتلقن</a:t>
            </a:r>
            <a:r>
              <a:rPr lang="ar-DZ" b="1" dirty="0" smtClean="0"/>
              <a:t> تعليمك </a:t>
            </a:r>
            <a:r>
              <a:rPr lang="ar-DZ" b="1" dirty="0" err="1" smtClean="0"/>
              <a:t>و</a:t>
            </a:r>
            <a:r>
              <a:rPr lang="ar-DZ" b="1" dirty="0" smtClean="0"/>
              <a:t> تكوينك بكلية المحروقات و ليست بمعهد </a:t>
            </a:r>
            <a:endParaRPr lang="fr-FR" b="1" dirty="0" smtClean="0"/>
          </a:p>
          <a:p>
            <a:pPr algn="r"/>
            <a:r>
              <a:rPr lang="ar-DZ" b="1" dirty="0" smtClean="0"/>
              <a:t>- هل تعلم عزيزي الطالب أن الدراسات البترولية هي السبب </a:t>
            </a:r>
            <a:r>
              <a:rPr lang="ar-DZ" b="1" dirty="0" err="1" smtClean="0"/>
              <a:t>و</a:t>
            </a:r>
            <a:r>
              <a:rPr lang="ar-DZ" b="1" dirty="0" smtClean="0"/>
              <a:t> البداية التي سبقت إنشاء جامعة متعددة التخصصات في </a:t>
            </a:r>
            <a:r>
              <a:rPr lang="ar-DZ" b="1" dirty="0" err="1" smtClean="0"/>
              <a:t>بومرداس</a:t>
            </a:r>
            <a:r>
              <a:rPr lang="ar-DZ" b="1" dirty="0" smtClean="0"/>
              <a:t> ؟؟ </a:t>
            </a:r>
            <a:endParaRPr lang="fr-FR" b="1" dirty="0" smtClean="0"/>
          </a:p>
          <a:p>
            <a:pPr algn="r"/>
            <a:r>
              <a:rPr lang="ar-DZ" b="1" dirty="0" smtClean="0"/>
              <a:t>- هل تعلم عزيزي الطالب أن جامعة </a:t>
            </a:r>
            <a:r>
              <a:rPr lang="ar-DZ" b="1" dirty="0" err="1" smtClean="0"/>
              <a:t>بومرداس</a:t>
            </a:r>
            <a:r>
              <a:rPr lang="ar-DZ" b="1" dirty="0" smtClean="0"/>
              <a:t> تتحصل على ميزانية أضخم من ميزانية عدة جامعات أخرى بسبب تواجد تخصص محروقات </a:t>
            </a:r>
            <a:r>
              <a:rPr lang="ar-DZ" b="1" dirty="0" err="1" smtClean="0"/>
              <a:t>و</a:t>
            </a:r>
            <a:r>
              <a:rPr lang="ar-DZ" b="1" dirty="0" smtClean="0"/>
              <a:t> كيمياء ؟؟</a:t>
            </a:r>
            <a:endParaRPr lang="fr-FR" b="1" dirty="0" smtClean="0"/>
          </a:p>
          <a:p>
            <a:pPr algn="r"/>
            <a:r>
              <a:rPr lang="ar-DZ" b="1" dirty="0" smtClean="0"/>
              <a:t>- هل تعلم عزيزي الطالب أن الشهرة الوحيدة الإيجابية لدي جامعة </a:t>
            </a:r>
            <a:r>
              <a:rPr lang="ar-DZ" b="1" dirty="0" err="1" smtClean="0"/>
              <a:t>بومرداس</a:t>
            </a:r>
            <a:r>
              <a:rPr lang="ar-DZ" b="1" dirty="0" smtClean="0"/>
              <a:t> و الجامعة الجزائرية عموما في إفريقيا </a:t>
            </a:r>
            <a:r>
              <a:rPr lang="ar-DZ" b="1" dirty="0" err="1" smtClean="0"/>
              <a:t>و</a:t>
            </a:r>
            <a:r>
              <a:rPr lang="ar-DZ" b="1" dirty="0" smtClean="0"/>
              <a:t> العالم العربي هي توفرها على تخصص محروقات </a:t>
            </a:r>
            <a:r>
              <a:rPr lang="ar-DZ" b="1" dirty="0" err="1" smtClean="0"/>
              <a:t>و</a:t>
            </a:r>
            <a:r>
              <a:rPr lang="ar-DZ" b="1" dirty="0" smtClean="0"/>
              <a:t> </a:t>
            </a:r>
            <a:r>
              <a:rPr lang="ar-DZ" b="1" dirty="0" err="1" smtClean="0"/>
              <a:t>كمياء</a:t>
            </a:r>
            <a:r>
              <a:rPr lang="ar-DZ" b="1" dirty="0" smtClean="0"/>
              <a:t> و التي يطلبها عديد من الطلبة من مختلف الجنسيات الإفريقية </a:t>
            </a:r>
            <a:r>
              <a:rPr lang="ar-DZ" b="1" dirty="0" err="1" smtClean="0"/>
              <a:t>و</a:t>
            </a:r>
            <a:r>
              <a:rPr lang="ar-DZ" b="1" dirty="0" smtClean="0"/>
              <a:t> العربية للدراسة ؟؟ </a:t>
            </a:r>
            <a:endParaRPr lang="fr-FR" b="1" dirty="0" smtClean="0"/>
          </a:p>
          <a:p>
            <a:pPr algn="r"/>
            <a:r>
              <a:rPr lang="ar-DZ" b="1" dirty="0" smtClean="0"/>
              <a:t>- هل تعلم عزيزي الطالب أن تخصص محروقات </a:t>
            </a:r>
            <a:r>
              <a:rPr lang="ar-DZ" b="1" dirty="0" err="1" smtClean="0"/>
              <a:t>و</a:t>
            </a:r>
            <a:r>
              <a:rPr lang="ar-DZ" b="1" dirty="0" smtClean="0"/>
              <a:t> كيمياء هو من بين التخصصات القليلة في الجامعة التي تضمن </a:t>
            </a:r>
            <a:r>
              <a:rPr lang="ar-DZ" b="1" dirty="0" err="1" smtClean="0"/>
              <a:t>للفقاقير</a:t>
            </a:r>
            <a:r>
              <a:rPr lang="ar-DZ" b="1" dirty="0" smtClean="0"/>
              <a:t> عملا براتب عال بعد التخرج ؟</a:t>
            </a:r>
            <a:endParaRPr lang="fr-FR" b="1" dirty="0" smtClean="0"/>
          </a:p>
          <a:p>
            <a:pPr algn="r"/>
            <a:r>
              <a:rPr lang="ar-DZ" b="1" dirty="0" smtClean="0"/>
              <a:t>- هل تعلم عزيزي الطالب أن تحطيم هذا التخصص هو تحطيم أخر شيء جميل في جامعة </a:t>
            </a:r>
            <a:r>
              <a:rPr lang="ar-DZ" b="1" dirty="0" err="1" smtClean="0"/>
              <a:t>بومرداس</a:t>
            </a:r>
            <a:r>
              <a:rPr lang="ar-DZ" b="1" dirty="0" smtClean="0"/>
              <a:t> بعد تحطيمهم لمعهد الكهرباء </a:t>
            </a:r>
            <a:r>
              <a:rPr lang="ar-DZ" b="1" dirty="0" err="1" smtClean="0"/>
              <a:t>و</a:t>
            </a:r>
            <a:r>
              <a:rPr lang="ar-DZ" b="1" dirty="0" smtClean="0"/>
              <a:t> الإلكترونيك </a:t>
            </a:r>
            <a:r>
              <a:rPr lang="fr-FR" b="1" dirty="0" smtClean="0"/>
              <a:t>INELEC </a:t>
            </a:r>
            <a:r>
              <a:rPr lang="ar-DZ" b="1" dirty="0" smtClean="0"/>
              <a:t>الذي كان الطالب لما يتخرج منه تأتيه عروض عمل مباشرة من كندا </a:t>
            </a:r>
            <a:r>
              <a:rPr lang="ar-DZ" b="1" dirty="0" err="1" smtClean="0"/>
              <a:t>و</a:t>
            </a:r>
            <a:r>
              <a:rPr lang="ar-DZ" b="1" dirty="0" smtClean="0"/>
              <a:t> </a:t>
            </a:r>
          </a:p>
          <a:p>
            <a:pPr algn="r"/>
            <a:r>
              <a:rPr lang="ar-DZ" b="1" dirty="0" smtClean="0"/>
              <a:t>أمريكا ؟</a:t>
            </a:r>
            <a:endParaRPr lang="fr-FR" b="1" dirty="0" smtClean="0"/>
          </a:p>
          <a:p>
            <a:pPr algn="r"/>
            <a:r>
              <a:rPr lang="ar-DZ" b="1" dirty="0" smtClean="0"/>
              <a:t>- </a:t>
            </a:r>
            <a:r>
              <a:rPr lang="ar-DZ" b="1" dirty="0" err="1" smtClean="0"/>
              <a:t>و</a:t>
            </a:r>
            <a:r>
              <a:rPr lang="ar-DZ" b="1" dirty="0" smtClean="0"/>
              <a:t> لكن هل تعلم أيضا أن هناك من يريدون تحطيم تخصص محروقات </a:t>
            </a:r>
            <a:r>
              <a:rPr lang="ar-DZ" b="1" dirty="0" err="1" smtClean="0"/>
              <a:t>و</a:t>
            </a:r>
            <a:r>
              <a:rPr lang="ar-DZ" b="1" dirty="0" smtClean="0"/>
              <a:t> كيمياء </a:t>
            </a:r>
            <a:r>
              <a:rPr lang="ar-DZ" b="1" dirty="0" err="1" smtClean="0"/>
              <a:t>و</a:t>
            </a:r>
            <a:r>
              <a:rPr lang="ar-DZ" b="1" dirty="0" smtClean="0"/>
              <a:t> احتكار كل فرص العمل في الشركات البترولية لأحبابهم </a:t>
            </a:r>
            <a:r>
              <a:rPr lang="ar-DZ" b="1" dirty="0" err="1" smtClean="0"/>
              <a:t>و</a:t>
            </a:r>
            <a:r>
              <a:rPr lang="ar-DZ" b="1" dirty="0" smtClean="0"/>
              <a:t> معارفهم . لذا نصيحتي لكم يا طلبة محروقات </a:t>
            </a:r>
            <a:r>
              <a:rPr lang="ar-DZ" b="1" dirty="0" err="1" smtClean="0"/>
              <a:t>و</a:t>
            </a:r>
            <a:r>
              <a:rPr lang="ar-DZ" b="1" dirty="0" smtClean="0"/>
              <a:t> كيمياء أن تحافظوا على تخصصكم قبل أن تجدوا أنفسكم بشهادة علوم </a:t>
            </a:r>
            <a:r>
              <a:rPr lang="ar-DZ" b="1" dirty="0" err="1" smtClean="0"/>
              <a:t>و</a:t>
            </a:r>
            <a:r>
              <a:rPr lang="ar-DZ" b="1" dirty="0" smtClean="0"/>
              <a:t> تكنولوجيا مثلما حدث السنة الماضية مع طلبة </a:t>
            </a:r>
            <a:r>
              <a:rPr lang="fr-FR" b="1" dirty="0" smtClean="0"/>
              <a:t>INELEC</a:t>
            </a:r>
          </a:p>
          <a:p>
            <a:r>
              <a:rPr lang="fr-FR" dirty="0" smtClean="0"/>
              <a:t/>
            </a:r>
            <a:br>
              <a:rPr lang="fr-FR" dirty="0" smtClean="0"/>
            </a:br>
            <a:endParaRPr lang="fr-FR" dirty="0"/>
          </a:p>
        </p:txBody>
      </p:sp>
      <p:sp>
        <p:nvSpPr>
          <p:cNvPr id="4" name="Rectangle 3"/>
          <p:cNvSpPr/>
          <p:nvPr/>
        </p:nvSpPr>
        <p:spPr>
          <a:xfrm>
            <a:off x="2643174" y="0"/>
            <a:ext cx="3974165" cy="923330"/>
          </a:xfrm>
          <a:prstGeom prst="rect">
            <a:avLst/>
          </a:prstGeom>
          <a:noFill/>
        </p:spPr>
        <p:txBody>
          <a:bodyPr wrap="none" lIns="91440" tIns="45720" rIns="91440" bIns="45720">
            <a:spAutoFit/>
          </a:bodyPr>
          <a:lstStyle/>
          <a:p>
            <a:pPr algn="ctr"/>
            <a:r>
              <a:rPr lang="fr-FR"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Savez-vous </a:t>
            </a:r>
            <a:endParaRPr lang="fr-F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TotalTime>
  <Words>869</Words>
  <Application>Microsoft Office PowerPoint</Application>
  <PresentationFormat>Affichage à l'écran (4:3)</PresentationFormat>
  <Paragraphs>176</Paragraphs>
  <Slides>30</Slides>
  <Notes>1</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Thème Office</vt:lpstr>
      <vt:lpstr>Diapositive 1</vt:lpstr>
      <vt:lpstr>Diapositive 2</vt:lpstr>
      <vt:lpstr>Diapositive 3</vt:lpstr>
      <vt:lpstr>معدلات القبول لتخصص محروقات ببومرداس و ورقلة في السنوات الأخيرة  </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bleuxp</dc:creator>
  <cp:lastModifiedBy>bleuxp</cp:lastModifiedBy>
  <cp:revision>88</cp:revision>
  <dcterms:created xsi:type="dcterms:W3CDTF">2017-06-30T11:52:18Z</dcterms:created>
  <dcterms:modified xsi:type="dcterms:W3CDTF">2017-07-03T11:56:32Z</dcterms:modified>
</cp:coreProperties>
</file>