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DD9FBECE-BC03-461A-A9AB-95DB3C0F89E7}" type="datetimeFigureOut">
              <a:rPr lang="fr-FR" smtClean="0"/>
              <a:pPr/>
              <a:t>24/03/2014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2737F17-4B45-426A-B1AF-257843BB305B}"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D9FBECE-BC03-461A-A9AB-95DB3C0F89E7}" type="datetimeFigureOut">
              <a:rPr lang="fr-FR" smtClean="0"/>
              <a:pPr/>
              <a:t>24/03/2014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2737F17-4B45-426A-B1AF-257843BB305B}"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D9FBECE-BC03-461A-A9AB-95DB3C0F89E7}" type="datetimeFigureOut">
              <a:rPr lang="fr-FR" smtClean="0"/>
              <a:pPr/>
              <a:t>24/03/2014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2737F17-4B45-426A-B1AF-257843BB305B}"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D9FBECE-BC03-461A-A9AB-95DB3C0F89E7}" type="datetimeFigureOut">
              <a:rPr lang="fr-FR" smtClean="0"/>
              <a:pPr/>
              <a:t>24/03/2014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2737F17-4B45-426A-B1AF-257843BB305B}"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DD9FBECE-BC03-461A-A9AB-95DB3C0F89E7}" type="datetimeFigureOut">
              <a:rPr lang="fr-FR" smtClean="0"/>
              <a:pPr/>
              <a:t>24/03/2014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2737F17-4B45-426A-B1AF-257843BB305B}"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DD9FBECE-BC03-461A-A9AB-95DB3C0F89E7}" type="datetimeFigureOut">
              <a:rPr lang="fr-FR" smtClean="0"/>
              <a:pPr/>
              <a:t>24/03/2014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2737F17-4B45-426A-B1AF-257843BB305B}"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DD9FBECE-BC03-461A-A9AB-95DB3C0F89E7}" type="datetimeFigureOut">
              <a:rPr lang="fr-FR" smtClean="0"/>
              <a:pPr/>
              <a:t>24/03/2014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2737F17-4B45-426A-B1AF-257843BB305B}"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DD9FBECE-BC03-461A-A9AB-95DB3C0F89E7}" type="datetimeFigureOut">
              <a:rPr lang="fr-FR" smtClean="0"/>
              <a:pPr/>
              <a:t>24/03/2014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2737F17-4B45-426A-B1AF-257843BB305B}"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D9FBECE-BC03-461A-A9AB-95DB3C0F89E7}" type="datetimeFigureOut">
              <a:rPr lang="fr-FR" smtClean="0"/>
              <a:pPr/>
              <a:t>24/03/2014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2737F17-4B45-426A-B1AF-257843BB305B}"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D9FBECE-BC03-461A-A9AB-95DB3C0F89E7}" type="datetimeFigureOut">
              <a:rPr lang="fr-FR" smtClean="0"/>
              <a:pPr/>
              <a:t>24/03/2014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2737F17-4B45-426A-B1AF-257843BB305B}"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D9FBECE-BC03-461A-A9AB-95DB3C0F89E7}" type="datetimeFigureOut">
              <a:rPr lang="fr-FR" smtClean="0"/>
              <a:pPr/>
              <a:t>24/03/2014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2737F17-4B45-426A-B1AF-257843BB305B}"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9FBECE-BC03-461A-A9AB-95DB3C0F89E7}" type="datetimeFigureOut">
              <a:rPr lang="fr-FR" smtClean="0"/>
              <a:pPr/>
              <a:t>24/03/2014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737F17-4B45-426A-B1AF-257843BB305B}"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85720" y="857232"/>
            <a:ext cx="8429652" cy="2357454"/>
          </a:xfrm>
        </p:spPr>
        <p:style>
          <a:lnRef idx="1">
            <a:schemeClr val="dk1"/>
          </a:lnRef>
          <a:fillRef idx="2">
            <a:schemeClr val="dk1"/>
          </a:fillRef>
          <a:effectRef idx="1">
            <a:schemeClr val="dk1"/>
          </a:effectRef>
          <a:fontRef idx="minor">
            <a:schemeClr val="dk1"/>
          </a:fontRef>
        </p:style>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rtl="1"/>
            <a:r>
              <a:rPr lang="ar-DZ"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ن</a:t>
            </a:r>
            <a:r>
              <a:rPr lang="ar-SA"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حو </a:t>
            </a:r>
            <a:r>
              <a:rPr lang="ar-SA"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تكوين أفضل ورؤية </a:t>
            </a:r>
            <a:r>
              <a:rPr lang="ar-SA"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مستقبلية</a:t>
            </a:r>
            <a:r>
              <a:rPr lang="ar-DZ"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ar-DZ"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ar-SA"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t>
            </a:r>
            <a:r>
              <a:rPr lang="ar-SA"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الرسالة ...الرؤية ...الهدف</a:t>
            </a:r>
            <a:r>
              <a:rPr lang="fr-FR"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t>
            </a:r>
            <a:br>
              <a:rPr lang="fr-FR"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endParaRPr lang="fr-FR"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Sous-titre 2"/>
          <p:cNvSpPr>
            <a:spLocks noGrp="1"/>
          </p:cNvSpPr>
          <p:nvPr>
            <p:ph type="subTitle" idx="1"/>
          </p:nvPr>
        </p:nvSpPr>
        <p:spPr>
          <a:xfrm>
            <a:off x="1500166" y="3500438"/>
            <a:ext cx="6400800" cy="1752600"/>
          </a:xfrm>
        </p:spPr>
        <p:style>
          <a:lnRef idx="1">
            <a:schemeClr val="accent4"/>
          </a:lnRef>
          <a:fillRef idx="2">
            <a:schemeClr val="accent4"/>
          </a:fillRef>
          <a:effectRef idx="1">
            <a:schemeClr val="accent4"/>
          </a:effectRef>
          <a:fontRef idx="minor">
            <a:schemeClr val="dk1"/>
          </a:fontRef>
        </p:style>
        <p:txBody>
          <a:bodyPr>
            <a:norm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rtl="1"/>
            <a:r>
              <a:rPr lang="ar-DZ"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تحت </a:t>
            </a:r>
            <a:r>
              <a:rPr lang="ar-DZ" sz="40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اشــــراف</a:t>
            </a:r>
            <a:r>
              <a:rPr lang="ar-DZ"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p>
          <a:p>
            <a:pPr rtl="1"/>
            <a:r>
              <a:rPr lang="ar-DZ"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r>
              <a:rPr lang="ar-DZ"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بن قاصد </a:t>
            </a:r>
            <a:r>
              <a:rPr lang="ar-DZ" sz="4000" b="1"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علي سليمان</a:t>
            </a:r>
          </a:p>
          <a:p>
            <a:pPr rtl="1"/>
            <a:endParaRPr lang="fr-FR"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214290"/>
            <a:ext cx="8501122" cy="6429420"/>
          </a:xfrm>
          <a:ln w="57150"/>
        </p:spPr>
        <p:style>
          <a:lnRef idx="2">
            <a:schemeClr val="accent2"/>
          </a:lnRef>
          <a:fillRef idx="1">
            <a:schemeClr val="lt1"/>
          </a:fillRef>
          <a:effectRef idx="0">
            <a:schemeClr val="accent2"/>
          </a:effectRef>
          <a:fontRef idx="minor">
            <a:schemeClr val="dk1"/>
          </a:fontRef>
        </p:style>
        <p:txBody>
          <a:bodyPr>
            <a:normAutofit fontScale="85000" lnSpcReduction="20000"/>
          </a:bodyPr>
          <a:lstStyle/>
          <a:p>
            <a:pPr algn="r" rtl="1">
              <a:buNone/>
            </a:pPr>
            <a:r>
              <a:rPr lang="ar-SA" sz="38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ب- الإعداد المادي: </a:t>
            </a:r>
            <a:r>
              <a:rPr lang="ar-SA" b="1" dirty="0" err="1"/>
              <a:t>و</a:t>
            </a:r>
            <a:r>
              <a:rPr lang="ar-SA" b="1" dirty="0"/>
              <a:t> يتضمن ما يأتي</a:t>
            </a:r>
            <a:r>
              <a:rPr lang="fr-FR" b="1" dirty="0"/>
              <a:t>:</a:t>
            </a:r>
            <a:br>
              <a:rPr lang="fr-FR" b="1" dirty="0"/>
            </a:br>
            <a:r>
              <a:rPr lang="ar-SA" b="1" dirty="0"/>
              <a:t>اختيار مؤسسة يسمح موقعها بوصول كل المتكونين إليها بسهولة</a:t>
            </a:r>
            <a:r>
              <a:rPr lang="fr-FR" b="1" dirty="0"/>
              <a:t>.</a:t>
            </a:r>
            <a:br>
              <a:rPr lang="fr-FR" b="1" dirty="0"/>
            </a:br>
            <a:r>
              <a:rPr lang="ar-SA" b="1" dirty="0"/>
              <a:t>توفير الإطعام</a:t>
            </a:r>
            <a:r>
              <a:rPr lang="fr-FR" b="1" dirty="0"/>
              <a:t>.</a:t>
            </a:r>
            <a:br>
              <a:rPr lang="fr-FR" b="1" dirty="0"/>
            </a:br>
            <a:r>
              <a:rPr lang="ar-SA" b="1" dirty="0"/>
              <a:t>توفير قاعات العمل</a:t>
            </a:r>
            <a:r>
              <a:rPr lang="fr-FR" b="1" dirty="0"/>
              <a:t>.</a:t>
            </a:r>
            <a:br>
              <a:rPr lang="fr-FR" b="1" dirty="0"/>
            </a:br>
            <a:r>
              <a:rPr lang="ar-SA" b="1" dirty="0"/>
              <a:t>توفير الوسائل التعليمية الضرورية</a:t>
            </a:r>
            <a:r>
              <a:rPr lang="fr-FR" b="1" dirty="0"/>
              <a:t>.</a:t>
            </a:r>
            <a:br>
              <a:rPr lang="fr-FR" b="1" dirty="0"/>
            </a:br>
            <a:r>
              <a:rPr lang="ar-SA" b="1" dirty="0"/>
              <a:t>إعداد قوائم الأفواج</a:t>
            </a:r>
            <a:r>
              <a:rPr lang="fr-FR" b="1" dirty="0"/>
              <a:t>.</a:t>
            </a:r>
            <a:br>
              <a:rPr lang="fr-FR" b="1" dirty="0"/>
            </a:br>
            <a:r>
              <a:rPr lang="ar-SA" b="1" dirty="0"/>
              <a:t>إرسال </a:t>
            </a:r>
            <a:r>
              <a:rPr lang="ar-SA" b="1" dirty="0" err="1"/>
              <a:t>الاستدعاءات</a:t>
            </a:r>
            <a:r>
              <a:rPr lang="ar-SA" b="1" dirty="0"/>
              <a:t> إلى المعنيين قبل انعقاد العملية التكوينية بأكثر من ثلاثة أسابيع </a:t>
            </a:r>
            <a:r>
              <a:rPr lang="ar-SA" b="1" dirty="0" err="1"/>
              <a:t>و</a:t>
            </a:r>
            <a:r>
              <a:rPr lang="ar-SA" b="1" dirty="0"/>
              <a:t> ذلك لإتاحة الفرصة لهم حتى يستعدوا لها بدون عائق</a:t>
            </a:r>
            <a:r>
              <a:rPr lang="fr-FR" b="1" dirty="0"/>
              <a:t>.</a:t>
            </a:r>
            <a:br>
              <a:rPr lang="fr-FR" b="1" dirty="0"/>
            </a:br>
            <a:r>
              <a:rPr lang="ar-SA" b="1" dirty="0"/>
              <a:t>إرفاق الاستدعاء ببطاقة تقديم العملية التكوينية، حتى يكون المشاركون على بينة مما ينتظرون</a:t>
            </a:r>
            <a:r>
              <a:rPr lang="fr-FR" b="1" dirty="0"/>
              <a:t>.</a:t>
            </a:r>
            <a:br>
              <a:rPr lang="fr-FR" b="1" dirty="0"/>
            </a:br>
            <a:r>
              <a:rPr lang="fr-FR" b="1" dirty="0"/>
              <a:t/>
            </a:r>
            <a:br>
              <a:rPr lang="fr-FR" b="1" dirty="0"/>
            </a:br>
            <a:r>
              <a:rPr lang="ar-SA" b="1" dirty="0"/>
              <a:t>و عموما يمكن أن نوجز خطوات مرحلة الإعداد اعتمادا على الأسئلة التالية</a:t>
            </a:r>
            <a:r>
              <a:rPr lang="fr-FR" b="1" dirty="0"/>
              <a:t>:</a:t>
            </a:r>
            <a:br>
              <a:rPr lang="fr-FR" b="1" dirty="0"/>
            </a:br>
            <a:r>
              <a:rPr lang="fr-FR" b="1" dirty="0"/>
              <a:t>-</a:t>
            </a:r>
            <a:r>
              <a:rPr lang="ar-SA" b="1" dirty="0"/>
              <a:t>لماذا ؟ (التحديد الدقيق للأهداف</a:t>
            </a:r>
            <a:r>
              <a:rPr lang="fr-FR" b="1" dirty="0"/>
              <a:t>).</a:t>
            </a:r>
            <a:br>
              <a:rPr lang="fr-FR" b="1" dirty="0"/>
            </a:br>
            <a:r>
              <a:rPr lang="fr-FR" b="1" dirty="0"/>
              <a:t>-</a:t>
            </a:r>
            <a:r>
              <a:rPr lang="ar-SA" b="1" dirty="0"/>
              <a:t>ماذا ؟ (اختيار الموضوعات</a:t>
            </a:r>
            <a:r>
              <a:rPr lang="fr-FR" b="1" dirty="0"/>
              <a:t>).</a:t>
            </a:r>
            <a:br>
              <a:rPr lang="fr-FR" b="1" dirty="0"/>
            </a:br>
            <a:r>
              <a:rPr lang="fr-FR" b="1" dirty="0"/>
              <a:t>-</a:t>
            </a:r>
            <a:r>
              <a:rPr lang="ar-SA" b="1" dirty="0"/>
              <a:t>كيف ؟ (اختيار طرق التنشيط</a:t>
            </a:r>
            <a:r>
              <a:rPr lang="fr-FR" b="1" dirty="0"/>
              <a:t>).</a:t>
            </a:r>
            <a:br>
              <a:rPr lang="fr-FR" b="1" dirty="0"/>
            </a:br>
            <a:r>
              <a:rPr lang="fr-FR" b="1" dirty="0"/>
              <a:t>-</a:t>
            </a:r>
            <a:r>
              <a:rPr lang="ar-SA" b="1" dirty="0"/>
              <a:t>أين ؟ (اختيار مكان تنفيذ العملية</a:t>
            </a:r>
            <a:r>
              <a:rPr lang="fr-FR" b="1" dirty="0"/>
              <a:t>).</a:t>
            </a:r>
            <a:br>
              <a:rPr lang="fr-FR" b="1" dirty="0"/>
            </a:br>
            <a:r>
              <a:rPr lang="fr-FR" b="1" dirty="0"/>
              <a:t>-</a:t>
            </a:r>
            <a:r>
              <a:rPr lang="ar-SA" b="1" dirty="0"/>
              <a:t>متى ؟ (اختيار تاريخ الإنجاز</a:t>
            </a:r>
            <a:r>
              <a:rPr lang="fr-FR" b="1" dirty="0"/>
              <a:t>).</a:t>
            </a:r>
            <a:br>
              <a:rPr lang="fr-FR" b="1" dirty="0"/>
            </a:br>
            <a:r>
              <a:rPr lang="fr-FR" b="1" dirty="0"/>
              <a:t>-</a:t>
            </a:r>
            <a:r>
              <a:rPr lang="ar-SA" b="1" dirty="0"/>
              <a:t>من ؟ (انتقاء المعنيين بالعملية من مشاركين </a:t>
            </a:r>
            <a:r>
              <a:rPr lang="ar-SA" b="1" dirty="0" err="1"/>
              <a:t>و</a:t>
            </a:r>
            <a:r>
              <a:rPr lang="ar-SA" b="1" dirty="0"/>
              <a:t> </a:t>
            </a:r>
            <a:r>
              <a:rPr lang="ar-SA" b="1" dirty="0" err="1"/>
              <a:t>مؤطرين</a:t>
            </a:r>
            <a:r>
              <a:rPr lang="ar-SA" b="1" dirty="0"/>
              <a:t> </a:t>
            </a:r>
            <a:r>
              <a:rPr lang="ar-DZ" b="1" dirty="0" smtClean="0"/>
              <a:t>.</a:t>
            </a: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214290"/>
            <a:ext cx="8501122" cy="6429420"/>
          </a:xfrm>
          <a:ln w="76200"/>
        </p:spPr>
        <p:style>
          <a:lnRef idx="2">
            <a:schemeClr val="accent2"/>
          </a:lnRef>
          <a:fillRef idx="1">
            <a:schemeClr val="lt1"/>
          </a:fillRef>
          <a:effectRef idx="0">
            <a:schemeClr val="accent2"/>
          </a:effectRef>
          <a:fontRef idx="minor">
            <a:schemeClr val="dk1"/>
          </a:fontRef>
        </p:style>
        <p:txBody>
          <a:bodyPr>
            <a:normAutofit lnSpcReduction="10000"/>
            <a:scene3d>
              <a:camera prst="orthographicFront"/>
              <a:lightRig rig="flat" dir="tl">
                <a:rot lat="0" lon="0" rev="6600000"/>
              </a:lightRig>
            </a:scene3d>
            <a:sp3d extrusionH="25400" contourW="8890">
              <a:bevelT w="38100" h="31750"/>
              <a:contourClr>
                <a:schemeClr val="accent2">
                  <a:shade val="75000"/>
                </a:schemeClr>
              </a:contourClr>
            </a:sp3d>
          </a:bodyPr>
          <a:lstStyle/>
          <a:p>
            <a:pPr algn="r" rtl="1">
              <a:buNone/>
            </a:pPr>
            <a:endParaRPr lang="ar-DZ"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r" rtl="1">
              <a:buNone/>
            </a:pPr>
            <a:r>
              <a:rPr lang="ar-SA"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ثانيا</a:t>
            </a:r>
            <a:r>
              <a:rPr lang="ar-SA"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مرحلة الإنجاز</a:t>
            </a:r>
            <a:r>
              <a:rPr lang="fr-FR"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t>
            </a:r>
            <a:br>
              <a:rPr lang="fr-FR"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endParaRPr lang="ar-DZ"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r" rtl="1">
              <a:buNone/>
            </a:pPr>
            <a:r>
              <a:rPr lang="ar-SA" dirty="0" smtClean="0"/>
              <a:t>نعني </a:t>
            </a:r>
            <a:r>
              <a:rPr lang="ar-SA" dirty="0" err="1"/>
              <a:t>بها</a:t>
            </a:r>
            <a:r>
              <a:rPr lang="ar-SA" dirty="0"/>
              <a:t> مرحلة التنفيذ الفعلي للعملية التكوينية بحضور كل المعنيين، من </a:t>
            </a:r>
            <a:r>
              <a:rPr lang="ar-SA" dirty="0" err="1"/>
              <a:t>مؤطرين</a:t>
            </a:r>
            <a:r>
              <a:rPr lang="ar-SA" dirty="0"/>
              <a:t> و متكونين</a:t>
            </a:r>
            <a:r>
              <a:rPr lang="fr-FR" dirty="0"/>
              <a:t>.</a:t>
            </a:r>
            <a:br>
              <a:rPr lang="fr-FR" dirty="0"/>
            </a:br>
            <a:r>
              <a:rPr lang="ar-SA" dirty="0"/>
              <a:t>ينبغي أن نشير هنا إلى أن الفكرة السائدة عند العديد من المعلمين، في </a:t>
            </a:r>
            <a:r>
              <a:rPr lang="ar-SA" dirty="0" smtClean="0"/>
              <a:t>غالب</a:t>
            </a:r>
            <a:r>
              <a:rPr lang="ar-DZ" dirty="0" smtClean="0"/>
              <a:t> </a:t>
            </a:r>
            <a:r>
              <a:rPr lang="ar-SA" dirty="0" smtClean="0"/>
              <a:t>الأحيان</a:t>
            </a:r>
            <a:r>
              <a:rPr lang="ar-SA" dirty="0"/>
              <a:t>، أن العملية التكوينية(يوم دراسي أو ندوة تربوية أو ملتقى)، ما هي إلا إهدار للمال </a:t>
            </a:r>
            <a:r>
              <a:rPr lang="ar-SA" dirty="0" err="1"/>
              <a:t>و</a:t>
            </a:r>
            <a:r>
              <a:rPr lang="ar-SA" dirty="0"/>
              <a:t> الجهد، </a:t>
            </a:r>
            <a:r>
              <a:rPr lang="ar-SA" dirty="0" err="1"/>
              <a:t>و</a:t>
            </a:r>
            <a:r>
              <a:rPr lang="ar-SA" dirty="0"/>
              <a:t> </a:t>
            </a:r>
            <a:r>
              <a:rPr lang="ar-SA" dirty="0" smtClean="0"/>
              <a:t>مضيعة</a:t>
            </a:r>
            <a:r>
              <a:rPr lang="ar-DZ" dirty="0" smtClean="0"/>
              <a:t> </a:t>
            </a:r>
            <a:r>
              <a:rPr lang="ar-SA" dirty="0" smtClean="0"/>
              <a:t>للوقت </a:t>
            </a:r>
            <a:r>
              <a:rPr lang="ar-SA" dirty="0"/>
              <a:t>مقابل مردود ضعيف أو منعدم، يمكن قبول هذه الفكرة، خاصة عندما </a:t>
            </a:r>
            <a:r>
              <a:rPr lang="ar-SA" dirty="0" smtClean="0"/>
              <a:t>لا</a:t>
            </a:r>
            <a:r>
              <a:rPr lang="ar-DZ" dirty="0" smtClean="0"/>
              <a:t> </a:t>
            </a:r>
            <a:r>
              <a:rPr lang="ar-SA" dirty="0" smtClean="0"/>
              <a:t>تؤخذ </a:t>
            </a:r>
            <a:r>
              <a:rPr lang="ar-SA" dirty="0"/>
              <a:t>أراء المتكونين بعين الاعتبار، </a:t>
            </a:r>
            <a:r>
              <a:rPr lang="ar-SA" dirty="0" err="1"/>
              <a:t>و</a:t>
            </a:r>
            <a:r>
              <a:rPr lang="ar-SA" dirty="0"/>
              <a:t> لا تضبط حاجاتهم إلى التكوين</a:t>
            </a:r>
            <a:r>
              <a:rPr lang="fr-FR" dirty="0"/>
              <a:t>. </a:t>
            </a:r>
            <a:br>
              <a:rPr lang="fr-FR" dirty="0"/>
            </a:br>
            <a:r>
              <a:rPr lang="fr-FR"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fr-FR"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endParaRPr lang="fr-FR"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142852"/>
            <a:ext cx="8715436" cy="6500858"/>
          </a:xfrm>
          <a:ln w="76200"/>
        </p:spPr>
        <p:style>
          <a:lnRef idx="2">
            <a:schemeClr val="accent6"/>
          </a:lnRef>
          <a:fillRef idx="1">
            <a:schemeClr val="lt1"/>
          </a:fillRef>
          <a:effectRef idx="0">
            <a:schemeClr val="accent6"/>
          </a:effectRef>
          <a:fontRef idx="minor">
            <a:schemeClr val="dk1"/>
          </a:fontRef>
        </p:style>
        <p:txBody>
          <a:bodyPr>
            <a:normAutofit fontScale="85000" lnSpcReduction="20000"/>
          </a:bodyPr>
          <a:lstStyle/>
          <a:p>
            <a:pPr algn="r" rtl="1">
              <a:buNone/>
            </a:pPr>
            <a:r>
              <a:rPr lang="ar-SA" b="1" dirty="0" smtClean="0"/>
              <a:t>و </a:t>
            </a:r>
            <a:r>
              <a:rPr lang="ar-SA" b="1" dirty="0"/>
              <a:t>لتفادي كل ذلك ينبغي على المشرفين على العمليات التكوينية اعتماد جملة من الأساليب في العمل، تذكر منها</a:t>
            </a:r>
            <a:r>
              <a:rPr lang="fr-FR" b="1" dirty="0"/>
              <a:t>:</a:t>
            </a:r>
            <a:br>
              <a:rPr lang="fr-FR" b="1" dirty="0"/>
            </a:br>
            <a:r>
              <a:rPr lang="fr-FR" b="1" dirty="0"/>
              <a:t>*-1-</a:t>
            </a:r>
            <a:r>
              <a:rPr lang="ar-SA" b="1" dirty="0"/>
              <a:t>الوضوح: أي أن تكون أهداف كل عملية تكوينية واضحة في أذهان المتكونين</a:t>
            </a:r>
            <a:r>
              <a:rPr lang="fr-FR" b="1" dirty="0"/>
              <a:t>.</a:t>
            </a:r>
            <a:br>
              <a:rPr lang="fr-FR" b="1" dirty="0"/>
            </a:br>
            <a:r>
              <a:rPr lang="fr-FR" b="1" dirty="0"/>
              <a:t>*-2-</a:t>
            </a:r>
            <a:r>
              <a:rPr lang="ar-SA" b="1" dirty="0"/>
              <a:t>الصرامة : </a:t>
            </a:r>
            <a:r>
              <a:rPr lang="ar-SA" b="1" dirty="0" err="1"/>
              <a:t>و</a:t>
            </a:r>
            <a:r>
              <a:rPr lang="ar-SA" b="1" dirty="0"/>
              <a:t> ترتبط باحترام المواعيد، أي أن كل نشاط مبرمج خلال العملية، ينبغي أن يبدأ في حينه، </a:t>
            </a:r>
            <a:r>
              <a:rPr lang="ar-SA" b="1" dirty="0" err="1"/>
              <a:t>و</a:t>
            </a:r>
            <a:r>
              <a:rPr lang="ar-SA" b="1" dirty="0"/>
              <a:t> ينتهي في الوقت المقرر له</a:t>
            </a:r>
            <a:r>
              <a:rPr lang="fr-FR" b="1" dirty="0"/>
              <a:t>.</a:t>
            </a:r>
            <a:br>
              <a:rPr lang="fr-FR" b="1" dirty="0"/>
            </a:br>
            <a:r>
              <a:rPr lang="fr-FR" b="1" dirty="0"/>
              <a:t>*-3-</a:t>
            </a:r>
            <a:r>
              <a:rPr lang="ar-SA" b="1" dirty="0"/>
              <a:t>التنظيم:أي لا يترك أي شيء للصدفة إذ على كل عنصر من هيئة </a:t>
            </a:r>
            <a:r>
              <a:rPr lang="ar-SA" b="1" dirty="0" err="1"/>
              <a:t>التأطير</a:t>
            </a:r>
            <a:r>
              <a:rPr lang="ar-SA" b="1" dirty="0"/>
              <a:t> أن يعي جيدا</a:t>
            </a:r>
            <a:r>
              <a:rPr lang="fr-FR" b="1" dirty="0"/>
              <a:t/>
            </a:r>
            <a:br>
              <a:rPr lang="fr-FR" b="1" dirty="0"/>
            </a:br>
            <a:r>
              <a:rPr lang="ar-SA" b="1" dirty="0"/>
              <a:t>المهمة المسندة إليه، </a:t>
            </a:r>
            <a:r>
              <a:rPr lang="ar-SA" b="1" dirty="0" err="1"/>
              <a:t>و</a:t>
            </a:r>
            <a:r>
              <a:rPr lang="ar-SA" b="1" dirty="0"/>
              <a:t> يعمل على تنفيذها في المكان </a:t>
            </a:r>
            <a:r>
              <a:rPr lang="ar-SA" b="1" dirty="0" err="1"/>
              <a:t>و</a:t>
            </a:r>
            <a:r>
              <a:rPr lang="ar-SA" b="1" dirty="0"/>
              <a:t> الزمان المعينين لها</a:t>
            </a:r>
            <a:r>
              <a:rPr lang="fr-FR" b="1" dirty="0"/>
              <a:t>.</a:t>
            </a:r>
            <a:br>
              <a:rPr lang="fr-FR" b="1" dirty="0"/>
            </a:br>
            <a:r>
              <a:rPr lang="fr-FR" b="1" dirty="0"/>
              <a:t>*-4-</a:t>
            </a:r>
            <a:r>
              <a:rPr lang="ar-SA" b="1" dirty="0"/>
              <a:t>الكفاءة:ينبغي أن يحس المتكون، خلال الندوة، بأنه فعلا يكتسب معارف أو مهارات أو</a:t>
            </a:r>
            <a:r>
              <a:rPr lang="fr-FR" b="1" dirty="0"/>
              <a:t/>
            </a:r>
            <a:br>
              <a:rPr lang="fr-FR" b="1" dirty="0"/>
            </a:br>
            <a:r>
              <a:rPr lang="ar-SA" b="1" dirty="0"/>
              <a:t>مواقف لا خبرة له </a:t>
            </a:r>
            <a:r>
              <a:rPr lang="ar-SA" b="1" dirty="0" err="1"/>
              <a:t>بها</a:t>
            </a:r>
            <a:r>
              <a:rPr lang="ar-SA" b="1" dirty="0"/>
              <a:t> فيما سبق، </a:t>
            </a:r>
            <a:r>
              <a:rPr lang="ar-SA" b="1" dirty="0" err="1"/>
              <a:t>و</a:t>
            </a:r>
            <a:r>
              <a:rPr lang="ar-SA" b="1" dirty="0"/>
              <a:t> هذا بطبيعة الحال لن يتأتى إلا إذا كان</a:t>
            </a:r>
            <a:r>
              <a:rPr lang="fr-FR" b="1" dirty="0"/>
              <a:t/>
            </a:r>
            <a:br>
              <a:rPr lang="fr-FR" b="1" dirty="0"/>
            </a:br>
            <a:r>
              <a:rPr lang="ar-SA" b="1" dirty="0" err="1"/>
              <a:t>المؤطرون</a:t>
            </a:r>
            <a:r>
              <a:rPr lang="ar-SA" b="1" dirty="0"/>
              <a:t> من ذوي الكفاءة المطلوبة</a:t>
            </a:r>
            <a:r>
              <a:rPr lang="fr-FR" b="1" dirty="0"/>
              <a:t>.</a:t>
            </a:r>
            <a:br>
              <a:rPr lang="fr-FR" b="1" dirty="0"/>
            </a:br>
            <a:r>
              <a:rPr lang="fr-FR" b="1" dirty="0"/>
              <a:t>*-5-</a:t>
            </a:r>
            <a:r>
              <a:rPr lang="ar-SA" b="1" dirty="0"/>
              <a:t>التنشيط: إن أسلوب التنشيط التعاوني- خلاف التسلطي أو </a:t>
            </a:r>
            <a:r>
              <a:rPr lang="ar-SA" b="1" dirty="0" err="1"/>
              <a:t>التسيبي</a:t>
            </a:r>
            <a:r>
              <a:rPr lang="ar-SA" b="1" dirty="0"/>
              <a:t> – يمكن المتكونين من الاندماج في نشاطات </a:t>
            </a:r>
            <a:r>
              <a:rPr lang="ar-SA" b="1" dirty="0" err="1"/>
              <a:t>العمليةعن</a:t>
            </a:r>
            <a:r>
              <a:rPr lang="ar-SA" b="1" dirty="0"/>
              <a:t> طواعية</a:t>
            </a:r>
            <a:r>
              <a:rPr lang="fr-FR" b="1" dirty="0"/>
              <a:t>.</a:t>
            </a:r>
            <a:br>
              <a:rPr lang="fr-FR" b="1" dirty="0"/>
            </a:br>
            <a:r>
              <a:rPr lang="fr-FR" b="1" dirty="0"/>
              <a:t/>
            </a:r>
            <a:br>
              <a:rPr lang="fr-FR" b="1" dirty="0"/>
            </a:br>
            <a:r>
              <a:rPr lang="fr-FR" b="1" dirty="0"/>
              <a:t/>
            </a:r>
            <a:br>
              <a:rPr lang="fr-FR" b="1" dirty="0"/>
            </a:b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6072230"/>
          </a:xfrm>
          <a:ln w="76200"/>
        </p:spPr>
        <p:style>
          <a:lnRef idx="2">
            <a:schemeClr val="accent1"/>
          </a:lnRef>
          <a:fillRef idx="1">
            <a:schemeClr val="lt1"/>
          </a:fillRef>
          <a:effectRef idx="0">
            <a:schemeClr val="accent1"/>
          </a:effectRef>
          <a:fontRef idx="minor">
            <a:schemeClr val="dk1"/>
          </a:fontRef>
        </p:style>
        <p:txBody>
          <a:bodyPr>
            <a:normAutofit fontScale="92500" lnSpcReduction="20000"/>
          </a:bodyPr>
          <a:lstStyle/>
          <a:p>
            <a:pPr algn="r" rtl="1">
              <a:buNone/>
            </a:pPr>
            <a:r>
              <a:rPr lang="ar-SA" b="1" dirty="0" smtClean="0"/>
              <a:t>إن العمل بهذه الأساليب سوف يجعل المتكونين يهتمون بالعملية التكوينية، </a:t>
            </a:r>
            <a:r>
              <a:rPr lang="ar-SA" b="1" dirty="0" err="1" smtClean="0"/>
              <a:t>و</a:t>
            </a:r>
            <a:r>
              <a:rPr lang="ar-SA" b="1" dirty="0" smtClean="0"/>
              <a:t> ينغمسون في</a:t>
            </a:r>
            <a:r>
              <a:rPr lang="ar-DZ" b="1" dirty="0" smtClean="0"/>
              <a:t> </a:t>
            </a:r>
            <a:r>
              <a:rPr lang="ar-SA" b="1" dirty="0" smtClean="0"/>
              <a:t>جوها وجوهرها، </a:t>
            </a:r>
            <a:r>
              <a:rPr lang="ar-SA" b="1" dirty="0" err="1" smtClean="0"/>
              <a:t>و</a:t>
            </a:r>
            <a:r>
              <a:rPr lang="ar-SA" b="1" dirty="0" smtClean="0"/>
              <a:t> يقبلون المشاركة في العمليات اللاحقة بدافع البحث عن المعرفة، </a:t>
            </a:r>
            <a:r>
              <a:rPr lang="ar-SA" b="1" dirty="0" err="1" smtClean="0"/>
              <a:t>و</a:t>
            </a:r>
            <a:r>
              <a:rPr lang="ar-DZ" b="1" dirty="0" smtClean="0"/>
              <a:t> </a:t>
            </a:r>
            <a:r>
              <a:rPr lang="ar-SA" b="1" dirty="0" smtClean="0"/>
              <a:t>ليس خوفا مما يسلط عليهم من عقاب في حالة الغياب</a:t>
            </a:r>
            <a:r>
              <a:rPr lang="fr-FR" b="1" dirty="0" smtClean="0"/>
              <a:t>.</a:t>
            </a:r>
            <a:br>
              <a:rPr lang="fr-FR" b="1" dirty="0" smtClean="0"/>
            </a:br>
            <a:r>
              <a:rPr lang="ar-SA" b="1" dirty="0" smtClean="0"/>
              <a:t>ويمكن أن نلخص الخطوات التي تمر </a:t>
            </a:r>
            <a:r>
              <a:rPr lang="ar-SA" b="1" dirty="0" err="1" smtClean="0"/>
              <a:t>بها</a:t>
            </a:r>
            <a:r>
              <a:rPr lang="ar-SA" b="1" dirty="0" smtClean="0"/>
              <a:t> مرحلة الإنجاز، </a:t>
            </a:r>
            <a:r>
              <a:rPr lang="ar-SA" b="1" dirty="0" err="1" smtClean="0"/>
              <a:t>و</a:t>
            </a:r>
            <a:r>
              <a:rPr lang="ar-SA" b="1" dirty="0" smtClean="0"/>
              <a:t> الشروط المصاحبة لها في ما يأتي</a:t>
            </a:r>
            <a:r>
              <a:rPr lang="fr-FR" b="1" dirty="0" smtClean="0"/>
              <a:t> :</a:t>
            </a:r>
            <a:br>
              <a:rPr lang="fr-FR" b="1" dirty="0" smtClean="0"/>
            </a:br>
            <a:r>
              <a:rPr lang="ar-DZ" b="1" dirty="0" smtClean="0"/>
              <a:t>1</a:t>
            </a:r>
            <a:r>
              <a:rPr lang="fr-FR" b="1" dirty="0" smtClean="0"/>
              <a:t>-</a:t>
            </a:r>
            <a:r>
              <a:rPr lang="ar-SA" b="1" dirty="0" smtClean="0"/>
              <a:t>الافتتاح الرسمي للعملية التكوينية(النشيد الوطني) </a:t>
            </a:r>
            <a:r>
              <a:rPr lang="ar-SA" b="1" dirty="0" err="1" smtClean="0"/>
              <a:t>و</a:t>
            </a:r>
            <a:r>
              <a:rPr lang="ar-SA" b="1" dirty="0" smtClean="0"/>
              <a:t> ما يصاحبه من ترحاب </a:t>
            </a:r>
            <a:r>
              <a:rPr lang="ar-SA" b="1" dirty="0" err="1" smtClean="0"/>
              <a:t>و</a:t>
            </a:r>
            <a:r>
              <a:rPr lang="ar-SA" b="1" dirty="0" smtClean="0"/>
              <a:t> تقديم </a:t>
            </a:r>
            <a:r>
              <a:rPr lang="ar-SA" b="1" dirty="0" err="1" smtClean="0"/>
              <a:t>للمؤطرين</a:t>
            </a:r>
            <a:r>
              <a:rPr lang="fr-FR" b="1" dirty="0" smtClean="0"/>
              <a:t>.</a:t>
            </a:r>
            <a:br>
              <a:rPr lang="fr-FR" b="1" dirty="0" smtClean="0"/>
            </a:br>
            <a:r>
              <a:rPr lang="fr-FR" b="1" dirty="0" smtClean="0"/>
              <a:t>2- </a:t>
            </a:r>
            <a:r>
              <a:rPr lang="ar-SA" b="1" dirty="0" smtClean="0"/>
              <a:t>التذكير بالبرنامج.(جدول الأعمال</a:t>
            </a:r>
            <a:r>
              <a:rPr lang="fr-FR" b="1" dirty="0" smtClean="0"/>
              <a:t>)</a:t>
            </a:r>
            <a:br>
              <a:rPr lang="fr-FR" b="1" dirty="0" smtClean="0"/>
            </a:br>
            <a:r>
              <a:rPr lang="fr-FR" b="1" dirty="0" smtClean="0"/>
              <a:t>3- </a:t>
            </a:r>
            <a:r>
              <a:rPr lang="ar-SA" b="1" dirty="0" smtClean="0"/>
              <a:t>تقديم العروض </a:t>
            </a:r>
            <a:r>
              <a:rPr lang="ar-SA" b="1" dirty="0" err="1" smtClean="0"/>
              <a:t>و</a:t>
            </a:r>
            <a:r>
              <a:rPr lang="ar-SA" b="1" dirty="0" smtClean="0"/>
              <a:t> إنجاز الأعمال في المواعيد المحددة لها</a:t>
            </a:r>
            <a:r>
              <a:rPr lang="fr-FR" b="1" dirty="0" smtClean="0"/>
              <a:t>.</a:t>
            </a:r>
            <a:br>
              <a:rPr lang="fr-FR" b="1" dirty="0" smtClean="0"/>
            </a:br>
            <a:r>
              <a:rPr lang="fr-FR" b="1" dirty="0" smtClean="0"/>
              <a:t>4- </a:t>
            </a:r>
            <a:r>
              <a:rPr lang="ar-SA" b="1" dirty="0" smtClean="0"/>
              <a:t>احترام طرق العمل </a:t>
            </a:r>
            <a:r>
              <a:rPr lang="ar-SA" b="1" dirty="0" err="1" smtClean="0"/>
              <a:t>و</a:t>
            </a:r>
            <a:r>
              <a:rPr lang="ar-SA" b="1" dirty="0" smtClean="0"/>
              <a:t> عدم الخروج عن المضامين (المحتويات</a:t>
            </a:r>
            <a:r>
              <a:rPr lang="fr-FR" b="1" dirty="0" smtClean="0"/>
              <a:t>). </a:t>
            </a:r>
            <a:br>
              <a:rPr lang="fr-FR" b="1" dirty="0" smtClean="0"/>
            </a:br>
            <a:r>
              <a:rPr lang="fr-FR" b="1" dirty="0" smtClean="0"/>
              <a:t>5- </a:t>
            </a:r>
            <a:r>
              <a:rPr lang="ar-SA" b="1" dirty="0" smtClean="0"/>
              <a:t>توزيع الوثائق (نشرات – ملخصات العروض – </a:t>
            </a:r>
            <a:r>
              <a:rPr lang="ar-SA" b="1" dirty="0" err="1" smtClean="0"/>
              <a:t>ببيوغرافيا</a:t>
            </a:r>
            <a:r>
              <a:rPr lang="ar-SA" b="1" dirty="0" smtClean="0"/>
              <a:t>.أقراص مضغوطة</a:t>
            </a:r>
            <a:r>
              <a:rPr lang="fr-FR" b="1" dirty="0" smtClean="0"/>
              <a:t>..) </a:t>
            </a:r>
            <a:br>
              <a:rPr lang="fr-FR" b="1" dirty="0" smtClean="0"/>
            </a:br>
            <a:r>
              <a:rPr lang="fr-FR" b="1" dirty="0" smtClean="0"/>
              <a:t>6- </a:t>
            </a:r>
            <a:r>
              <a:rPr lang="ar-SA" b="1" dirty="0" smtClean="0"/>
              <a:t>تعديل البرامج عند الضرورة القصوى</a:t>
            </a:r>
            <a:r>
              <a:rPr lang="fr-FR" b="1" dirty="0" smtClean="0"/>
              <a:t>.</a:t>
            </a:r>
            <a:br>
              <a:rPr lang="fr-FR" b="1" dirty="0" smtClean="0"/>
            </a:br>
            <a:r>
              <a:rPr lang="fr-FR" b="1" dirty="0" smtClean="0"/>
              <a:t>7- </a:t>
            </a:r>
            <a:r>
              <a:rPr lang="ar-SA" b="1" dirty="0" smtClean="0"/>
              <a:t>تعيين مقرر</a:t>
            </a:r>
            <a:r>
              <a:rPr lang="fr-FR" b="1" dirty="0" smtClean="0"/>
              <a:t>.</a:t>
            </a:r>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214290"/>
            <a:ext cx="8786874" cy="6429420"/>
          </a:xfrm>
          <a:ln w="76200"/>
        </p:spPr>
        <p:style>
          <a:lnRef idx="2">
            <a:schemeClr val="accent4"/>
          </a:lnRef>
          <a:fillRef idx="1">
            <a:schemeClr val="lt1"/>
          </a:fillRef>
          <a:effectRef idx="0">
            <a:schemeClr val="accent4"/>
          </a:effectRef>
          <a:fontRef idx="minor">
            <a:schemeClr val="dk1"/>
          </a:fontRef>
        </p:style>
        <p:txBody>
          <a:bodyPr>
            <a:normAutofit fontScale="85000" lnSpcReduction="10000"/>
            <a:scene3d>
              <a:camera prst="orthographicFront"/>
              <a:lightRig rig="flat" dir="tl">
                <a:rot lat="0" lon="0" rev="6600000"/>
              </a:lightRig>
            </a:scene3d>
            <a:sp3d extrusionH="25400" contourW="8890">
              <a:bevelT w="38100" h="31750"/>
              <a:contourClr>
                <a:schemeClr val="accent2">
                  <a:shade val="75000"/>
                </a:schemeClr>
              </a:contourClr>
            </a:sp3d>
          </a:bodyPr>
          <a:lstStyle/>
          <a:p>
            <a:pPr algn="r" rtl="1">
              <a:buNone/>
            </a:pPr>
            <a:r>
              <a:rPr lang="ar-SA"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ثالثا: مرحلة التقويم</a:t>
            </a:r>
            <a:r>
              <a:rPr lang="fr-FR"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t>
            </a:r>
            <a:br>
              <a:rPr lang="fr-FR"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endParaRPr lang="ar-DZ"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r" rtl="1">
              <a:buNone/>
            </a:pPr>
            <a:r>
              <a:rPr lang="ar-SA" sz="2800" dirty="0" smtClean="0">
                <a:solidFill>
                  <a:schemeClr val="tx1"/>
                </a:solidFill>
              </a:rPr>
              <a:t>كثيرا</a:t>
            </a:r>
            <a:r>
              <a:rPr lang="ar-DZ" sz="2800" dirty="0" smtClean="0">
                <a:solidFill>
                  <a:schemeClr val="tx1"/>
                </a:solidFill>
              </a:rPr>
              <a:t> </a:t>
            </a:r>
            <a:r>
              <a:rPr lang="ar-SA" sz="2800" dirty="0" smtClean="0">
                <a:solidFill>
                  <a:schemeClr val="tx1"/>
                </a:solidFill>
              </a:rPr>
              <a:t>ما </a:t>
            </a:r>
            <a:r>
              <a:rPr lang="ar-DZ" sz="2800" dirty="0" smtClean="0">
                <a:solidFill>
                  <a:schemeClr val="tx1"/>
                </a:solidFill>
              </a:rPr>
              <a:t> </a:t>
            </a:r>
            <a:r>
              <a:rPr lang="ar-SA" sz="2800" dirty="0" err="1" smtClean="0">
                <a:solidFill>
                  <a:schemeClr val="tx1"/>
                </a:solidFill>
              </a:rPr>
              <a:t>تهمل</a:t>
            </a:r>
            <a:r>
              <a:rPr lang="ar-SA" sz="2800" dirty="0" smtClean="0">
                <a:solidFill>
                  <a:schemeClr val="tx1"/>
                </a:solidFill>
              </a:rPr>
              <a:t> </a:t>
            </a:r>
            <a:r>
              <a:rPr lang="ar-SA" sz="2800" dirty="0">
                <a:solidFill>
                  <a:schemeClr val="tx1"/>
                </a:solidFill>
              </a:rPr>
              <a:t>هذه المرحلة، رغم أنها مرحلة لا يمكن الاستغناء عنها في أية عملية</a:t>
            </a:r>
            <a:r>
              <a:rPr lang="fr-FR" sz="2800" dirty="0">
                <a:solidFill>
                  <a:schemeClr val="tx1"/>
                </a:solidFill>
              </a:rPr>
              <a:t/>
            </a:r>
            <a:br>
              <a:rPr lang="fr-FR" sz="2800" dirty="0">
                <a:solidFill>
                  <a:schemeClr val="tx1"/>
                </a:solidFill>
              </a:rPr>
            </a:br>
            <a:r>
              <a:rPr lang="ar-SA" sz="2800" dirty="0">
                <a:solidFill>
                  <a:schemeClr val="tx1"/>
                </a:solidFill>
              </a:rPr>
              <a:t>تكوينية، إذ " أن نهاية العملية التكوينية الحالية، هي بداية العملية المقبلة "، </a:t>
            </a:r>
            <a:r>
              <a:rPr lang="ar-SA" sz="2800" dirty="0" err="1" smtClean="0">
                <a:solidFill>
                  <a:schemeClr val="tx1"/>
                </a:solidFill>
              </a:rPr>
              <a:t>و</a:t>
            </a:r>
            <a:r>
              <a:rPr lang="fr-FR" sz="2800" dirty="0">
                <a:solidFill>
                  <a:schemeClr val="tx1"/>
                </a:solidFill>
              </a:rPr>
              <a:t/>
            </a:r>
            <a:br>
              <a:rPr lang="fr-FR" sz="2800" dirty="0">
                <a:solidFill>
                  <a:schemeClr val="tx1"/>
                </a:solidFill>
              </a:rPr>
            </a:br>
            <a:r>
              <a:rPr lang="ar-SA" sz="2800" dirty="0">
                <a:solidFill>
                  <a:schemeClr val="tx1"/>
                </a:solidFill>
              </a:rPr>
              <a:t>هكذا فمرحلة التقويم هذه تهدف إلى تحقيق جملة من الأغراض منها</a:t>
            </a:r>
            <a:r>
              <a:rPr lang="fr-FR" sz="2800" dirty="0">
                <a:solidFill>
                  <a:schemeClr val="tx1"/>
                </a:solidFill>
              </a:rPr>
              <a:t>:</a:t>
            </a:r>
            <a:br>
              <a:rPr lang="fr-FR" sz="2800" dirty="0">
                <a:solidFill>
                  <a:schemeClr val="tx1"/>
                </a:solidFill>
              </a:rPr>
            </a:br>
            <a:r>
              <a:rPr lang="fr-FR" sz="2800" dirty="0">
                <a:solidFill>
                  <a:schemeClr val="tx1"/>
                </a:solidFill>
              </a:rPr>
              <a:t>1- - </a:t>
            </a:r>
            <a:r>
              <a:rPr lang="ar-SA" sz="2800" dirty="0">
                <a:solidFill>
                  <a:schemeClr val="tx1"/>
                </a:solidFill>
              </a:rPr>
              <a:t>تلبية الرغبة التي تتولد عند المتكونين في أبداء عما جرى في الندوة </a:t>
            </a:r>
            <a:r>
              <a:rPr lang="ar-SA" sz="2800" dirty="0" err="1">
                <a:solidFill>
                  <a:schemeClr val="tx1"/>
                </a:solidFill>
              </a:rPr>
              <a:t>و</a:t>
            </a:r>
            <a:r>
              <a:rPr lang="ar-SA" sz="2800" dirty="0">
                <a:solidFill>
                  <a:schemeClr val="tx1"/>
                </a:solidFill>
              </a:rPr>
              <a:t> الإفصاح عن درجة رضاهم </a:t>
            </a:r>
            <a:r>
              <a:rPr lang="ar-SA" sz="2800" dirty="0" smtClean="0">
                <a:solidFill>
                  <a:schemeClr val="tx1"/>
                </a:solidFill>
              </a:rPr>
              <a:t>في</a:t>
            </a:r>
            <a:r>
              <a:rPr lang="ar-DZ" sz="2800" dirty="0" smtClean="0">
                <a:solidFill>
                  <a:schemeClr val="tx1"/>
                </a:solidFill>
              </a:rPr>
              <a:t> </a:t>
            </a:r>
            <a:r>
              <a:rPr lang="ar-SA" sz="2800" dirty="0" smtClean="0">
                <a:solidFill>
                  <a:schemeClr val="tx1"/>
                </a:solidFill>
              </a:rPr>
              <a:t>بلوغ </a:t>
            </a:r>
            <a:r>
              <a:rPr lang="ar-SA" sz="2800" dirty="0">
                <a:solidFill>
                  <a:schemeClr val="tx1"/>
                </a:solidFill>
              </a:rPr>
              <a:t>الأهداف المسطرة</a:t>
            </a:r>
            <a:r>
              <a:rPr lang="fr-FR" sz="2800" dirty="0">
                <a:solidFill>
                  <a:schemeClr val="tx1"/>
                </a:solidFill>
              </a:rPr>
              <a:t>.</a:t>
            </a:r>
            <a:br>
              <a:rPr lang="fr-FR" sz="2800" dirty="0">
                <a:solidFill>
                  <a:schemeClr val="tx1"/>
                </a:solidFill>
              </a:rPr>
            </a:br>
            <a:r>
              <a:rPr lang="fr-FR" sz="2800" dirty="0">
                <a:solidFill>
                  <a:schemeClr val="tx1"/>
                </a:solidFill>
              </a:rPr>
              <a:t>2-- </a:t>
            </a:r>
            <a:r>
              <a:rPr lang="ar-SA" sz="2800" dirty="0">
                <a:solidFill>
                  <a:schemeClr val="tx1"/>
                </a:solidFill>
              </a:rPr>
              <a:t>مساعدة المشرف (أو المشرفين) على تعديل أو تحسين أو توجيه عملية التكوين</a:t>
            </a:r>
            <a:r>
              <a:rPr lang="fr-FR" sz="2800" dirty="0">
                <a:solidFill>
                  <a:schemeClr val="tx1"/>
                </a:solidFill>
              </a:rPr>
              <a:t/>
            </a:r>
            <a:br>
              <a:rPr lang="fr-FR" sz="2800" dirty="0">
                <a:solidFill>
                  <a:schemeClr val="tx1"/>
                </a:solidFill>
              </a:rPr>
            </a:br>
            <a:r>
              <a:rPr lang="ar-SA" sz="2800" dirty="0">
                <a:solidFill>
                  <a:schemeClr val="tx1"/>
                </a:solidFill>
              </a:rPr>
              <a:t>لتصبح أكثر فعالية، </a:t>
            </a:r>
            <a:r>
              <a:rPr lang="ar-SA" sz="2800" dirty="0" err="1">
                <a:solidFill>
                  <a:schemeClr val="tx1"/>
                </a:solidFill>
              </a:rPr>
              <a:t>و</a:t>
            </a:r>
            <a:r>
              <a:rPr lang="ar-SA" sz="2800" dirty="0">
                <a:solidFill>
                  <a:schemeClr val="tx1"/>
                </a:solidFill>
              </a:rPr>
              <a:t> ذلك بالاعتماد على الملاحظات </a:t>
            </a:r>
            <a:r>
              <a:rPr lang="ar-SA" sz="2800" dirty="0" err="1">
                <a:solidFill>
                  <a:schemeClr val="tx1"/>
                </a:solidFill>
              </a:rPr>
              <a:t>و</a:t>
            </a:r>
            <a:r>
              <a:rPr lang="ar-SA" sz="2800" dirty="0">
                <a:solidFill>
                  <a:schemeClr val="tx1"/>
                </a:solidFill>
              </a:rPr>
              <a:t> الاقتراحات </a:t>
            </a:r>
            <a:r>
              <a:rPr lang="ar-SA" sz="2800" dirty="0" smtClean="0">
                <a:solidFill>
                  <a:schemeClr val="tx1"/>
                </a:solidFill>
              </a:rPr>
              <a:t>التي</a:t>
            </a:r>
            <a:r>
              <a:rPr lang="ar-DZ" sz="2800" dirty="0" smtClean="0">
                <a:solidFill>
                  <a:schemeClr val="tx1"/>
                </a:solidFill>
              </a:rPr>
              <a:t> </a:t>
            </a:r>
            <a:r>
              <a:rPr lang="ar-SA" sz="2800" dirty="0" smtClean="0">
                <a:solidFill>
                  <a:schemeClr val="tx1"/>
                </a:solidFill>
              </a:rPr>
              <a:t>بقدمها </a:t>
            </a:r>
            <a:r>
              <a:rPr lang="ar-SA" sz="2800" dirty="0">
                <a:solidFill>
                  <a:schemeClr val="tx1"/>
                </a:solidFill>
              </a:rPr>
              <a:t>المشاركون كتابيا</a:t>
            </a:r>
            <a:r>
              <a:rPr lang="fr-FR" sz="2800" dirty="0">
                <a:solidFill>
                  <a:schemeClr val="tx1"/>
                </a:solidFill>
              </a:rPr>
              <a:t>.</a:t>
            </a:r>
            <a:br>
              <a:rPr lang="fr-FR" sz="2800" dirty="0">
                <a:solidFill>
                  <a:schemeClr val="tx1"/>
                </a:solidFill>
              </a:rPr>
            </a:br>
            <a:r>
              <a:rPr lang="fr-FR" sz="2800" dirty="0">
                <a:solidFill>
                  <a:schemeClr val="tx1"/>
                </a:solidFill>
              </a:rPr>
              <a:t>3- -</a:t>
            </a:r>
            <a:r>
              <a:rPr lang="ar-SA" sz="2800" dirty="0">
                <a:solidFill>
                  <a:schemeClr val="tx1"/>
                </a:solidFill>
              </a:rPr>
              <a:t>حصر حاجات المتكونين من حيث ما ينبغي أن يدعم إذا لم يحض بالدراسة الوافية في العملية السابقة</a:t>
            </a:r>
            <a:r>
              <a:rPr lang="ar-SA" sz="2800" dirty="0" smtClean="0">
                <a:solidFill>
                  <a:schemeClr val="tx1"/>
                </a:solidFill>
              </a:rPr>
              <a:t>،</a:t>
            </a:r>
            <a:r>
              <a:rPr lang="ar-DZ" sz="2800" dirty="0" smtClean="0">
                <a:solidFill>
                  <a:schemeClr val="tx1"/>
                </a:solidFill>
              </a:rPr>
              <a:t> </a:t>
            </a:r>
            <a:r>
              <a:rPr lang="ar-SA" sz="2800" dirty="0" smtClean="0">
                <a:solidFill>
                  <a:schemeClr val="tx1"/>
                </a:solidFill>
              </a:rPr>
              <a:t>أو </a:t>
            </a:r>
            <a:r>
              <a:rPr lang="ar-SA" sz="2800" dirty="0">
                <a:solidFill>
                  <a:schemeClr val="tx1"/>
                </a:solidFill>
              </a:rPr>
              <a:t>من حيث ما ينبغي أن يدرج في المخططات التكوينية اللاحقة</a:t>
            </a:r>
            <a:r>
              <a:rPr lang="fr-FR" sz="2800" dirty="0">
                <a:solidFill>
                  <a:schemeClr val="tx1"/>
                </a:solidFill>
              </a:rPr>
              <a:t>.</a:t>
            </a:r>
            <a:br>
              <a:rPr lang="fr-FR" sz="2800" dirty="0">
                <a:solidFill>
                  <a:schemeClr val="tx1"/>
                </a:solidFill>
              </a:rPr>
            </a:br>
            <a:r>
              <a:rPr lang="fr-FR" sz="2800" dirty="0">
                <a:solidFill>
                  <a:schemeClr val="tx1"/>
                </a:solidFill>
              </a:rPr>
              <a:t>4- -</a:t>
            </a:r>
            <a:r>
              <a:rPr lang="ar-SA" sz="2800" dirty="0">
                <a:solidFill>
                  <a:schemeClr val="tx1"/>
                </a:solidFill>
              </a:rPr>
              <a:t>تأكد الهيئات الرسمية من أن عملية التكوين تنتج عنها فعلا بعض التغيرات في</a:t>
            </a:r>
            <a:r>
              <a:rPr lang="fr-FR" sz="2800" dirty="0">
                <a:solidFill>
                  <a:schemeClr val="tx1"/>
                </a:solidFill>
              </a:rPr>
              <a:t/>
            </a:r>
            <a:br>
              <a:rPr lang="fr-FR" sz="2800" dirty="0">
                <a:solidFill>
                  <a:schemeClr val="tx1"/>
                </a:solidFill>
              </a:rPr>
            </a:br>
            <a:r>
              <a:rPr lang="ar-SA" sz="2800" dirty="0" err="1">
                <a:solidFill>
                  <a:schemeClr val="tx1"/>
                </a:solidFill>
              </a:rPr>
              <a:t>سلوكات</a:t>
            </a:r>
            <a:r>
              <a:rPr lang="ar-SA" sz="2800" dirty="0">
                <a:solidFill>
                  <a:schemeClr val="tx1"/>
                </a:solidFill>
              </a:rPr>
              <a:t> المتكونين، مما يجعل النظام التربوي يرتقي في المردود إلى ما </a:t>
            </a:r>
            <a:r>
              <a:rPr lang="ar-SA" sz="2800" dirty="0" smtClean="0">
                <a:solidFill>
                  <a:schemeClr val="tx1"/>
                </a:solidFill>
              </a:rPr>
              <a:t>هو</a:t>
            </a:r>
            <a:r>
              <a:rPr lang="ar-DZ" sz="2800" dirty="0" smtClean="0">
                <a:solidFill>
                  <a:schemeClr val="tx1"/>
                </a:solidFill>
              </a:rPr>
              <a:t> </a:t>
            </a:r>
            <a:r>
              <a:rPr lang="ar-SA" sz="2800" dirty="0" smtClean="0">
                <a:solidFill>
                  <a:schemeClr val="tx1"/>
                </a:solidFill>
              </a:rPr>
              <a:t>أحسن</a:t>
            </a:r>
            <a:r>
              <a:rPr lang="fr-FR" sz="2800" dirty="0">
                <a:solidFill>
                  <a:schemeClr val="tx1"/>
                </a:solidFill>
              </a:rPr>
              <a:t>.</a:t>
            </a:r>
            <a:br>
              <a:rPr lang="fr-FR" sz="2800" dirty="0">
                <a:solidFill>
                  <a:schemeClr val="tx1"/>
                </a:solidFill>
              </a:rPr>
            </a:br>
            <a:endParaRPr lang="ar-DZ" sz="2800" dirty="0" smtClean="0">
              <a:solidFill>
                <a:schemeClr val="tx1"/>
              </a:solidFill>
            </a:endParaRPr>
          </a:p>
          <a:p>
            <a:pPr algn="r" rtl="1">
              <a:buNone/>
            </a:pPr>
            <a:r>
              <a:rPr lang="ar-SA" sz="2800" dirty="0" smtClean="0">
                <a:solidFill>
                  <a:schemeClr val="tx1"/>
                </a:solidFill>
              </a:rPr>
              <a:t>يتم </a:t>
            </a:r>
            <a:r>
              <a:rPr lang="ar-SA" sz="2800" dirty="0">
                <a:solidFill>
                  <a:schemeClr val="tx1"/>
                </a:solidFill>
              </a:rPr>
              <a:t>تقويم العملية التكوينية التربوية في فترتين</a:t>
            </a:r>
            <a:r>
              <a:rPr lang="fr-FR" sz="2800" dirty="0">
                <a:solidFill>
                  <a:schemeClr val="tx1"/>
                </a:solidFill>
              </a:rPr>
              <a:t>:</a:t>
            </a:r>
            <a:r>
              <a:rPr lang="fr-FR"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fr-FR"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endParaRPr lang="fr-FR"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a:ln w="76200"/>
        </p:spPr>
        <p:style>
          <a:lnRef idx="2">
            <a:schemeClr val="accent2"/>
          </a:lnRef>
          <a:fillRef idx="1">
            <a:schemeClr val="lt1"/>
          </a:fillRef>
          <a:effectRef idx="0">
            <a:schemeClr val="accent2"/>
          </a:effectRef>
          <a:fontRef idx="minor">
            <a:schemeClr val="dk1"/>
          </a:fontRef>
        </p:style>
        <p:txBody>
          <a:bodyPr>
            <a:normAutofit fontScale="85000" lnSpcReduction="10000"/>
          </a:bodyPr>
          <a:lstStyle/>
          <a:p>
            <a:pPr algn="r" rtl="1">
              <a:buNone/>
            </a:pPr>
            <a:r>
              <a:rPr lang="ar-SA" b="1" dirty="0"/>
              <a:t>الأولى: - تنجز في</a:t>
            </a:r>
            <a:r>
              <a:rPr lang="fr-FR" b="1" dirty="0"/>
              <a:t>:</a:t>
            </a:r>
            <a:br>
              <a:rPr lang="fr-FR" b="1" dirty="0"/>
            </a:br>
            <a:r>
              <a:rPr lang="fr-FR" b="1" dirty="0"/>
              <a:t>*-1-</a:t>
            </a:r>
            <a:r>
              <a:rPr lang="ar-SA" b="1" dirty="0"/>
              <a:t>نهاية العملية، </a:t>
            </a:r>
            <a:r>
              <a:rPr lang="ar-SA" b="1" dirty="0" err="1"/>
              <a:t>و</a:t>
            </a:r>
            <a:r>
              <a:rPr lang="ar-SA" b="1" dirty="0"/>
              <a:t> هو ما يمكن أن نطلق عليه التقويم العاجل </a:t>
            </a:r>
            <a:r>
              <a:rPr lang="fr-FR" b="1" dirty="0"/>
              <a:t/>
            </a:r>
            <a:br>
              <a:rPr lang="fr-FR" b="1" dirty="0"/>
            </a:br>
            <a:r>
              <a:rPr lang="ar-SA" b="1" dirty="0"/>
              <a:t>و فيه يعطي المتكون انطباعه من حيث درجة رضاه </a:t>
            </a:r>
            <a:r>
              <a:rPr lang="ar-SA" b="1" dirty="0" err="1"/>
              <a:t>و</a:t>
            </a:r>
            <a:r>
              <a:rPr lang="ar-SA" b="1" dirty="0"/>
              <a:t> قدرته على استثمار ما قدم له خلال العملية التكوينية ، </a:t>
            </a:r>
            <a:r>
              <a:rPr lang="ar-SA" b="1" dirty="0" err="1"/>
              <a:t>و</a:t>
            </a:r>
            <a:r>
              <a:rPr lang="ar-SA" b="1" dirty="0"/>
              <a:t> كذا حاجاته المستقبلية</a:t>
            </a:r>
            <a:r>
              <a:rPr lang="fr-FR" b="1" dirty="0"/>
              <a:t>.</a:t>
            </a:r>
            <a:br>
              <a:rPr lang="fr-FR" b="1" dirty="0"/>
            </a:br>
            <a:r>
              <a:rPr lang="fr-FR" b="1" dirty="0"/>
              <a:t/>
            </a:r>
            <a:br>
              <a:rPr lang="fr-FR" b="1" dirty="0"/>
            </a:br>
            <a:r>
              <a:rPr lang="fr-FR" b="1" dirty="0"/>
              <a:t>* -2-</a:t>
            </a:r>
            <a:r>
              <a:rPr lang="ar-SA" b="1" dirty="0"/>
              <a:t>الثانية: </a:t>
            </a:r>
            <a:r>
              <a:rPr lang="ar-SA" b="1" dirty="0" err="1"/>
              <a:t>و</a:t>
            </a:r>
            <a:r>
              <a:rPr lang="ar-SA" b="1" dirty="0"/>
              <a:t> تجري بعد مرور أكثر من أسبوعين من عقد العملية التكوينية على أن يرسل الاستبيان عن </a:t>
            </a:r>
            <a:r>
              <a:rPr lang="ar-SA" b="1" dirty="0" smtClean="0"/>
              <a:t>طريق</a:t>
            </a:r>
            <a:r>
              <a:rPr lang="ar-DZ" b="1" dirty="0" smtClean="0"/>
              <a:t> </a:t>
            </a:r>
            <a:r>
              <a:rPr lang="ar-SA" b="1" dirty="0" smtClean="0"/>
              <a:t>البريد</a:t>
            </a:r>
            <a:r>
              <a:rPr lang="ar-SA" b="1" dirty="0"/>
              <a:t>. إن هذه المدة الفاصلة بين العملية </a:t>
            </a:r>
            <a:r>
              <a:rPr lang="ar-SA" b="1" dirty="0" err="1"/>
              <a:t>و</a:t>
            </a:r>
            <a:r>
              <a:rPr lang="ar-SA" b="1" dirty="0"/>
              <a:t> تقويميها، تسمح للمتكون بمراجعة النفس، </a:t>
            </a:r>
            <a:r>
              <a:rPr lang="ar-SA" b="1" dirty="0" err="1"/>
              <a:t>و</a:t>
            </a:r>
            <a:r>
              <a:rPr lang="ar-SA" b="1" dirty="0"/>
              <a:t> ضبط بعض القضايا التي يكون قد غفل عنها أثناء التقويم العاجل</a:t>
            </a:r>
            <a:r>
              <a:rPr lang="fr-FR" b="1" dirty="0"/>
              <a:t>.</a:t>
            </a:r>
            <a:br>
              <a:rPr lang="fr-FR" b="1" dirty="0"/>
            </a:br>
            <a:r>
              <a:rPr lang="ar-SA" b="1" dirty="0"/>
              <a:t>و خلاصة القول هنا، أن نجاح الندوة مرهون بالإعداد الجيد لها </a:t>
            </a:r>
            <a:r>
              <a:rPr lang="ar-SA" b="1" dirty="0" err="1"/>
              <a:t>و</a:t>
            </a:r>
            <a:r>
              <a:rPr lang="ar-SA" b="1" dirty="0"/>
              <a:t> حسن إنجازها، </a:t>
            </a:r>
            <a:r>
              <a:rPr lang="ar-SA" b="1" dirty="0" err="1"/>
              <a:t>و</a:t>
            </a:r>
            <a:r>
              <a:rPr lang="ar-SA" b="1" dirty="0"/>
              <a:t> موضوعية تقويميها وبالمختصر المفيد</a:t>
            </a:r>
            <a:r>
              <a:rPr lang="fr-FR" b="1" dirty="0"/>
              <a:t>:</a:t>
            </a:r>
            <a:br>
              <a:rPr lang="fr-FR" b="1" dirty="0"/>
            </a:br>
            <a:r>
              <a:rPr lang="fr-FR" b="1" dirty="0"/>
              <a:t>* </a:t>
            </a:r>
            <a:r>
              <a:rPr lang="ar-SA" b="1" dirty="0"/>
              <a:t>نشاطات التكوين</a:t>
            </a:r>
            <a:r>
              <a:rPr lang="fr-FR" b="1" dirty="0"/>
              <a:t> *</a:t>
            </a:r>
            <a:br>
              <a:rPr lang="fr-FR" b="1" dirty="0"/>
            </a:br>
            <a:r>
              <a:rPr lang="fr-FR" b="1" dirty="0"/>
              <a:t/>
            </a:r>
            <a:br>
              <a:rPr lang="fr-FR" b="1" dirty="0"/>
            </a:br>
            <a:r>
              <a:rPr lang="ar-SA" b="1" dirty="0"/>
              <a:t>المهمة الرئيسية لمفتش التربية الوطنية هي : التكوين</a:t>
            </a:r>
            <a:r>
              <a:rPr lang="fr-FR" b="1" dirty="0"/>
              <a:t> .</a:t>
            </a:r>
            <a:endParaRPr lang="fr-FR" dirty="0"/>
          </a:p>
        </p:txBody>
      </p:sp>
    </p:spTree>
  </p:cSld>
  <p:clrMapOvr>
    <a:masterClrMapping/>
  </p:clrMapOvr>
  <p:transition>
    <p:wipe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0"/>
            <a:ext cx="8229600" cy="7643866"/>
          </a:xfrm>
        </p:spPr>
        <p:txBody>
          <a:bodyPr>
            <a:normAutofit fontScale="55000" lnSpcReduction="2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r" rtl="1">
              <a:buNone/>
            </a:pPr>
            <a:r>
              <a:rPr lang="ar-DZ"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r>
              <a:rPr lang="ar-DZ" sz="51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1 </a:t>
            </a:r>
            <a:r>
              <a:rPr lang="fr-FR" sz="51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r>
              <a:rPr lang="ar-SA" sz="51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مجالات نشاط المفتش</a:t>
            </a:r>
            <a:r>
              <a:rPr lang="fr-FR" sz="51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br>
              <a:rPr lang="fr-FR" sz="51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br>
            <a:r>
              <a:rPr lang="fr-FR" sz="5100" dirty="0"/>
              <a:t>• </a:t>
            </a:r>
            <a:r>
              <a:rPr lang="ar-SA" sz="5100" dirty="0"/>
              <a:t>التكوين الأولي</a:t>
            </a:r>
            <a:r>
              <a:rPr lang="fr-FR" sz="5100" dirty="0"/>
              <a:t> .</a:t>
            </a:r>
            <a:br>
              <a:rPr lang="fr-FR" sz="5100" dirty="0"/>
            </a:br>
            <a:r>
              <a:rPr lang="fr-FR" sz="5100" dirty="0"/>
              <a:t>• </a:t>
            </a:r>
            <a:r>
              <a:rPr lang="ar-SA" sz="5100" dirty="0"/>
              <a:t>التكوين المتواصل</a:t>
            </a:r>
            <a:r>
              <a:rPr lang="fr-FR" sz="5100" dirty="0"/>
              <a:t> . </a:t>
            </a:r>
            <a:br>
              <a:rPr lang="fr-FR" sz="5100" dirty="0"/>
            </a:br>
            <a:r>
              <a:rPr lang="fr-FR" sz="5100" dirty="0"/>
              <a:t>• </a:t>
            </a:r>
            <a:r>
              <a:rPr lang="ar-SA" sz="5100" dirty="0"/>
              <a:t>التكوين المستمر</a:t>
            </a:r>
            <a:r>
              <a:rPr lang="fr-FR" sz="5100" dirty="0"/>
              <a:t> </a:t>
            </a:r>
            <a:r>
              <a:rPr lang="fr-FR" sz="51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a:t>
            </a:r>
            <a:br>
              <a:rPr lang="fr-FR" sz="51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br>
            <a:r>
              <a:rPr lang="fr-FR" sz="51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r>
            <a:br>
              <a:rPr lang="fr-FR" sz="51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br>
            <a:r>
              <a:rPr lang="fr-FR" sz="51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2. </a:t>
            </a:r>
            <a:r>
              <a:rPr lang="ar-SA" sz="51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أهداف نشاطات التكوين</a:t>
            </a:r>
            <a:r>
              <a:rPr lang="fr-FR" sz="51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br>
              <a:rPr lang="fr-FR" sz="51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br>
            <a:r>
              <a:rPr lang="fr-FR" sz="5100" dirty="0"/>
              <a:t>• </a:t>
            </a:r>
            <a:r>
              <a:rPr lang="ar-SA" sz="5100" dirty="0"/>
              <a:t>إعداد المخطط السنوي للتكوين </a:t>
            </a:r>
            <a:r>
              <a:rPr lang="fr-FR" sz="5100" dirty="0"/>
              <a:t>.</a:t>
            </a:r>
            <a:br>
              <a:rPr lang="fr-FR" sz="5100" dirty="0"/>
            </a:br>
            <a:r>
              <a:rPr lang="fr-FR" sz="5100" dirty="0"/>
              <a:t>• </a:t>
            </a:r>
            <a:r>
              <a:rPr lang="ar-SA" sz="5100" dirty="0"/>
              <a:t>توظيف الأهداف الوطنية / والأهداف الخاصة الميدانية</a:t>
            </a:r>
            <a:r>
              <a:rPr lang="fr-FR" sz="5100" dirty="0"/>
              <a:t> .</a:t>
            </a:r>
            <a:br>
              <a:rPr lang="fr-FR" sz="5100" dirty="0"/>
            </a:br>
            <a:r>
              <a:rPr lang="fr-FR" sz="5100" dirty="0"/>
              <a:t>  </a:t>
            </a:r>
            <a:r>
              <a:rPr lang="ar-SA" sz="5100" dirty="0"/>
              <a:t>ـ عملية تحضير المخطط السنوي تتضمن</a:t>
            </a:r>
            <a:r>
              <a:rPr lang="fr-FR" sz="5100" dirty="0"/>
              <a:t> :    </a:t>
            </a:r>
            <a:br>
              <a:rPr lang="fr-FR" sz="5100" dirty="0"/>
            </a:br>
            <a:r>
              <a:rPr lang="fr-FR" sz="5100" dirty="0"/>
              <a:t>• </a:t>
            </a:r>
            <a:r>
              <a:rPr lang="ar-SA" sz="5100" dirty="0"/>
              <a:t>تحليل وتحديد حاجات التكوين</a:t>
            </a:r>
            <a:r>
              <a:rPr lang="fr-FR" sz="5100" dirty="0"/>
              <a:t> .</a:t>
            </a:r>
            <a:br>
              <a:rPr lang="fr-FR" sz="5100" dirty="0"/>
            </a:br>
            <a:r>
              <a:rPr lang="fr-FR" sz="5100" dirty="0"/>
              <a:t>• </a:t>
            </a:r>
            <a:r>
              <a:rPr lang="ar-SA" sz="5100" dirty="0"/>
              <a:t>تحديد الأهداف والغايات وتصنيفها وفق الأولويات</a:t>
            </a:r>
            <a:r>
              <a:rPr lang="fr-FR" sz="5100" dirty="0"/>
              <a:t> .</a:t>
            </a:r>
            <a:br>
              <a:rPr lang="fr-FR" sz="5100" dirty="0"/>
            </a:br>
            <a:r>
              <a:rPr lang="fr-FR" sz="5100" dirty="0"/>
              <a:t>• </a:t>
            </a:r>
            <a:r>
              <a:rPr lang="ar-SA" sz="5100" dirty="0"/>
              <a:t>تنظيم الموظفين حسب المستوى والحاجات الخاصة (الخلايا</a:t>
            </a:r>
            <a:r>
              <a:rPr lang="fr-FR" sz="5100" dirty="0"/>
              <a:t>).</a:t>
            </a:r>
            <a:br>
              <a:rPr lang="fr-FR" sz="5100" dirty="0"/>
            </a:br>
            <a:r>
              <a:rPr lang="fr-FR" sz="5100" dirty="0"/>
              <a:t>• </a:t>
            </a:r>
            <a:r>
              <a:rPr lang="ar-SA" sz="5100" dirty="0"/>
              <a:t>تخطيط وبرمجة العمليات من حيث</a:t>
            </a:r>
            <a:r>
              <a:rPr lang="fr-FR" sz="5100" dirty="0"/>
              <a:t> :</a:t>
            </a:r>
            <a:br>
              <a:rPr lang="fr-FR" sz="5100" dirty="0"/>
            </a:br>
            <a:r>
              <a:rPr lang="fr-FR" sz="5100" dirty="0"/>
              <a:t>  </a:t>
            </a:r>
            <a:r>
              <a:rPr lang="ar-SA" sz="5100" dirty="0"/>
              <a:t>ـ الموارد البشرية/والوسائل المادية</a:t>
            </a:r>
            <a:r>
              <a:rPr lang="fr-FR" sz="5100" dirty="0"/>
              <a:t> .</a:t>
            </a:r>
            <a:br>
              <a:rPr lang="fr-FR" sz="5100" dirty="0"/>
            </a:br>
            <a:r>
              <a:rPr lang="fr-FR" sz="5100" dirty="0"/>
              <a:t>  </a:t>
            </a:r>
            <a:r>
              <a:rPr lang="ar-SA" sz="5100" dirty="0"/>
              <a:t>ـ محتويات التكوين</a:t>
            </a:r>
            <a:r>
              <a:rPr lang="fr-FR" sz="5100" dirty="0"/>
              <a:t> .</a:t>
            </a:r>
            <a:br>
              <a:rPr lang="fr-FR" sz="5100" dirty="0"/>
            </a:br>
            <a:r>
              <a:rPr lang="fr-FR" sz="5100" dirty="0"/>
              <a:t>  </a:t>
            </a:r>
            <a:r>
              <a:rPr lang="ar-SA" sz="5100" dirty="0"/>
              <a:t>ـ المستلزمات المالية</a:t>
            </a:r>
            <a:r>
              <a:rPr lang="fr-FR" sz="5100" dirty="0"/>
              <a:t> .</a:t>
            </a:r>
            <a:br>
              <a:rPr lang="fr-FR" sz="5100" dirty="0"/>
            </a:br>
            <a:r>
              <a:rPr lang="fr-FR" sz="5100" dirty="0"/>
              <a:t>  </a:t>
            </a:r>
            <a:r>
              <a:rPr lang="ar-SA" sz="5100" dirty="0"/>
              <a:t>ـ تنظيم الوقت</a:t>
            </a:r>
            <a:r>
              <a:rPr lang="fr-FR" sz="5100" dirty="0"/>
              <a:t> .</a:t>
            </a:r>
            <a:br>
              <a:rPr lang="fr-FR" sz="5100" dirty="0"/>
            </a:br>
            <a:r>
              <a:rPr lang="ar-SA" sz="5100" dirty="0"/>
              <a:t>ـ تقييم عمليات التكوين</a:t>
            </a:r>
            <a:r>
              <a:rPr lang="fr-FR" sz="5100" dirty="0"/>
              <a:t> .</a:t>
            </a:r>
            <a:br>
              <a:rPr lang="fr-FR" sz="5100" dirty="0"/>
            </a:br>
            <a:r>
              <a:rPr lang="ar-SA" sz="5100" dirty="0"/>
              <a:t>ـ متابعة عمليات التكوين ومراقبة نتائجها في الميدان</a:t>
            </a:r>
            <a:r>
              <a:rPr lang="fr-FR" sz="5100" dirty="0"/>
              <a:t> .</a:t>
            </a:r>
            <a:br>
              <a:rPr lang="fr-FR" sz="5100" dirty="0"/>
            </a:br>
            <a:r>
              <a:rPr lang="fr-FR"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r>
            <a:br>
              <a:rPr lang="fr-FR"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br>
            <a:endParaRPr lang="fr-FR"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pPr algn="r" rtl="1">
              <a:buNone/>
            </a:pPr>
            <a:endParaRPr lang="fr-FR"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transition>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428604"/>
            <a:ext cx="8643998" cy="6143668"/>
          </a:xfrm>
        </p:spPr>
        <p:style>
          <a:lnRef idx="2">
            <a:schemeClr val="accent1"/>
          </a:lnRef>
          <a:fillRef idx="1">
            <a:schemeClr val="lt1"/>
          </a:fillRef>
          <a:effectRef idx="0">
            <a:schemeClr val="accent1"/>
          </a:effectRef>
          <a:fontRef idx="minor">
            <a:schemeClr val="dk1"/>
          </a:fontRef>
        </p:style>
        <p:txBody>
          <a:bodyPr>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r" rtl="1">
              <a:buNone/>
            </a:pPr>
            <a:r>
              <a:rPr lang="fr-FR"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3.</a:t>
            </a:r>
            <a:r>
              <a:rPr lang="ar-SA"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الإجراءات العملية</a:t>
            </a:r>
            <a:r>
              <a:rPr lang="fr-FR"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br>
              <a:rPr lang="fr-FR"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br>
            <a:r>
              <a:rPr lang="fr-FR" dirty="0"/>
              <a:t>• </a:t>
            </a:r>
            <a:r>
              <a:rPr lang="ar-SA" dirty="0"/>
              <a:t>وضع البطاقة التقنية التربوية والمالية</a:t>
            </a:r>
            <a:r>
              <a:rPr lang="fr-FR" dirty="0"/>
              <a:t> .</a:t>
            </a:r>
            <a:br>
              <a:rPr lang="fr-FR" dirty="0"/>
            </a:br>
            <a:r>
              <a:rPr lang="fr-FR" dirty="0"/>
              <a:t>• </a:t>
            </a:r>
            <a:r>
              <a:rPr lang="ar-SA" dirty="0"/>
              <a:t>تعيين المؤسسة التي تتوفر فيها شروط الاستقبال</a:t>
            </a:r>
            <a:r>
              <a:rPr lang="fr-FR" dirty="0"/>
              <a:t> .</a:t>
            </a:r>
            <a:br>
              <a:rPr lang="fr-FR" dirty="0"/>
            </a:br>
            <a:r>
              <a:rPr lang="fr-FR" dirty="0"/>
              <a:t>• </a:t>
            </a:r>
            <a:r>
              <a:rPr lang="ar-SA" dirty="0"/>
              <a:t>تعيين </a:t>
            </a:r>
            <a:r>
              <a:rPr lang="ar-SA" dirty="0" err="1"/>
              <a:t>المؤطرين</a:t>
            </a:r>
            <a:r>
              <a:rPr lang="fr-FR" dirty="0"/>
              <a:t> .</a:t>
            </a:r>
            <a:br>
              <a:rPr lang="fr-FR" dirty="0"/>
            </a:br>
            <a:r>
              <a:rPr lang="fr-FR" dirty="0"/>
              <a:t>• </a:t>
            </a:r>
            <a:r>
              <a:rPr lang="ar-SA" dirty="0"/>
              <a:t>استدعاء المعنيين بالعملية</a:t>
            </a:r>
            <a:r>
              <a:rPr lang="fr-FR" dirty="0"/>
              <a:t> .</a:t>
            </a:r>
            <a:br>
              <a:rPr lang="fr-FR" dirty="0"/>
            </a:br>
            <a:r>
              <a:rPr lang="fr-FR" dirty="0"/>
              <a:t>• </a:t>
            </a:r>
            <a:r>
              <a:rPr lang="ar-SA" dirty="0"/>
              <a:t>إعداد التوثيق والوسائل المادية</a:t>
            </a:r>
            <a:r>
              <a:rPr lang="fr-FR" dirty="0"/>
              <a:t> .</a:t>
            </a:r>
            <a:br>
              <a:rPr lang="fr-FR" dirty="0"/>
            </a:br>
            <a:r>
              <a:rPr lang="fr-FR" dirty="0"/>
              <a:t>• </a:t>
            </a:r>
            <a:r>
              <a:rPr lang="ar-SA" dirty="0"/>
              <a:t>تحرير محاضر إخبارية لتلخيص محتويات ونتائج العملية</a:t>
            </a:r>
            <a:r>
              <a:rPr lang="fr-FR" dirty="0"/>
              <a:t>:</a:t>
            </a:r>
            <a:br>
              <a:rPr lang="fr-FR" dirty="0"/>
            </a:br>
            <a:r>
              <a:rPr lang="fr-FR" dirty="0"/>
              <a:t>        </a:t>
            </a:r>
            <a:r>
              <a:rPr lang="fr-FR" dirty="0" smtClean="0"/>
              <a:t>(</a:t>
            </a:r>
            <a:r>
              <a:rPr lang="ar-SA" dirty="0" smtClean="0"/>
              <a:t>تقرير </a:t>
            </a:r>
            <a:r>
              <a:rPr lang="ar-SA" dirty="0"/>
              <a:t>عن نشاط تكويني ) توجه نسخة إلى</a:t>
            </a:r>
            <a:r>
              <a:rPr lang="fr-FR" dirty="0"/>
              <a:t> :</a:t>
            </a:r>
            <a:br>
              <a:rPr lang="fr-FR" dirty="0"/>
            </a:br>
            <a:r>
              <a:rPr lang="fr-FR" dirty="0"/>
              <a:t>    </a:t>
            </a:r>
            <a:r>
              <a:rPr lang="ar-SA" dirty="0"/>
              <a:t>ـ مديرية التربية</a:t>
            </a:r>
            <a:r>
              <a:rPr lang="fr-FR" dirty="0"/>
              <a:t> .</a:t>
            </a:r>
            <a:br>
              <a:rPr lang="fr-FR" dirty="0"/>
            </a:br>
            <a:r>
              <a:rPr lang="fr-FR" dirty="0"/>
              <a:t>      </a:t>
            </a:r>
            <a:r>
              <a:rPr lang="ar-SA" dirty="0"/>
              <a:t>ـ </a:t>
            </a:r>
            <a:r>
              <a:rPr lang="ar-SA" dirty="0" err="1"/>
              <a:t>المفتشية</a:t>
            </a:r>
            <a:r>
              <a:rPr lang="ar-SA" dirty="0"/>
              <a:t> العامة </a:t>
            </a:r>
            <a:r>
              <a:rPr lang="ar-SA" dirty="0" err="1"/>
              <a:t>للبيداغوجيا</a:t>
            </a:r>
            <a:r>
              <a:rPr lang="fr-FR" dirty="0"/>
              <a:t>.    </a:t>
            </a:r>
            <a:br>
              <a:rPr lang="fr-FR" dirty="0"/>
            </a:br>
            <a:r>
              <a:rPr lang="fr-FR" dirty="0"/>
              <a:t>      </a:t>
            </a:r>
            <a:r>
              <a:rPr lang="ar-SA" dirty="0" smtClean="0"/>
              <a:t>ـ </a:t>
            </a:r>
            <a:r>
              <a:rPr lang="ar-SA" dirty="0"/>
              <a:t>مديرية التكوين</a:t>
            </a:r>
            <a:r>
              <a:rPr lang="fr-FR" dirty="0"/>
              <a:t> . </a:t>
            </a:r>
            <a:br>
              <a:rPr lang="fr-FR" dirty="0"/>
            </a:br>
            <a:r>
              <a:rPr lang="fr-FR" dirty="0"/>
              <a:t>* </a:t>
            </a:r>
            <a:r>
              <a:rPr lang="ar-SA" dirty="0"/>
              <a:t>تنصيب لجان للتفكير والبحث واستغلال النتائج وتوظيفها</a:t>
            </a:r>
            <a:r>
              <a:rPr lang="fr-FR" dirty="0"/>
              <a:t> </a:t>
            </a:r>
            <a:r>
              <a:rPr lang="fr-FR"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a:t>
            </a:r>
          </a:p>
        </p:txBody>
      </p:sp>
    </p:spTree>
  </p:cSld>
  <p:clrMapOvr>
    <a:masterClrMapping/>
  </p:clrMapOvr>
  <p:transition>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357166"/>
            <a:ext cx="8258204" cy="6215106"/>
          </a:xfrm>
          <a:ln w="76200"/>
        </p:spPr>
        <p:style>
          <a:lnRef idx="2">
            <a:schemeClr val="accent2"/>
          </a:lnRef>
          <a:fillRef idx="1">
            <a:schemeClr val="lt1"/>
          </a:fillRef>
          <a:effectRef idx="0">
            <a:schemeClr val="accent2"/>
          </a:effectRef>
          <a:fontRef idx="minor">
            <a:schemeClr val="dk1"/>
          </a:fontRef>
        </p:style>
        <p:txBody>
          <a:bodyPr>
            <a:normAutofit fontScale="85000" lnSpcReduction="10000"/>
            <a:scene3d>
              <a:camera prst="orthographicFront"/>
              <a:lightRig rig="flat" dir="tl">
                <a:rot lat="0" lon="0" rev="6600000"/>
              </a:lightRig>
            </a:scene3d>
            <a:sp3d extrusionH="25400" contourW="8890">
              <a:bevelT w="38100" h="31750"/>
              <a:contourClr>
                <a:schemeClr val="accent2">
                  <a:shade val="75000"/>
                </a:schemeClr>
              </a:contourClr>
            </a:sp3d>
          </a:bodyPr>
          <a:lstStyle/>
          <a:p>
            <a:pPr algn="r" rtl="1">
              <a:buNone/>
            </a:pPr>
            <a:r>
              <a:rPr lang="fr-FR"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4.</a:t>
            </a:r>
            <a:r>
              <a:rPr lang="ar-SA"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اليوم الدراسي</a:t>
            </a:r>
            <a:r>
              <a:rPr lang="fr-FR"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br>
              <a:rPr lang="fr-FR"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fr-FR" b="1" dirty="0">
                <a:ln w="18000">
                  <a:solidFill>
                    <a:schemeClr val="accent2">
                      <a:satMod val="140000"/>
                    </a:schemeClr>
                  </a:solidFill>
                  <a:prstDash val="solid"/>
                  <a:miter lim="800000"/>
                </a:ln>
                <a:noFill/>
                <a:effectLst>
                  <a:outerShdw blurRad="25500" dist="23000" dir="7020000" algn="tl">
                    <a:srgbClr val="000000">
                      <a:alpha val="50000"/>
                    </a:srgbClr>
                  </a:outerShdw>
                </a:effectLst>
              </a:rPr>
              <a:t>1.</a:t>
            </a:r>
            <a:r>
              <a:rPr lang="ar-SA" b="1" dirty="0">
                <a:ln w="18000">
                  <a:solidFill>
                    <a:schemeClr val="accent2">
                      <a:satMod val="140000"/>
                    </a:schemeClr>
                  </a:solidFill>
                  <a:prstDash val="solid"/>
                  <a:miter lim="800000"/>
                </a:ln>
                <a:noFill/>
                <a:effectLst>
                  <a:outerShdw blurRad="25500" dist="23000" dir="7020000" algn="tl">
                    <a:srgbClr val="000000">
                      <a:alpha val="50000"/>
                    </a:srgbClr>
                  </a:outerShdw>
                </a:effectLst>
              </a:rPr>
              <a:t>المفهوم </a:t>
            </a:r>
            <a:r>
              <a:rPr lang="ar-SA" dirty="0"/>
              <a:t>: يرمي اليوم الدراسي إلى</a:t>
            </a:r>
            <a:r>
              <a:rPr lang="fr-FR" dirty="0"/>
              <a:t> :  </a:t>
            </a:r>
            <a:br>
              <a:rPr lang="fr-FR" dirty="0"/>
            </a:br>
            <a:r>
              <a:rPr lang="fr-FR" dirty="0"/>
              <a:t>  </a:t>
            </a:r>
            <a:r>
              <a:rPr lang="ar-SA" dirty="0"/>
              <a:t>ـ التفكير المشترك حول إشكالية هامة في النظام التربوي</a:t>
            </a:r>
            <a:r>
              <a:rPr lang="fr-FR" dirty="0"/>
              <a:t> .</a:t>
            </a:r>
            <a:br>
              <a:rPr lang="fr-FR" dirty="0"/>
            </a:br>
            <a:r>
              <a:rPr lang="fr-FR" dirty="0"/>
              <a:t>  </a:t>
            </a:r>
            <a:r>
              <a:rPr lang="ar-SA" dirty="0"/>
              <a:t>ـ وصف مفصل ومدقق للقضية المطروحة</a:t>
            </a:r>
            <a:r>
              <a:rPr lang="fr-FR" dirty="0"/>
              <a:t> .</a:t>
            </a:r>
            <a:br>
              <a:rPr lang="fr-FR" dirty="0"/>
            </a:br>
            <a:r>
              <a:rPr lang="fr-FR" dirty="0"/>
              <a:t>  </a:t>
            </a:r>
            <a:r>
              <a:rPr lang="ar-SA" dirty="0"/>
              <a:t>ـ استكشاف الخلل وتحليل الظاهرة واقتراح الحلول</a:t>
            </a:r>
            <a:r>
              <a:rPr lang="fr-FR" dirty="0"/>
              <a:t> .</a:t>
            </a:r>
            <a:br>
              <a:rPr lang="fr-FR" dirty="0"/>
            </a:br>
            <a:r>
              <a:rPr lang="fr-FR" dirty="0"/>
              <a:t>• </a:t>
            </a:r>
            <a:r>
              <a:rPr lang="ar-SA" dirty="0"/>
              <a:t>وهذا النوع ( اليوم الدراسي) يتطلب المشاركة الفعلية للمتكونين المعنيين واستغلال تجاربهم ، ومهمة المفتش تتمثل في القيام بتنشيط وترقية التفكير قصد إبراز المعلومات والتجارب</a:t>
            </a:r>
            <a:r>
              <a:rPr lang="fr-FR"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br>
              <a:rPr lang="fr-FR"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fr-FR"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fr-FR"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fr-FR"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fr-FR" b="1" dirty="0">
                <a:ln w="18000">
                  <a:solidFill>
                    <a:schemeClr val="accent2">
                      <a:satMod val="140000"/>
                    </a:schemeClr>
                  </a:solidFill>
                  <a:prstDash val="solid"/>
                  <a:miter lim="800000"/>
                </a:ln>
                <a:noFill/>
                <a:effectLst>
                  <a:outerShdw blurRad="25500" dist="23000" dir="7020000" algn="tl">
                    <a:srgbClr val="000000">
                      <a:alpha val="50000"/>
                    </a:srgbClr>
                  </a:outerShdw>
                </a:effectLst>
              </a:rPr>
              <a:t>  2. </a:t>
            </a:r>
            <a:r>
              <a:rPr lang="ar-SA" b="1" dirty="0">
                <a:ln w="18000">
                  <a:solidFill>
                    <a:schemeClr val="accent2">
                      <a:satMod val="140000"/>
                    </a:schemeClr>
                  </a:solidFill>
                  <a:prstDash val="solid"/>
                  <a:miter lim="800000"/>
                </a:ln>
                <a:noFill/>
                <a:effectLst>
                  <a:outerShdw blurRad="25500" dist="23000" dir="7020000" algn="tl">
                    <a:srgbClr val="000000">
                      <a:alpha val="50000"/>
                    </a:srgbClr>
                  </a:outerShdw>
                </a:effectLst>
              </a:rPr>
              <a:t>الإجراءات العملية</a:t>
            </a:r>
            <a:r>
              <a:rPr lang="fr-FR" b="1" dirty="0">
                <a:ln w="18000">
                  <a:solidFill>
                    <a:schemeClr val="accent2">
                      <a:satMod val="140000"/>
                    </a:schemeClr>
                  </a:solidFill>
                  <a:prstDash val="solid"/>
                  <a:miter lim="800000"/>
                </a:ln>
                <a:noFill/>
                <a:effectLst>
                  <a:outerShdw blurRad="25500" dist="23000" dir="7020000" algn="tl">
                    <a:srgbClr val="000000">
                      <a:alpha val="50000"/>
                    </a:srgbClr>
                  </a:outerShdw>
                </a:effectLst>
              </a:rPr>
              <a:t> : </a:t>
            </a:r>
            <a:r>
              <a:rPr lang="fr-FR"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fr-FR"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fr-FR" dirty="0">
                <a:solidFill>
                  <a:srgbClr val="00B050"/>
                </a:solidFill>
              </a:rPr>
              <a:t>• </a:t>
            </a:r>
            <a:r>
              <a:rPr lang="ar-SA" dirty="0">
                <a:solidFill>
                  <a:srgbClr val="00B050"/>
                </a:solidFill>
              </a:rPr>
              <a:t>مرحلة الإعداد</a:t>
            </a:r>
            <a:r>
              <a:rPr lang="fr-FR" dirty="0">
                <a:solidFill>
                  <a:srgbClr val="00B050"/>
                </a:solidFill>
              </a:rPr>
              <a:t> :</a:t>
            </a:r>
            <a:r>
              <a:rPr lang="fr-FR"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fr-FR"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fr-FR" dirty="0"/>
              <a:t>  </a:t>
            </a:r>
            <a:r>
              <a:rPr lang="ar-SA" dirty="0"/>
              <a:t>ـ تحديد الموضوع المعني باليوم الدراسي</a:t>
            </a:r>
            <a:r>
              <a:rPr lang="fr-FR" dirty="0"/>
              <a:t> .</a:t>
            </a:r>
            <a:br>
              <a:rPr lang="fr-FR" dirty="0"/>
            </a:br>
            <a:r>
              <a:rPr lang="fr-FR" dirty="0"/>
              <a:t>  </a:t>
            </a:r>
            <a:r>
              <a:rPr lang="ar-SA" dirty="0"/>
              <a:t>ـ بطاقة فنية توضح جوانب الإشكالية المعنية باليوم الدراسي</a:t>
            </a:r>
            <a:r>
              <a:rPr lang="fr-FR" dirty="0"/>
              <a:t> .</a:t>
            </a:r>
            <a:br>
              <a:rPr lang="fr-FR" dirty="0"/>
            </a:br>
            <a:r>
              <a:rPr lang="fr-FR" dirty="0"/>
              <a:t>  </a:t>
            </a:r>
            <a:r>
              <a:rPr lang="ar-SA" dirty="0"/>
              <a:t>ـ تحضير التوثيق والوسائل اللازمة</a:t>
            </a:r>
            <a:r>
              <a:rPr lang="fr-FR" dirty="0"/>
              <a:t> .</a:t>
            </a:r>
            <a:br>
              <a:rPr lang="fr-FR" dirty="0"/>
            </a:br>
            <a:r>
              <a:rPr lang="fr-FR" dirty="0"/>
              <a:t>  </a:t>
            </a:r>
            <a:r>
              <a:rPr lang="ar-SA" dirty="0"/>
              <a:t>ـ إرسال </a:t>
            </a:r>
            <a:r>
              <a:rPr lang="ar-SA" dirty="0" err="1"/>
              <a:t>الاستدعاءات</a:t>
            </a:r>
            <a:r>
              <a:rPr lang="ar-SA" dirty="0"/>
              <a:t> في الوقت المناسب</a:t>
            </a:r>
            <a:r>
              <a:rPr lang="fr-FR" dirty="0"/>
              <a:t> .</a:t>
            </a:r>
            <a:br>
              <a:rPr lang="fr-FR" dirty="0"/>
            </a:br>
            <a:r>
              <a:rPr lang="fr-FR" dirty="0"/>
              <a:t>  </a:t>
            </a:r>
            <a:r>
              <a:rPr lang="ar-SA" dirty="0"/>
              <a:t>ـ إعلام المشاركين بالموضوع مع طلب تحضيره في ورقة خاصة</a:t>
            </a:r>
            <a:r>
              <a:rPr lang="fr-FR" dirty="0"/>
              <a:t> </a:t>
            </a:r>
            <a:r>
              <a:rPr lang="fr-FR"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t>
            </a:r>
          </a:p>
        </p:txBody>
      </p:sp>
    </p:spTree>
  </p:cSld>
  <p:clrMapOvr>
    <a:masterClrMapping/>
  </p:clrMapOvr>
  <p:transition>
    <p:wipe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6072230"/>
          </a:xfrm>
          <a:ln w="76200">
            <a:solidFill>
              <a:srgbClr val="00B050"/>
            </a:solidFill>
          </a:ln>
        </p:spPr>
        <p:style>
          <a:lnRef idx="2">
            <a:schemeClr val="accent3"/>
          </a:lnRef>
          <a:fillRef idx="1">
            <a:schemeClr val="lt1"/>
          </a:fillRef>
          <a:effectRef idx="0">
            <a:schemeClr val="accent3"/>
          </a:effectRef>
          <a:fontRef idx="minor">
            <a:schemeClr val="dk1"/>
          </a:fontRef>
        </p:style>
        <p:txBody>
          <a:bodyPr>
            <a:normAutofit fontScale="85000" lnSpcReduction="20000"/>
          </a:bodyPr>
          <a:lstStyle/>
          <a:p>
            <a:pPr algn="r" rtl="1">
              <a:buNone/>
            </a:pPr>
            <a:r>
              <a:rPr lang="fr-FR" b="1" dirty="0">
                <a:solidFill>
                  <a:srgbClr val="00B050"/>
                </a:solidFill>
              </a:rPr>
              <a:t>• </a:t>
            </a:r>
            <a:r>
              <a:rPr lang="ar-SA" b="1" dirty="0">
                <a:solidFill>
                  <a:srgbClr val="00B050"/>
                </a:solidFill>
              </a:rPr>
              <a:t>مرحلة الإنجاز</a:t>
            </a:r>
            <a:r>
              <a:rPr lang="fr-FR" b="1" dirty="0">
                <a:solidFill>
                  <a:srgbClr val="00B050"/>
                </a:solidFill>
              </a:rPr>
              <a:t>:</a:t>
            </a:r>
            <a:r>
              <a:rPr lang="fr-FR" b="1" dirty="0"/>
              <a:t/>
            </a:r>
            <a:br>
              <a:rPr lang="fr-FR" b="1" dirty="0"/>
            </a:br>
            <a:r>
              <a:rPr lang="fr-FR" b="1" dirty="0"/>
              <a:t>  </a:t>
            </a:r>
            <a:r>
              <a:rPr lang="ar-SA" b="1" dirty="0"/>
              <a:t>ـ العرض التوجيهي للمفتش</a:t>
            </a:r>
            <a:r>
              <a:rPr lang="fr-FR" b="1" dirty="0"/>
              <a:t> .</a:t>
            </a:r>
            <a:br>
              <a:rPr lang="fr-FR" b="1" dirty="0"/>
            </a:br>
            <a:r>
              <a:rPr lang="fr-FR" b="1" dirty="0"/>
              <a:t>  </a:t>
            </a:r>
            <a:r>
              <a:rPr lang="ar-SA" b="1" dirty="0"/>
              <a:t>ـ مساهمة </a:t>
            </a:r>
            <a:r>
              <a:rPr lang="ar-SA" b="1" dirty="0" err="1"/>
              <a:t>المؤطرين</a:t>
            </a:r>
            <a:r>
              <a:rPr lang="fr-FR" b="1" dirty="0"/>
              <a:t> . </a:t>
            </a:r>
            <a:br>
              <a:rPr lang="fr-FR" b="1" dirty="0"/>
            </a:br>
            <a:r>
              <a:rPr lang="fr-FR" b="1" dirty="0"/>
              <a:t>  </a:t>
            </a:r>
            <a:r>
              <a:rPr lang="ar-SA" b="1" dirty="0"/>
              <a:t>ـ أعمال الأفواج</a:t>
            </a:r>
            <a:r>
              <a:rPr lang="fr-FR" b="1" dirty="0"/>
              <a:t> : </a:t>
            </a:r>
            <a:br>
              <a:rPr lang="fr-FR" b="1" dirty="0"/>
            </a:br>
            <a:r>
              <a:rPr lang="fr-FR" b="1" dirty="0"/>
              <a:t> 1.</a:t>
            </a:r>
            <a:r>
              <a:rPr lang="ar-SA" b="1" dirty="0"/>
              <a:t>معالجة الموضوع المطروح</a:t>
            </a:r>
            <a:r>
              <a:rPr lang="fr-FR" b="1" dirty="0"/>
              <a:t> .</a:t>
            </a:r>
            <a:br>
              <a:rPr lang="fr-FR" b="1" dirty="0"/>
            </a:br>
            <a:r>
              <a:rPr lang="fr-FR" b="1" dirty="0"/>
              <a:t>2.</a:t>
            </a:r>
            <a:r>
              <a:rPr lang="ar-SA" b="1" dirty="0"/>
              <a:t>تحليل المعلومات</a:t>
            </a:r>
            <a:r>
              <a:rPr lang="fr-FR" b="1" dirty="0"/>
              <a:t> .</a:t>
            </a:r>
            <a:br>
              <a:rPr lang="fr-FR" b="1" dirty="0"/>
            </a:br>
            <a:r>
              <a:rPr lang="fr-FR" b="1" dirty="0"/>
              <a:t> 3.</a:t>
            </a:r>
            <a:r>
              <a:rPr lang="ar-SA" b="1" dirty="0"/>
              <a:t>اقتراح الحلول</a:t>
            </a:r>
            <a:r>
              <a:rPr lang="fr-FR" b="1" dirty="0"/>
              <a:t> .</a:t>
            </a:r>
            <a:br>
              <a:rPr lang="fr-FR" b="1" dirty="0"/>
            </a:br>
            <a:r>
              <a:rPr lang="fr-FR" b="1" dirty="0"/>
              <a:t>4.</a:t>
            </a:r>
            <a:r>
              <a:rPr lang="ar-SA" b="1" dirty="0"/>
              <a:t>عرض تقارير الأفواج</a:t>
            </a:r>
            <a:r>
              <a:rPr lang="fr-FR" b="1" dirty="0"/>
              <a:t> .</a:t>
            </a:r>
            <a:br>
              <a:rPr lang="fr-FR" b="1" dirty="0"/>
            </a:br>
            <a:r>
              <a:rPr lang="fr-FR" b="1" dirty="0"/>
              <a:t>* </a:t>
            </a:r>
            <a:r>
              <a:rPr lang="ar-SA" b="1" dirty="0"/>
              <a:t>تبني الوثيقة </a:t>
            </a:r>
            <a:r>
              <a:rPr lang="ar-SA" b="1" dirty="0" err="1" smtClean="0"/>
              <a:t>الإستخلاصية</a:t>
            </a:r>
            <a:r>
              <a:rPr lang="ar-DZ" b="1" dirty="0" smtClean="0"/>
              <a:t> </a:t>
            </a:r>
            <a:r>
              <a:rPr lang="ar-SA" b="1" dirty="0" smtClean="0"/>
              <a:t> </a:t>
            </a:r>
            <a:r>
              <a:rPr lang="fr-FR" b="1" dirty="0" smtClean="0"/>
              <a:t>&lt;</a:t>
            </a:r>
            <a:r>
              <a:rPr lang="ar-DZ" b="1" dirty="0" smtClean="0"/>
              <a:t> </a:t>
            </a:r>
            <a:r>
              <a:rPr lang="ar-SA" b="1" dirty="0" err="1" smtClean="0"/>
              <a:t>الإضبارة</a:t>
            </a:r>
            <a:r>
              <a:rPr lang="ar-SA" b="1" dirty="0" smtClean="0"/>
              <a:t> </a:t>
            </a:r>
            <a:r>
              <a:rPr lang="fr-FR" b="1" dirty="0"/>
              <a:t>&gt;.</a:t>
            </a:r>
            <a:br>
              <a:rPr lang="fr-FR" b="1" dirty="0"/>
            </a:br>
            <a:r>
              <a:rPr lang="fr-FR" b="1" dirty="0"/>
              <a:t>    </a:t>
            </a:r>
            <a:r>
              <a:rPr lang="ar-SA" b="1" dirty="0"/>
              <a:t>ـ وثيقة سبر آراء حول اليوم الدراسي (التنظيم- المحتوى</a:t>
            </a:r>
            <a:r>
              <a:rPr lang="fr-FR" b="1" dirty="0" smtClean="0"/>
              <a:t>)</a:t>
            </a:r>
            <a:endParaRPr lang="ar-DZ" b="1" dirty="0" smtClean="0"/>
          </a:p>
          <a:p>
            <a:pPr algn="r" rtl="1">
              <a:buNone/>
            </a:pPr>
            <a:r>
              <a:rPr lang="fr-FR" b="1" dirty="0" smtClean="0">
                <a:solidFill>
                  <a:srgbClr val="00B050"/>
                </a:solidFill>
              </a:rPr>
              <a:t> • </a:t>
            </a:r>
            <a:r>
              <a:rPr lang="ar-SA" b="1" dirty="0" smtClean="0">
                <a:solidFill>
                  <a:srgbClr val="00B050"/>
                </a:solidFill>
              </a:rPr>
              <a:t>الاستغلال </a:t>
            </a:r>
            <a:r>
              <a:rPr lang="ar-SA" b="1" dirty="0">
                <a:solidFill>
                  <a:srgbClr val="00B050"/>
                </a:solidFill>
              </a:rPr>
              <a:t>والمتابعة</a:t>
            </a:r>
            <a:r>
              <a:rPr lang="fr-FR" b="1" dirty="0">
                <a:solidFill>
                  <a:srgbClr val="00B050"/>
                </a:solidFill>
              </a:rPr>
              <a:t> :</a:t>
            </a:r>
            <a:r>
              <a:rPr lang="fr-FR" b="1" dirty="0"/>
              <a:t/>
            </a:r>
            <a:br>
              <a:rPr lang="fr-FR" b="1" dirty="0"/>
            </a:br>
            <a:r>
              <a:rPr lang="fr-FR" b="1" dirty="0"/>
              <a:t>    </a:t>
            </a:r>
            <a:r>
              <a:rPr lang="ar-SA" b="1" dirty="0"/>
              <a:t>ـ بعث الوثيقة </a:t>
            </a:r>
            <a:r>
              <a:rPr lang="ar-SA" b="1" dirty="0" err="1"/>
              <a:t>الاستخلاصية</a:t>
            </a:r>
            <a:r>
              <a:rPr lang="ar-SA" b="1" dirty="0"/>
              <a:t> إلى المصالح المعنية(التقرير</a:t>
            </a:r>
            <a:r>
              <a:rPr lang="ar-SA" b="1" dirty="0" smtClean="0"/>
              <a:t>+</a:t>
            </a:r>
            <a:r>
              <a:rPr lang="ar-DZ" b="1" dirty="0" smtClean="0"/>
              <a:t> </a:t>
            </a:r>
            <a:r>
              <a:rPr lang="ar-SA" b="1" dirty="0" err="1" smtClean="0"/>
              <a:t>الإضبارة</a:t>
            </a:r>
            <a:r>
              <a:rPr lang="fr-FR" b="1" dirty="0"/>
              <a:t>).</a:t>
            </a:r>
            <a:br>
              <a:rPr lang="fr-FR" b="1" dirty="0"/>
            </a:br>
            <a:r>
              <a:rPr lang="fr-FR" b="1" dirty="0"/>
              <a:t>    </a:t>
            </a:r>
            <a:r>
              <a:rPr lang="ar-SA" b="1" dirty="0"/>
              <a:t>ـ تشكيل ملف كامل لليوم الدراسي وترتيبه في الأرشيف</a:t>
            </a:r>
            <a:r>
              <a:rPr lang="fr-FR" b="1" dirty="0"/>
              <a:t> .</a:t>
            </a:r>
            <a:br>
              <a:rPr lang="fr-FR" b="1" dirty="0"/>
            </a:br>
            <a:r>
              <a:rPr lang="fr-FR" b="1" dirty="0"/>
              <a:t>* </a:t>
            </a:r>
            <a:r>
              <a:rPr lang="ar-SA" b="1" dirty="0"/>
              <a:t>المتابعة الميدانية للإجراءات والنتائج المتوصل إليها والمتفق عليها</a:t>
            </a:r>
            <a:r>
              <a:rPr lang="fr-FR" b="1" dirty="0"/>
              <a:t> .</a:t>
            </a:r>
            <a:endParaRPr lang="fr-FR" dirty="0"/>
          </a:p>
        </p:txBody>
      </p:sp>
    </p:spTree>
  </p:cSld>
  <p:clrMapOvr>
    <a:masterClrMapping/>
  </p:clrMapOvr>
  <p:transition>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2000240"/>
            <a:ext cx="8286808" cy="3071834"/>
          </a:xfrm>
          <a:ln w="76200"/>
        </p:spPr>
        <p:style>
          <a:lnRef idx="1">
            <a:schemeClr val="accent2"/>
          </a:lnRef>
          <a:fillRef idx="2">
            <a:schemeClr val="accent2"/>
          </a:fillRef>
          <a:effectRef idx="1">
            <a:schemeClr val="accent2"/>
          </a:effectRef>
          <a:fontRef idx="minor">
            <a:schemeClr val="dk1"/>
          </a:fontRef>
        </p:style>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rtl="1">
              <a:buNone/>
            </a:pPr>
            <a:endParaRPr lang="ar-DZ" sz="4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rtl="1">
              <a:buNone/>
            </a:pPr>
            <a:r>
              <a:rPr lang="ar-SA" sz="6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التكوين:مفهومه</a:t>
            </a:r>
            <a:r>
              <a:rPr lang="ar-SA" sz="6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...أهدافه...آلياته</a:t>
            </a:r>
            <a:endParaRPr lang="fr-FR" sz="6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images.jpg"/>
          <p:cNvPicPr>
            <a:picLocks noChangeAspect="1"/>
          </p:cNvPicPr>
          <p:nvPr/>
        </p:nvPicPr>
        <p:blipFill>
          <a:blip r:embed="rId2"/>
          <a:stretch>
            <a:fillRect/>
          </a:stretch>
        </p:blipFill>
        <p:spPr>
          <a:xfrm>
            <a:off x="1071538" y="1000108"/>
            <a:ext cx="6858048" cy="4786346"/>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wheel spokes="8"/>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428604"/>
            <a:ext cx="8572560" cy="5929354"/>
          </a:xfrm>
          <a:ln w="76200"/>
        </p:spPr>
        <p:style>
          <a:lnRef idx="2">
            <a:schemeClr val="dk1"/>
          </a:lnRef>
          <a:fillRef idx="1">
            <a:schemeClr val="lt1"/>
          </a:fillRef>
          <a:effectRef idx="0">
            <a:schemeClr val="dk1"/>
          </a:effectRef>
          <a:fontRef idx="minor">
            <a:schemeClr val="dk1"/>
          </a:fontRef>
        </p:style>
        <p:txBody>
          <a:bodyPr>
            <a:normAutofit fontScale="92500"/>
          </a:bodyPr>
          <a:lstStyle/>
          <a:p>
            <a:pPr algn="r" rtl="1">
              <a:buNone/>
            </a:pPr>
            <a:endParaRPr lang="ar-DZ" sz="3600" b="1" dirty="0" smtClean="0"/>
          </a:p>
          <a:p>
            <a:pPr algn="r" rtl="1">
              <a:buNone/>
            </a:pPr>
            <a:r>
              <a:rPr lang="ar-SA" sz="3600" b="1" dirty="0" smtClean="0"/>
              <a:t>يقول </a:t>
            </a:r>
            <a:r>
              <a:rPr lang="ar-SA" sz="3600" b="1" u="sng" dirty="0"/>
              <a:t>بوب نيلسون</a:t>
            </a:r>
            <a:r>
              <a:rPr lang="ar-SA" sz="3600" b="1" dirty="0"/>
              <a:t>:: إذا لم تكن تعرف إلى أين تذهب، فكيف تعرف أنك وصلت...؟</a:t>
            </a:r>
            <a:r>
              <a:rPr lang="fr-FR" sz="3600" b="1" dirty="0"/>
              <a:t>.</a:t>
            </a:r>
            <a:br>
              <a:rPr lang="fr-FR" sz="3600" b="1" dirty="0"/>
            </a:br>
            <a:endParaRPr lang="ar-DZ" sz="3600" b="1" dirty="0" smtClean="0"/>
          </a:p>
          <a:p>
            <a:pPr algn="r" rtl="1">
              <a:buNone/>
            </a:pPr>
            <a:r>
              <a:rPr lang="ar-DZ" sz="3600" b="1" dirty="0" smtClean="0"/>
              <a:t>و</a:t>
            </a:r>
            <a:r>
              <a:rPr lang="ar-SA" sz="3600" b="1" dirty="0" smtClean="0"/>
              <a:t>رد </a:t>
            </a:r>
            <a:r>
              <a:rPr lang="ar-SA" sz="3600" b="1" dirty="0"/>
              <a:t>في </a:t>
            </a:r>
            <a:r>
              <a:rPr lang="ar-SA" sz="3600" b="1" u="sng" dirty="0"/>
              <a:t>القانون التوجيهي للتربية الوطنية </a:t>
            </a:r>
            <a:r>
              <a:rPr lang="ar-SA" sz="3600" b="1" dirty="0"/>
              <a:t>رقم 08- 04 المؤرخ في 23 </a:t>
            </a:r>
            <a:r>
              <a:rPr lang="ar-SA" sz="3600" b="1" dirty="0" err="1"/>
              <a:t>جانفي</a:t>
            </a:r>
            <a:r>
              <a:rPr lang="ar-SA" sz="3600" b="1" dirty="0"/>
              <a:t> </a:t>
            </a:r>
            <a:r>
              <a:rPr lang="ar-SA" sz="3600" b="1" dirty="0" smtClean="0"/>
              <a:t>200</a:t>
            </a:r>
            <a:r>
              <a:rPr lang="ar-DZ" sz="3600" b="1" dirty="0" smtClean="0"/>
              <a:t>8</a:t>
            </a:r>
            <a:r>
              <a:rPr lang="fr-FR" sz="3600" b="1" dirty="0" smtClean="0"/>
              <a:t> 24 </a:t>
            </a:r>
            <a:r>
              <a:rPr lang="ar-SA" sz="3600" b="1" dirty="0" smtClean="0"/>
              <a:t>المادة</a:t>
            </a:r>
            <a:r>
              <a:rPr lang="ar-DZ" sz="3600" b="1" dirty="0" smtClean="0"/>
              <a:t>  :</a:t>
            </a:r>
            <a:r>
              <a:rPr lang="fr-FR" sz="3600" b="1" dirty="0"/>
              <a:t/>
            </a:r>
            <a:br>
              <a:rPr lang="fr-FR" sz="3600" b="1" dirty="0"/>
            </a:br>
            <a:r>
              <a:rPr lang="ar-SA" sz="3600" b="1" dirty="0"/>
              <a:t>يسهر سلك التفتيش في إطار المهام الموكلة </a:t>
            </a:r>
            <a:r>
              <a:rPr lang="ar-SA" sz="3600" b="1" dirty="0" smtClean="0"/>
              <a:t>له،على </a:t>
            </a:r>
            <a:r>
              <a:rPr lang="ar-SA" sz="3600" b="1" dirty="0"/>
              <a:t>متابعة تطبيق النصوص التشريعية والتنظيمية والتعليمات الرسمية داخل </a:t>
            </a:r>
            <a:r>
              <a:rPr lang="ar-SA" sz="3600" b="1" dirty="0" smtClean="0"/>
              <a:t>مؤسسات</a:t>
            </a:r>
            <a:r>
              <a:rPr lang="ar-DZ" sz="3600" b="1" dirty="0" smtClean="0"/>
              <a:t> </a:t>
            </a:r>
            <a:r>
              <a:rPr lang="ar-SA" sz="3600" b="1" dirty="0" smtClean="0"/>
              <a:t>التربية </a:t>
            </a:r>
            <a:r>
              <a:rPr lang="ar-SA" sz="3600" b="1" dirty="0"/>
              <a:t>والتعليم بما يكفل ضمان حياة مدرسية يسودها الجد والعمل والنجاح</a:t>
            </a:r>
            <a:r>
              <a:rPr lang="fr-FR" sz="3600" b="1" dirty="0">
                <a:solidFill>
                  <a:schemeClr val="tx2">
                    <a:lumMod val="75000"/>
                  </a:schemeClr>
                </a:solidFill>
              </a:rPr>
              <a:t>.</a:t>
            </a:r>
            <a:r>
              <a:rPr lang="fr-FR" b="1" dirty="0"/>
              <a:t/>
            </a:r>
            <a:br>
              <a:rPr lang="fr-FR" b="1" dirty="0"/>
            </a:br>
            <a:endParaRPr lang="fr-FR" dirty="0"/>
          </a:p>
        </p:txBody>
      </p:sp>
    </p:spTree>
  </p:cSld>
  <p:clrMapOvr>
    <a:masterClrMapping/>
  </p:clrMapOvr>
  <p:transition>
    <p:wipe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429420"/>
          </a:xfrm>
          <a:ln w="76200"/>
        </p:spPr>
        <p:style>
          <a:lnRef idx="2">
            <a:schemeClr val="accent4"/>
          </a:lnRef>
          <a:fillRef idx="1">
            <a:schemeClr val="lt1"/>
          </a:fillRef>
          <a:effectRef idx="0">
            <a:schemeClr val="accent4"/>
          </a:effectRef>
          <a:fontRef idx="minor">
            <a:schemeClr val="dk1"/>
          </a:fontRef>
        </p:style>
        <p:txBody>
          <a:bodyPr>
            <a:normAutofit lnSpcReduction="10000"/>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rtl="1">
              <a:buNone/>
            </a:pPr>
            <a:r>
              <a:rPr lang="ar-SA"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التدريب ( التكوين ) أثناء الخدمة </a:t>
            </a:r>
            <a:endParaRPr lang="ar-DZ"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algn="r" rtl="1">
              <a:buNone/>
            </a:pPr>
            <a:r>
              <a:rPr lang="ar-SA"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r>
              <a:rPr lang="ar-SA"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المفهوم</a:t>
            </a:r>
            <a:r>
              <a:rPr lang="fr-FR" dirty="0">
                <a:solidFill>
                  <a:schemeClr val="tx1"/>
                </a:solidFill>
              </a:rPr>
              <a:t>:</a:t>
            </a:r>
            <a:br>
              <a:rPr lang="fr-FR" dirty="0">
                <a:solidFill>
                  <a:schemeClr val="tx1"/>
                </a:solidFill>
              </a:rPr>
            </a:br>
            <a:r>
              <a:rPr lang="ar-DZ" dirty="0" smtClean="0">
                <a:solidFill>
                  <a:schemeClr val="tx1"/>
                </a:solidFill>
              </a:rPr>
              <a:t>هو</a:t>
            </a:r>
            <a:r>
              <a:rPr lang="ar-SA" sz="2800" dirty="0" smtClean="0">
                <a:solidFill>
                  <a:schemeClr val="tx1"/>
                </a:solidFill>
              </a:rPr>
              <a:t> </a:t>
            </a:r>
            <a:r>
              <a:rPr lang="ar-SA" sz="2800" dirty="0">
                <a:solidFill>
                  <a:schemeClr val="tx1"/>
                </a:solidFill>
              </a:rPr>
              <a:t>مجموعة أو سلسة من النشاطات التدريبية التي تنظم للمربين الموجودين فعلاَ في المهنة، لتنمية كفاءتهم وتحسين خدماتهم الحالية والمستقبلية، عن طريق استكمال تأهيلهم لمواجهة ما يستحدث من مشكلات تربوية</a:t>
            </a:r>
            <a:r>
              <a:rPr lang="fr-FR" sz="2800" dirty="0">
                <a:solidFill>
                  <a:schemeClr val="tx1"/>
                </a:solidFill>
              </a:rPr>
              <a:t>. </a:t>
            </a:r>
            <a:br>
              <a:rPr lang="fr-FR" sz="2800" dirty="0">
                <a:solidFill>
                  <a:schemeClr val="tx1"/>
                </a:solidFill>
              </a:rPr>
            </a:br>
            <a:endParaRPr lang="ar-DZ" sz="2800" dirty="0" smtClean="0">
              <a:solidFill>
                <a:schemeClr val="tx1"/>
              </a:solidFill>
            </a:endParaRPr>
          </a:p>
          <a:p>
            <a:pPr algn="r" rtl="1">
              <a:buNone/>
            </a:pPr>
            <a:r>
              <a:rPr lang="ar-SA" sz="2800" dirty="0" smtClean="0">
                <a:solidFill>
                  <a:schemeClr val="tx1"/>
                </a:solidFill>
              </a:rPr>
              <a:t>أو</a:t>
            </a:r>
            <a:r>
              <a:rPr lang="ar-DZ" sz="2800" dirty="0" smtClean="0">
                <a:solidFill>
                  <a:schemeClr val="tx1"/>
                </a:solidFill>
              </a:rPr>
              <a:t> </a:t>
            </a:r>
            <a:r>
              <a:rPr lang="ar-SA" sz="2800" dirty="0" smtClean="0">
                <a:solidFill>
                  <a:schemeClr val="tx1"/>
                </a:solidFill>
              </a:rPr>
              <a:t>هو </a:t>
            </a:r>
            <a:r>
              <a:rPr lang="ar-SA" sz="2800" dirty="0">
                <a:solidFill>
                  <a:schemeClr val="tx1"/>
                </a:solidFill>
              </a:rPr>
              <a:t>كل برنامج منظم ومخطط يمكن المربين من النمو في المهنة التعليمية بالحصول على مزيد من الخبرات وكل ما من شأنه أن يرفع من العملية التربوية ويزيد من طاقة الموظف الإنتاجية</a:t>
            </a:r>
            <a:r>
              <a:rPr lang="fr-FR" sz="2800" dirty="0">
                <a:solidFill>
                  <a:schemeClr val="tx1"/>
                </a:solidFill>
              </a:rPr>
              <a:t>. </a:t>
            </a:r>
            <a:br>
              <a:rPr lang="fr-FR" sz="2800" dirty="0">
                <a:solidFill>
                  <a:schemeClr val="tx1"/>
                </a:solidFill>
              </a:rPr>
            </a:br>
            <a:endParaRPr lang="ar-DZ" sz="2800" dirty="0" smtClean="0">
              <a:solidFill>
                <a:schemeClr val="tx1"/>
              </a:solidFill>
            </a:endParaRPr>
          </a:p>
          <a:p>
            <a:pPr algn="r" rtl="1">
              <a:buNone/>
            </a:pPr>
            <a:r>
              <a:rPr lang="ar-SA" sz="2800" dirty="0" smtClean="0">
                <a:solidFill>
                  <a:schemeClr val="tx1"/>
                </a:solidFill>
              </a:rPr>
              <a:t>أو هو</a:t>
            </a:r>
            <a:r>
              <a:rPr lang="ar-DZ" sz="2800" dirty="0" smtClean="0">
                <a:solidFill>
                  <a:schemeClr val="tx1"/>
                </a:solidFill>
              </a:rPr>
              <a:t> </a:t>
            </a:r>
            <a:r>
              <a:rPr lang="ar-SA" sz="2800" dirty="0" smtClean="0">
                <a:solidFill>
                  <a:schemeClr val="tx1"/>
                </a:solidFill>
              </a:rPr>
              <a:t>برنامج </a:t>
            </a:r>
            <a:r>
              <a:rPr lang="ar-SA" sz="2800" dirty="0">
                <a:solidFill>
                  <a:schemeClr val="tx1"/>
                </a:solidFill>
              </a:rPr>
              <a:t>مخطط ومصمم لزيادة الكفاءة الإنتاجية، عن طريق علاج أوجه القصور، أو تزويد العاملين في مهنة التعليم بكل جديد من المعلومات والمهارات والاتجاهات، بزيادة كفاءتهم الفنية وصقل خبراتهم</a:t>
            </a:r>
            <a:r>
              <a:rPr lang="fr-FR" sz="2800" dirty="0">
                <a:solidFill>
                  <a:schemeClr val="tx1"/>
                </a:solidFill>
              </a:rPr>
              <a:t>. </a:t>
            </a:r>
            <a:r>
              <a:rPr lang="fr-FR"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r>
            <a:br>
              <a:rPr lang="fr-FR"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br>
            <a:endParaRPr lang="fr-FR"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357166"/>
            <a:ext cx="8229600" cy="6143668"/>
          </a:xfrm>
          <a:ln w="76200"/>
        </p:spPr>
        <p:style>
          <a:lnRef idx="2">
            <a:schemeClr val="accent4"/>
          </a:lnRef>
          <a:fillRef idx="1">
            <a:schemeClr val="lt1"/>
          </a:fillRef>
          <a:effectRef idx="0">
            <a:schemeClr val="accent4"/>
          </a:effectRef>
          <a:fontRef idx="minor">
            <a:schemeClr val="dk1"/>
          </a:fontRef>
        </p:style>
        <p:txBody>
          <a:bodyPr/>
          <a:lstStyle/>
          <a:p>
            <a:pPr algn="r" rtl="1">
              <a:buNone/>
            </a:pPr>
            <a:r>
              <a:rPr lang="ar-SA"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أهداف التكوين أثناء الخدمة</a:t>
            </a:r>
            <a:r>
              <a:rPr lang="fr-FR"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fr-FR" dirty="0"/>
              <a:t/>
            </a:r>
            <a:br>
              <a:rPr lang="fr-FR" dirty="0"/>
            </a:br>
            <a:endParaRPr lang="ar-DZ" dirty="0" smtClean="0"/>
          </a:p>
          <a:p>
            <a:pPr algn="r" rtl="1">
              <a:buNone/>
            </a:pPr>
            <a:r>
              <a:rPr lang="ar-SA" dirty="0" smtClean="0"/>
              <a:t>إن </a:t>
            </a:r>
            <a:r>
              <a:rPr lang="ar-SA" dirty="0"/>
              <a:t>التكوين أثناء الخدمة يتناول أهم عنصر في العملية التربوية والمتمثل في المعلم، وهو العامل الرئيس الذي يتوقف عليه نجاح التربية في بلوغ غاياتها وتحقيق أهدافها، ودورها في التقدم الاجتماعي والاقتصادي، لذلك نحتاج إلى معلم يواكب تطورات العصر، ويستفيد من كل جديد سواء كان ذلك عن طريق النمو الذاتي للمعلم، أو عن طريق التكوين أثناء الخدمة، ومن أهداف التكوين أثناء الخدمة ما يأتي</a:t>
            </a:r>
            <a:r>
              <a:rPr lang="fr-FR" dirty="0"/>
              <a:t>:</a:t>
            </a:r>
          </a:p>
        </p:txBody>
      </p:sp>
    </p:spTree>
  </p:cSld>
  <p:clrMapOvr>
    <a:masterClrMapping/>
  </p:clrMapOvr>
  <p:transition>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7215214"/>
          </a:xfrm>
          <a:ln w="76200"/>
        </p:spPr>
        <p:style>
          <a:lnRef idx="2">
            <a:schemeClr val="accent3"/>
          </a:lnRef>
          <a:fillRef idx="1">
            <a:schemeClr val="lt1"/>
          </a:fillRef>
          <a:effectRef idx="0">
            <a:schemeClr val="accent3"/>
          </a:effectRef>
          <a:fontRef idx="minor">
            <a:schemeClr val="dk1"/>
          </a:fontRef>
        </p:style>
        <p:txBody>
          <a:bodyPr>
            <a:normAutofit fontScale="70000" lnSpcReduction="20000"/>
          </a:bodyPr>
          <a:lstStyle/>
          <a:p>
            <a:pPr algn="r" rtl="1">
              <a:buNone/>
            </a:pPr>
            <a:r>
              <a:rPr lang="ar-DZ" b="1" dirty="0" smtClean="0"/>
              <a:t>1-</a:t>
            </a:r>
            <a:r>
              <a:rPr lang="ar-SA" b="1" dirty="0" smtClean="0"/>
              <a:t>الإلمام </a:t>
            </a:r>
            <a:r>
              <a:rPr lang="ar-SA" b="1" dirty="0"/>
              <a:t>بالطرائق التربوية الحديثة، وتعزيز خبرات المعلمين في مجال التخصص، وتبصيرهم بالمشكلات التعليمية ووسائل حلها</a:t>
            </a:r>
            <a:r>
              <a:rPr lang="fr-FR" b="1" dirty="0"/>
              <a:t>. </a:t>
            </a:r>
            <a:endParaRPr lang="ar-DZ" b="1" dirty="0" smtClean="0"/>
          </a:p>
          <a:p>
            <a:pPr algn="r" rtl="1">
              <a:buNone/>
            </a:pPr>
            <a:r>
              <a:rPr lang="ar-DZ" b="1" dirty="0" smtClean="0"/>
              <a:t>2-</a:t>
            </a:r>
            <a:r>
              <a:rPr lang="fr-FR" b="1" dirty="0" smtClean="0"/>
              <a:t> </a:t>
            </a:r>
            <a:r>
              <a:rPr lang="ar-SA" b="1" dirty="0"/>
              <a:t>رفع مستوي أداء المعلمين في المادة وتطوير مهاراتهم التعليمية، ومعارفهم وزيادة قدرتهم على الإبداع والتجديد</a:t>
            </a:r>
            <a:r>
              <a:rPr lang="fr-FR" b="1" dirty="0"/>
              <a:t>. </a:t>
            </a:r>
            <a:endParaRPr lang="ar-DZ" b="1" dirty="0" smtClean="0"/>
          </a:p>
          <a:p>
            <a:pPr algn="r" rtl="1">
              <a:buNone/>
            </a:pPr>
            <a:r>
              <a:rPr lang="ar-DZ" b="1" dirty="0" smtClean="0"/>
              <a:t>3-</a:t>
            </a:r>
            <a:r>
              <a:rPr lang="fr-FR" b="1" dirty="0" smtClean="0"/>
              <a:t> </a:t>
            </a:r>
            <a:r>
              <a:rPr lang="ar-SA" b="1" dirty="0" smtClean="0"/>
              <a:t>تغيير </a:t>
            </a:r>
            <a:r>
              <a:rPr lang="ar-SA" b="1" dirty="0"/>
              <a:t>اتجاهات المعلمين وسلوكهم إلى الأفضل، وتعريفهم بدورهم ومسؤولياتهم في العملية التربوية</a:t>
            </a:r>
            <a:r>
              <a:rPr lang="fr-FR" b="1" dirty="0"/>
              <a:t>. </a:t>
            </a:r>
            <a:endParaRPr lang="ar-DZ" b="1" dirty="0" smtClean="0"/>
          </a:p>
          <a:p>
            <a:pPr algn="r" rtl="1">
              <a:buNone/>
            </a:pPr>
            <a:r>
              <a:rPr lang="ar-DZ" b="1" dirty="0" smtClean="0"/>
              <a:t>4-</a:t>
            </a:r>
            <a:r>
              <a:rPr lang="fr-FR" b="1" dirty="0" smtClean="0"/>
              <a:t> </a:t>
            </a:r>
            <a:r>
              <a:rPr lang="ar-SA" b="1" dirty="0"/>
              <a:t>زيادة الكفاءة الإنتاجية للمعلم، ومساعدته على أداء عمله بطريقة أفضل، وبجهد أقل، وفي وقت أقصر</a:t>
            </a:r>
            <a:r>
              <a:rPr lang="fr-FR" b="1" dirty="0"/>
              <a:t>. </a:t>
            </a:r>
            <a:endParaRPr lang="ar-DZ" b="1" dirty="0" smtClean="0"/>
          </a:p>
          <a:p>
            <a:pPr algn="r" rtl="1">
              <a:buNone/>
            </a:pPr>
            <a:r>
              <a:rPr lang="ar-DZ" b="1" dirty="0" smtClean="0"/>
              <a:t>5-</a:t>
            </a:r>
            <a:r>
              <a:rPr lang="fr-FR" b="1" dirty="0" smtClean="0"/>
              <a:t> </a:t>
            </a:r>
            <a:r>
              <a:rPr lang="ar-SA" b="1" dirty="0" smtClean="0"/>
              <a:t>اكتشاف </a:t>
            </a:r>
            <a:r>
              <a:rPr lang="ar-SA" b="1" dirty="0"/>
              <a:t>كفاءات من المعلمين يمكن الاستفادة منهم في مجالات أخرى، ورفع الروح المعنوية للمعلم عند مشاركته برأيه في أي عملية </a:t>
            </a:r>
            <a:endParaRPr lang="ar-DZ" b="1" dirty="0" smtClean="0"/>
          </a:p>
          <a:p>
            <a:pPr algn="r" rtl="1">
              <a:buNone/>
            </a:pPr>
            <a:r>
              <a:rPr lang="ar-DZ" b="1" dirty="0" smtClean="0"/>
              <a:t>6-</a:t>
            </a:r>
            <a:r>
              <a:rPr lang="ar-SA" b="1" dirty="0" smtClean="0"/>
              <a:t>علاج </a:t>
            </a:r>
            <a:r>
              <a:rPr lang="ar-SA" b="1" dirty="0"/>
              <a:t>جوانب القصور بالنسبة للذين لم يتلقوا إعداداً جيداً في انخراطهم في المهنة ( الأساتذة الرئيسيون)، وتدريبهم على البحث العملي والنمو الذاتي</a:t>
            </a:r>
            <a:r>
              <a:rPr lang="fr-FR" b="1" dirty="0"/>
              <a:t>. </a:t>
            </a:r>
            <a:endParaRPr lang="ar-DZ" b="1" dirty="0" smtClean="0"/>
          </a:p>
          <a:p>
            <a:pPr algn="r" rtl="1">
              <a:buNone/>
            </a:pPr>
            <a:r>
              <a:rPr lang="ar-DZ" b="1" dirty="0" smtClean="0"/>
              <a:t>7-</a:t>
            </a:r>
            <a:r>
              <a:rPr lang="ar-SA" b="1" dirty="0" smtClean="0"/>
              <a:t>إتاحة </a:t>
            </a:r>
            <a:r>
              <a:rPr lang="ar-SA" b="1" dirty="0"/>
              <a:t>الفرصة للمعلمين، ليتعرفوا على الاتجاهات، والأساليب الحديثة المتطورة في التربية، وتحسين العلاقات الإنسانية داخل العمل</a:t>
            </a:r>
            <a:r>
              <a:rPr lang="fr-FR" b="1" dirty="0" smtClean="0"/>
              <a:t>.</a:t>
            </a:r>
            <a:endParaRPr lang="ar-DZ" b="1" dirty="0" smtClean="0"/>
          </a:p>
          <a:p>
            <a:pPr algn="r" rtl="1">
              <a:buNone/>
            </a:pPr>
            <a:r>
              <a:rPr lang="ar-DZ" b="1" dirty="0" smtClean="0"/>
              <a:t>8-</a:t>
            </a:r>
            <a:r>
              <a:rPr lang="ar-SA" b="1" dirty="0" smtClean="0"/>
              <a:t>مساعدة </a:t>
            </a:r>
            <a:r>
              <a:rPr lang="ar-SA" b="1" dirty="0"/>
              <a:t>المعلمين حديثي العهد بالمهنة على الاطلاع على النظم والقوانين التي تجعلهم يواجهون المواقف الجديدة في ميدان العمل</a:t>
            </a:r>
            <a:r>
              <a:rPr lang="fr-FR" b="1" dirty="0"/>
              <a:t>. </a:t>
            </a:r>
            <a:endParaRPr lang="ar-DZ" b="1" dirty="0" smtClean="0"/>
          </a:p>
          <a:p>
            <a:pPr algn="r" rtl="1">
              <a:buNone/>
            </a:pPr>
            <a:r>
              <a:rPr lang="ar-DZ" b="1" dirty="0" smtClean="0"/>
              <a:t>9-</a:t>
            </a:r>
            <a:r>
              <a:rPr lang="fr-FR" b="1" dirty="0" smtClean="0"/>
              <a:t> </a:t>
            </a:r>
            <a:r>
              <a:rPr lang="ar-SA" b="1" dirty="0" smtClean="0"/>
              <a:t>تحسين </a:t>
            </a:r>
            <a:r>
              <a:rPr lang="ar-SA" b="1" dirty="0"/>
              <a:t>نوعية التعليم بحيث يؤثر التدريس الجيد في سلوك التلاميذ ونموهم</a:t>
            </a:r>
            <a:r>
              <a:rPr lang="fr-FR" b="1" dirty="0"/>
              <a:t>. </a:t>
            </a:r>
            <a:endParaRPr lang="ar-DZ" b="1" dirty="0" smtClean="0"/>
          </a:p>
          <a:p>
            <a:pPr algn="r" rtl="1">
              <a:buNone/>
            </a:pPr>
            <a:r>
              <a:rPr lang="ar-DZ" b="1" dirty="0" smtClean="0"/>
              <a:t>10-</a:t>
            </a:r>
            <a:r>
              <a:rPr lang="ar-SA" b="1" dirty="0" smtClean="0"/>
              <a:t>تهيئة </a:t>
            </a:r>
            <a:r>
              <a:rPr lang="ar-SA" b="1" dirty="0"/>
              <a:t>المعلمين لاكتساب المعارف التربوية</a:t>
            </a:r>
            <a:r>
              <a:rPr lang="fr-FR" b="1" dirty="0"/>
              <a:t>. </a:t>
            </a:r>
            <a:endParaRPr lang="ar-DZ" b="1" dirty="0" smtClean="0"/>
          </a:p>
          <a:p>
            <a:pPr algn="r" rtl="1">
              <a:buNone/>
            </a:pPr>
            <a:r>
              <a:rPr lang="ar-DZ" b="1" dirty="0" smtClean="0"/>
              <a:t>11-</a:t>
            </a:r>
            <a:r>
              <a:rPr lang="ar-SA" b="1" dirty="0" smtClean="0"/>
              <a:t>تحسين </a:t>
            </a:r>
            <a:r>
              <a:rPr lang="ar-SA" b="1" dirty="0"/>
              <a:t>مهارات المعلمين أو المديرين وزيادتها، بما يمكنهم من تحقيق أهداف المؤسسة التعليمية أو الإدارية، فيكون عملهم هادفاً ومنظماً وفعالاَ</a:t>
            </a:r>
            <a:r>
              <a:rPr lang="fr-FR" b="1" dirty="0"/>
              <a:t>. </a:t>
            </a:r>
            <a:br>
              <a:rPr lang="fr-FR" b="1" dirty="0"/>
            </a:br>
            <a:r>
              <a:rPr lang="fr-FR" b="1" dirty="0"/>
              <a:t/>
            </a:r>
            <a:br>
              <a:rPr lang="fr-FR" b="1" dirty="0"/>
            </a:br>
            <a:endParaRPr lang="fr-FR" dirty="0"/>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1142984"/>
            <a:ext cx="8329642" cy="4000528"/>
          </a:xfrm>
          <a:ln w="76200"/>
        </p:spPr>
        <p:style>
          <a:lnRef idx="2">
            <a:schemeClr val="accent1"/>
          </a:lnRef>
          <a:fillRef idx="1">
            <a:schemeClr val="lt1"/>
          </a:fillRef>
          <a:effectRef idx="0">
            <a:schemeClr val="accent1"/>
          </a:effectRef>
          <a:fontRef idx="minor">
            <a:schemeClr val="dk1"/>
          </a:fontRef>
        </p:style>
        <p:txBody>
          <a:bodyPr>
            <a:no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rtl="1">
              <a:buNone/>
            </a:pPr>
            <a:endParaRPr lang="ar-DZ" sz="60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a:p>
            <a:pPr algn="ctr" rtl="1">
              <a:buNone/>
            </a:pPr>
            <a:r>
              <a:rPr lang="ar-SA" sz="60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ما </a:t>
            </a:r>
            <a:r>
              <a:rPr lang="ar-SA" sz="60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هي خطوات إنجاز العمليات التكوينية ؟</a:t>
            </a:r>
            <a:endParaRPr lang="fr-FR" sz="60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1214422"/>
            <a:ext cx="8229600" cy="4500594"/>
          </a:xfrm>
          <a:ln w="38100"/>
        </p:spPr>
        <p:style>
          <a:lnRef idx="2">
            <a:schemeClr val="accent3"/>
          </a:lnRef>
          <a:fillRef idx="1">
            <a:schemeClr val="lt1"/>
          </a:fillRef>
          <a:effectRef idx="0">
            <a:schemeClr val="accent3"/>
          </a:effectRef>
          <a:fontRef idx="minor">
            <a:schemeClr val="dk1"/>
          </a:fontRef>
        </p:style>
        <p:txBody>
          <a:bodyPr>
            <a:normAutofit lnSpcReduction="10000"/>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rtl="1">
              <a:buNone/>
            </a:pPr>
            <a:endParaRPr lang="ar-DZ" b="1" dirty="0" smtClean="0">
              <a:ln/>
              <a:solidFill>
                <a:schemeClr val="accent3"/>
              </a:solidFill>
            </a:endParaRPr>
          </a:p>
          <a:p>
            <a:pPr algn="ctr" rtl="1">
              <a:buNone/>
            </a:pPr>
            <a:r>
              <a:rPr lang="ar-SA" sz="4000" b="1" dirty="0" smtClean="0">
                <a:ln/>
                <a:solidFill>
                  <a:schemeClr val="accent3"/>
                </a:solidFill>
              </a:rPr>
              <a:t>تمر </a:t>
            </a:r>
            <a:r>
              <a:rPr lang="ar-SA" sz="4000" b="1" dirty="0">
                <a:ln/>
                <a:solidFill>
                  <a:schemeClr val="accent3"/>
                </a:solidFill>
              </a:rPr>
              <a:t>العملية التكوينية بثلاث مراحل متلاحقة هي</a:t>
            </a:r>
            <a:r>
              <a:rPr lang="fr-FR" sz="4000" b="1" dirty="0">
                <a:ln/>
                <a:solidFill>
                  <a:schemeClr val="accent3"/>
                </a:solidFill>
              </a:rPr>
              <a:t>:</a:t>
            </a:r>
            <a:br>
              <a:rPr lang="fr-FR" sz="4000" b="1" dirty="0">
                <a:ln/>
                <a:solidFill>
                  <a:schemeClr val="accent3"/>
                </a:solidFill>
              </a:rPr>
            </a:br>
            <a:r>
              <a:rPr lang="fr-FR" sz="4000" b="1" dirty="0">
                <a:ln/>
                <a:solidFill>
                  <a:schemeClr val="accent3"/>
                </a:solidFill>
              </a:rPr>
              <a:t/>
            </a:r>
            <a:br>
              <a:rPr lang="fr-FR" sz="4000" b="1" dirty="0">
                <a:ln/>
                <a:solidFill>
                  <a:schemeClr val="accent3"/>
                </a:solidFill>
              </a:rPr>
            </a:br>
            <a:r>
              <a:rPr lang="fr-FR" sz="4000" b="1" dirty="0">
                <a:ln/>
                <a:solidFill>
                  <a:schemeClr val="accent3"/>
                </a:solidFill>
              </a:rPr>
              <a:t>1- </a:t>
            </a:r>
            <a:r>
              <a:rPr lang="ar-SA" sz="4000" b="1" dirty="0">
                <a:ln/>
                <a:solidFill>
                  <a:schemeClr val="accent3"/>
                </a:solidFill>
              </a:rPr>
              <a:t>مرحلة الإعداد</a:t>
            </a:r>
            <a:r>
              <a:rPr lang="fr-FR" sz="4000" b="1" dirty="0">
                <a:ln/>
                <a:solidFill>
                  <a:schemeClr val="accent3"/>
                </a:solidFill>
              </a:rPr>
              <a:t>.</a:t>
            </a:r>
            <a:br>
              <a:rPr lang="fr-FR" sz="4000" b="1" dirty="0">
                <a:ln/>
                <a:solidFill>
                  <a:schemeClr val="accent3"/>
                </a:solidFill>
              </a:rPr>
            </a:br>
            <a:r>
              <a:rPr lang="fr-FR" sz="4000" b="1" dirty="0">
                <a:ln/>
                <a:solidFill>
                  <a:schemeClr val="accent3"/>
                </a:solidFill>
              </a:rPr>
              <a:t>2- </a:t>
            </a:r>
            <a:r>
              <a:rPr lang="ar-SA" sz="4000" b="1" dirty="0">
                <a:ln/>
                <a:solidFill>
                  <a:schemeClr val="accent3"/>
                </a:solidFill>
              </a:rPr>
              <a:t>مرحلة الإنجاز</a:t>
            </a:r>
            <a:r>
              <a:rPr lang="fr-FR" sz="4000" b="1" dirty="0">
                <a:ln/>
                <a:solidFill>
                  <a:schemeClr val="accent3"/>
                </a:solidFill>
              </a:rPr>
              <a:t>.</a:t>
            </a:r>
            <a:br>
              <a:rPr lang="fr-FR" sz="4000" b="1" dirty="0">
                <a:ln/>
                <a:solidFill>
                  <a:schemeClr val="accent3"/>
                </a:solidFill>
              </a:rPr>
            </a:br>
            <a:r>
              <a:rPr lang="fr-FR" sz="4000" b="1" dirty="0">
                <a:ln/>
                <a:solidFill>
                  <a:schemeClr val="accent3"/>
                </a:solidFill>
              </a:rPr>
              <a:t>3- </a:t>
            </a:r>
            <a:r>
              <a:rPr lang="ar-SA" sz="4000" b="1" dirty="0">
                <a:ln/>
                <a:solidFill>
                  <a:schemeClr val="accent3"/>
                </a:solidFill>
              </a:rPr>
              <a:t>مرحلة التقديم</a:t>
            </a:r>
            <a:r>
              <a:rPr lang="fr-FR" sz="4000" b="1" dirty="0">
                <a:ln/>
                <a:solidFill>
                  <a:schemeClr val="accent3"/>
                </a:solidFill>
              </a:rPr>
              <a:t>.</a:t>
            </a:r>
            <a:r>
              <a:rPr lang="fr-FR" b="1" dirty="0">
                <a:ln/>
                <a:solidFill>
                  <a:schemeClr val="accent3"/>
                </a:solidFill>
              </a:rPr>
              <a:t/>
            </a:r>
            <a:br>
              <a:rPr lang="fr-FR" b="1" dirty="0">
                <a:ln/>
                <a:solidFill>
                  <a:schemeClr val="accent3"/>
                </a:solidFill>
              </a:rPr>
            </a:br>
            <a:r>
              <a:rPr lang="fr-FR" b="1" dirty="0">
                <a:ln/>
                <a:solidFill>
                  <a:schemeClr val="accent3"/>
                </a:solidFill>
              </a:rPr>
              <a:t/>
            </a:r>
            <a:br>
              <a:rPr lang="fr-FR" b="1" dirty="0">
                <a:ln/>
                <a:solidFill>
                  <a:schemeClr val="accent3"/>
                </a:solidFill>
              </a:rPr>
            </a:br>
            <a:endParaRPr lang="fr-FR" b="1" dirty="0">
              <a:ln/>
              <a:solidFill>
                <a:schemeClr val="accent3"/>
              </a:solidFill>
            </a:endParaRPr>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14290"/>
            <a:ext cx="8329642" cy="6429420"/>
          </a:xfrm>
          <a:ln w="76200"/>
        </p:spPr>
        <p:style>
          <a:lnRef idx="2">
            <a:schemeClr val="accent2"/>
          </a:lnRef>
          <a:fillRef idx="1">
            <a:schemeClr val="lt1"/>
          </a:fillRef>
          <a:effectRef idx="0">
            <a:schemeClr val="accent2"/>
          </a:effectRef>
          <a:fontRef idx="minor">
            <a:schemeClr val="dk1"/>
          </a:fontRef>
        </p:style>
        <p:txBody>
          <a:bodyPr>
            <a:normAutofit fontScale="62500" lnSpcReduction="20000"/>
            <a:scene3d>
              <a:camera prst="orthographicFront"/>
              <a:lightRig rig="flat" dir="tl">
                <a:rot lat="0" lon="0" rev="6600000"/>
              </a:lightRig>
            </a:scene3d>
            <a:sp3d extrusionH="25400" contourW="8890">
              <a:bevelT w="38100" h="31750"/>
              <a:contourClr>
                <a:schemeClr val="accent2">
                  <a:shade val="75000"/>
                </a:schemeClr>
              </a:contourClr>
            </a:sp3d>
          </a:bodyPr>
          <a:lstStyle/>
          <a:p>
            <a:pPr algn="r" rtl="1">
              <a:buNone/>
            </a:pPr>
            <a:r>
              <a:rPr lang="ar-SA" sz="3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أولا: مرحلة الأعداد</a:t>
            </a:r>
            <a:r>
              <a:rPr lang="fr-FR" sz="3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t>
            </a:r>
            <a:r>
              <a:rPr lang="fr-FR"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fr-FR"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fr-FR"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fr-FR"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ar-SA" sz="4500" dirty="0"/>
              <a:t>و هي المرحلة الأطول في زمن العملية التكوينية، </a:t>
            </a:r>
            <a:r>
              <a:rPr lang="ar-SA" sz="4500" dirty="0" err="1"/>
              <a:t>و</a:t>
            </a:r>
            <a:r>
              <a:rPr lang="ar-SA" sz="4500" dirty="0"/>
              <a:t> تعتمد هذه العملية  في نجاحها على التحضير الجيد والجاد </a:t>
            </a:r>
            <a:r>
              <a:rPr lang="ar-SA" sz="4500" dirty="0" smtClean="0"/>
              <a:t>والفعال.وتتضمن </a:t>
            </a:r>
            <a:r>
              <a:rPr lang="ar-SA" sz="4500" dirty="0"/>
              <a:t>مرحلة الأعداد عدة خطوات يمكن إجمالها في خطوتين هما</a:t>
            </a:r>
            <a:r>
              <a:rPr lang="fr-FR" sz="4500" dirty="0" smtClean="0"/>
              <a:t>:</a:t>
            </a:r>
            <a:endParaRPr lang="ar-DZ" sz="4500" dirty="0" smtClean="0"/>
          </a:p>
          <a:p>
            <a:pPr marL="514350" indent="-514350" algn="r" rtl="1">
              <a:buAutoNum type="arabic1Minus"/>
            </a:pPr>
            <a:r>
              <a:rPr lang="ar-SA" sz="45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الإعداد </a:t>
            </a:r>
            <a:r>
              <a:rPr lang="ar-SA" sz="45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التربوي</a:t>
            </a:r>
            <a:r>
              <a:rPr lang="ar-SA" sz="2800" dirty="0"/>
              <a:t>: </a:t>
            </a:r>
            <a:r>
              <a:rPr lang="ar-SA" sz="4500" dirty="0" err="1"/>
              <a:t>و</a:t>
            </a:r>
            <a:r>
              <a:rPr lang="ar-SA" sz="4500" dirty="0"/>
              <a:t> يتضمن</a:t>
            </a:r>
            <a:r>
              <a:rPr lang="fr-FR" sz="4500" dirty="0"/>
              <a:t>:</a:t>
            </a:r>
            <a:br>
              <a:rPr lang="fr-FR" sz="4500" dirty="0"/>
            </a:br>
            <a:r>
              <a:rPr lang="ar-SA" sz="4500" dirty="0" smtClean="0"/>
              <a:t>حصر </a:t>
            </a:r>
            <a:r>
              <a:rPr lang="ar-SA" sz="4500" dirty="0"/>
              <a:t>حاجات المعلمين في مجال التكوين التربوي، </a:t>
            </a:r>
            <a:r>
              <a:rPr lang="ar-SA" sz="4500" dirty="0" err="1"/>
              <a:t>و</a:t>
            </a:r>
            <a:r>
              <a:rPr lang="ar-SA" sz="4500" dirty="0"/>
              <a:t> يمكن استقاء ذلك من </a:t>
            </a:r>
            <a:r>
              <a:rPr lang="ar-SA" sz="4500" dirty="0" smtClean="0"/>
              <a:t>خلال</a:t>
            </a:r>
            <a:r>
              <a:rPr lang="ar-DZ" sz="4500" dirty="0" smtClean="0"/>
              <a:t> </a:t>
            </a:r>
            <a:r>
              <a:rPr lang="ar-SA" sz="4500" dirty="0" smtClean="0"/>
              <a:t>الزيارات </a:t>
            </a:r>
            <a:r>
              <a:rPr lang="ar-SA" sz="4500" dirty="0"/>
              <a:t>المختلفة للمربين في أماكن عملهم، أو عن طريق المديرين </a:t>
            </a:r>
            <a:r>
              <a:rPr lang="ar-SA" sz="4500" dirty="0" smtClean="0"/>
              <a:t>أو</a:t>
            </a:r>
            <a:r>
              <a:rPr lang="ar-DZ" sz="4500" dirty="0" smtClean="0"/>
              <a:t> </a:t>
            </a:r>
            <a:r>
              <a:rPr lang="ar-SA" sz="4500" dirty="0" smtClean="0"/>
              <a:t>المستشارين</a:t>
            </a:r>
            <a:r>
              <a:rPr lang="ar-SA" sz="4500" dirty="0"/>
              <a:t>، أو الاعتماد على بطاقات تقويم ندوة سابقة</a:t>
            </a:r>
            <a:r>
              <a:rPr lang="fr-FR" sz="4500" dirty="0"/>
              <a:t>.</a:t>
            </a:r>
            <a:br>
              <a:rPr lang="fr-FR" sz="4500" dirty="0"/>
            </a:br>
            <a:r>
              <a:rPr lang="ar-SA" sz="4500" dirty="0"/>
              <a:t>ترتيب هذه الحاجات ترتيبا منطقيا، تبوبيها حسب المحاور</a:t>
            </a:r>
            <a:r>
              <a:rPr lang="fr-FR" sz="4500" dirty="0"/>
              <a:t>.</a:t>
            </a:r>
            <a:br>
              <a:rPr lang="fr-FR" sz="4500" dirty="0"/>
            </a:br>
            <a:r>
              <a:rPr lang="ar-SA" sz="4500" dirty="0"/>
              <a:t>تخصيص العملية التكوينية لقضية واحدة أو قضيتين</a:t>
            </a:r>
            <a:r>
              <a:rPr lang="fr-FR" sz="4500" dirty="0"/>
              <a:t>.</a:t>
            </a:r>
            <a:br>
              <a:rPr lang="fr-FR" sz="4500" dirty="0"/>
            </a:br>
            <a:r>
              <a:rPr lang="ar-SA" sz="4500" dirty="0"/>
              <a:t>تحديد الأهداف المقصودة من وراء العملية </a:t>
            </a:r>
            <a:r>
              <a:rPr lang="ar-SA" sz="4500" dirty="0" err="1"/>
              <a:t>و</a:t>
            </a:r>
            <a:r>
              <a:rPr lang="ar-SA" sz="4500" dirty="0"/>
              <a:t> ذلك من حيث الجوانب الثلاثة</a:t>
            </a:r>
            <a:r>
              <a:rPr lang="fr-FR" sz="4500" dirty="0"/>
              <a:t>:</a:t>
            </a:r>
            <a:br>
              <a:rPr lang="fr-FR" sz="4500" dirty="0"/>
            </a:br>
            <a:r>
              <a:rPr lang="fr-FR" sz="4500" dirty="0"/>
              <a:t>* </a:t>
            </a:r>
            <a:r>
              <a:rPr lang="ar-SA" sz="4500" dirty="0"/>
              <a:t>المعرفية * </a:t>
            </a:r>
            <a:r>
              <a:rPr lang="ar-SA" sz="4500" dirty="0" err="1"/>
              <a:t>و</a:t>
            </a:r>
            <a:r>
              <a:rPr lang="ar-SA" sz="4500" dirty="0"/>
              <a:t> المنهجية * </a:t>
            </a:r>
            <a:r>
              <a:rPr lang="ar-SA" sz="4500" dirty="0" err="1"/>
              <a:t>و</a:t>
            </a:r>
            <a:r>
              <a:rPr lang="ar-SA" sz="4500" dirty="0"/>
              <a:t> السلوكية</a:t>
            </a:r>
            <a:r>
              <a:rPr lang="fr-FR"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fr-FR"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fr-FR"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fr-FR"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fr-FR"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fr-FR"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endParaRPr lang="fr-FR"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TotalTime>
  <Words>380</Words>
  <Application>Microsoft Office PowerPoint</Application>
  <PresentationFormat>Affichage à l'écran (4:3)</PresentationFormat>
  <Paragraphs>46</Paragraphs>
  <Slides>20</Slides>
  <Notes>0</Notes>
  <HiddenSlides>0</HiddenSlides>
  <MMClips>0</MMClips>
  <ScaleCrop>false</ScaleCrop>
  <HeadingPairs>
    <vt:vector size="4" baseType="variant">
      <vt:variant>
        <vt:lpstr>Thème</vt:lpstr>
      </vt:variant>
      <vt:variant>
        <vt:i4>1</vt:i4>
      </vt:variant>
      <vt:variant>
        <vt:lpstr>Titres des diapositives</vt:lpstr>
      </vt:variant>
      <vt:variant>
        <vt:i4>20</vt:i4>
      </vt:variant>
    </vt:vector>
  </HeadingPairs>
  <TitlesOfParts>
    <vt:vector size="21" baseType="lpstr">
      <vt:lpstr>Thème Office</vt:lpstr>
      <vt:lpstr> نحو تكوين أفضل ورؤية مستقبلية ...الرسالة ...الرؤية ...الهدف. </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نحو تكوين أفضل ورؤية مستقبلية ...الرسالة ...الرؤية ...الهدف.</dc:title>
  <dc:creator>HP</dc:creator>
  <cp:lastModifiedBy>HP</cp:lastModifiedBy>
  <cp:revision>8</cp:revision>
  <dcterms:created xsi:type="dcterms:W3CDTF">2014-03-23T18:48:28Z</dcterms:created>
  <dcterms:modified xsi:type="dcterms:W3CDTF">2014-03-24T05:32:36Z</dcterms:modified>
</cp:coreProperties>
</file>