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Default Extension="emf" ContentType="image/x-emf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embeddings/oleObject1.bin" ContentType="application/vnd.openxmlformats-officedocument.oleObject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Default Extension="tiff" ContentType="image/tiff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ms-office.legacyDiagramText"/>
  <Override PartName="/ppt/notesSlides/notesSlide9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104"/>
  </p:notesMasterIdLst>
  <p:handoutMasterIdLst>
    <p:handoutMasterId r:id="rId105"/>
  </p:handoutMasterIdLst>
  <p:sldIdLst>
    <p:sldId id="271" r:id="rId2"/>
    <p:sldId id="272" r:id="rId3"/>
    <p:sldId id="273" r:id="rId4"/>
    <p:sldId id="274" r:id="rId5"/>
    <p:sldId id="270" r:id="rId6"/>
    <p:sldId id="269" r:id="rId7"/>
    <p:sldId id="276" r:id="rId8"/>
    <p:sldId id="268" r:id="rId9"/>
    <p:sldId id="267" r:id="rId10"/>
    <p:sldId id="266" r:id="rId11"/>
    <p:sldId id="265" r:id="rId12"/>
    <p:sldId id="260" r:id="rId13"/>
    <p:sldId id="259" r:id="rId14"/>
    <p:sldId id="290" r:id="rId15"/>
    <p:sldId id="289" r:id="rId16"/>
    <p:sldId id="288" r:id="rId17"/>
    <p:sldId id="287" r:id="rId18"/>
    <p:sldId id="286" r:id="rId19"/>
    <p:sldId id="285" r:id="rId20"/>
    <p:sldId id="284" r:id="rId21"/>
    <p:sldId id="283" r:id="rId22"/>
    <p:sldId id="282" r:id="rId23"/>
    <p:sldId id="281" r:id="rId24"/>
    <p:sldId id="280" r:id="rId25"/>
    <p:sldId id="279" r:id="rId26"/>
    <p:sldId id="278" r:id="rId27"/>
    <p:sldId id="277" r:id="rId28"/>
    <p:sldId id="258" r:id="rId29"/>
    <p:sldId id="305" r:id="rId30"/>
    <p:sldId id="304" r:id="rId31"/>
    <p:sldId id="303" r:id="rId32"/>
    <p:sldId id="306" r:id="rId33"/>
    <p:sldId id="302" r:id="rId34"/>
    <p:sldId id="301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00" r:id="rId47"/>
    <p:sldId id="299" r:id="rId48"/>
    <p:sldId id="297" r:id="rId49"/>
    <p:sldId id="417" r:id="rId50"/>
    <p:sldId id="370" r:id="rId51"/>
    <p:sldId id="296" r:id="rId52"/>
    <p:sldId id="295" r:id="rId53"/>
    <p:sldId id="294" r:id="rId54"/>
    <p:sldId id="293" r:id="rId55"/>
    <p:sldId id="292" r:id="rId56"/>
    <p:sldId id="291" r:id="rId57"/>
    <p:sldId id="362" r:id="rId58"/>
    <p:sldId id="384" r:id="rId59"/>
    <p:sldId id="361" r:id="rId60"/>
    <p:sldId id="360" r:id="rId61"/>
    <p:sldId id="359" r:id="rId62"/>
    <p:sldId id="358" r:id="rId63"/>
    <p:sldId id="357" r:id="rId64"/>
    <p:sldId id="356" r:id="rId65"/>
    <p:sldId id="371" r:id="rId66"/>
    <p:sldId id="372" r:id="rId67"/>
    <p:sldId id="355" r:id="rId68"/>
    <p:sldId id="383" r:id="rId69"/>
    <p:sldId id="382" r:id="rId70"/>
    <p:sldId id="381" r:id="rId71"/>
    <p:sldId id="380" r:id="rId72"/>
    <p:sldId id="379" r:id="rId73"/>
    <p:sldId id="378" r:id="rId74"/>
    <p:sldId id="377" r:id="rId75"/>
    <p:sldId id="399" r:id="rId76"/>
    <p:sldId id="400" r:id="rId77"/>
    <p:sldId id="401" r:id="rId78"/>
    <p:sldId id="402" r:id="rId79"/>
    <p:sldId id="376" r:id="rId80"/>
    <p:sldId id="403" r:id="rId81"/>
    <p:sldId id="404" r:id="rId82"/>
    <p:sldId id="405" r:id="rId83"/>
    <p:sldId id="407" r:id="rId84"/>
    <p:sldId id="408" r:id="rId85"/>
    <p:sldId id="409" r:id="rId86"/>
    <p:sldId id="410" r:id="rId87"/>
    <p:sldId id="411" r:id="rId88"/>
    <p:sldId id="412" r:id="rId89"/>
    <p:sldId id="413" r:id="rId90"/>
    <p:sldId id="375" r:id="rId91"/>
    <p:sldId id="374" r:id="rId92"/>
    <p:sldId id="373" r:id="rId93"/>
    <p:sldId id="369" r:id="rId94"/>
    <p:sldId id="368" r:id="rId95"/>
    <p:sldId id="367" r:id="rId96"/>
    <p:sldId id="398" r:id="rId97"/>
    <p:sldId id="397" r:id="rId98"/>
    <p:sldId id="395" r:id="rId99"/>
    <p:sldId id="396" r:id="rId100"/>
    <p:sldId id="394" r:id="rId101"/>
    <p:sldId id="415" r:id="rId102"/>
    <p:sldId id="318" r:id="rId103"/>
  </p:sldIdLst>
  <p:sldSz cx="9144000" cy="6858000" type="screen4x3"/>
  <p:notesSz cx="6858000" cy="9144000"/>
  <p:defaultTextStyle>
    <a:defPPr>
      <a:defRPr lang="ar-DZ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F915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60" d="100"/>
          <a:sy n="60" d="100"/>
        </p:scale>
        <p:origin x="-1842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microsoft.com/office/2006/relationships/legacyDocTextInfo" Target="legacyDocTextInfo.bin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64F150A-D310-47EB-98B1-8D134761301F}" type="datetimeFigureOut">
              <a:rPr lang="ar-DZ" smtClean="0"/>
              <a:t>28-05-1432</a:t>
            </a:fld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2937298-BB32-4BF6-8B2F-9C978DC0E598}" type="slidenum">
              <a:rPr lang="ar-DZ" smtClean="0"/>
              <a:t>‹N°›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990EFA-266C-407D-A868-B489ACC2A3C4}" type="datetimeFigureOut">
              <a:rPr lang="ar-DZ" smtClean="0"/>
              <a:pPr/>
              <a:t>28-05-1432</a:t>
            </a:fld>
            <a:endParaRPr lang="a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DZ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267909B-3076-4986-8EC6-EF5939EF338E}" type="slidenum">
              <a:rPr lang="ar-DZ" smtClean="0"/>
              <a:pPr/>
              <a:t>‹N°›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DZ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DZ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مصلحة تسيير نفقات المستخدمين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DZ" smtClean="0"/>
              <a:t>بلجولة  عثمان :  مفتش  التربية  الوطنية  لتسيير  المالي  و  المادي</a:t>
            </a:r>
            <a:endParaRPr lang="ar-D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CBB3-D38C-4E97-8EF8-C2833B242135}" type="datetime8">
              <a:rPr lang="ar-DZ" smtClean="0"/>
              <a:t>01 أيار، 11</a:t>
            </a:fld>
            <a:endParaRPr lang="ar-DZ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FDEC-CEA1-4083-A3F9-2933197F69E0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A86D-3609-4AE0-9182-A54114B9D62D}" type="datetime8">
              <a:rPr lang="ar-DZ" smtClean="0"/>
              <a:t>01 أيار، 11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FDEC-CEA1-4083-A3F9-2933197F69E0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44E-7665-48F6-A835-7181384879BB}" type="datetime8">
              <a:rPr lang="ar-DZ" smtClean="0"/>
              <a:t>01 أيار، 11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FDEC-CEA1-4083-A3F9-2933197F69E0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 spd="med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6B5614-39F2-41C2-ABA2-21B682EF65F5}" type="datetime8">
              <a:rPr lang="ar-DZ" smtClean="0"/>
              <a:t>01 أيار، 11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ar-DZ" smtClean="0"/>
              <a:t>بلحوالة   عثمان  مفتش  التربية  الوطنية 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34A587C-3037-4988-8B50-C4264C3A650A}" type="slidenum">
              <a:rPr lang="ar-DZ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7D0C36-32C4-4FC7-8F9D-A441E3E1F9C7}" type="datetime8">
              <a:rPr lang="ar-DZ" smtClean="0"/>
              <a:t>01 أيار، 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ar-DZ" smtClean="0"/>
              <a:t>بلحوالة   عثمان  مفتش  التربية  الوطنية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3E8590-A9CD-4155-B6AD-2666E734D529}" type="slidenum">
              <a:rPr lang="ar-DZ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2D8A-38C6-4053-8276-AD766BAE3B31}" type="datetime8">
              <a:rPr lang="ar-DZ" smtClean="0"/>
              <a:t>01 أيار، 11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FDEC-CEA1-4083-A3F9-2933197F69E0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8320-7EC1-44CB-A7E6-048CC1F63A00}" type="datetime8">
              <a:rPr lang="ar-DZ" smtClean="0"/>
              <a:t>01 أيار، 11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FDEC-CEA1-4083-A3F9-2933197F69E0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D13E-1DDF-4E13-AFDF-9D902B74FCEE}" type="datetime8">
              <a:rPr lang="ar-DZ" smtClean="0"/>
              <a:t>01 أيار، 11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FDEC-CEA1-4083-A3F9-2933197F69E0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906B-E9F7-491F-AD55-9B3EC6DEDA80}" type="datetime8">
              <a:rPr lang="ar-DZ" smtClean="0"/>
              <a:t>01 أيار، 11</a:t>
            </a:fld>
            <a:endParaRPr lang="ar-D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FDEC-CEA1-4083-A3F9-2933197F69E0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43FB-21C2-4D4C-A170-05BB2CC2EECD}" type="datetime8">
              <a:rPr lang="ar-DZ" smtClean="0"/>
              <a:t>01 أيار، 11</a:t>
            </a:fld>
            <a:endParaRPr lang="ar-DZ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62FDEC-CEA1-4083-A3F9-2933197F69E0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DD42-B869-4920-B490-C3A8F178A4AF}" type="datetime8">
              <a:rPr lang="ar-DZ" smtClean="0"/>
              <a:t>01 أيار، 11</a:t>
            </a:fld>
            <a:endParaRPr lang="ar-D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FDEC-CEA1-4083-A3F9-2933197F69E0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4C29-523A-48B0-90D2-836992A32AA0}" type="datetime8">
              <a:rPr lang="ar-DZ" smtClean="0"/>
              <a:t>01 أيار، 11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A62FDEC-CEA1-4083-A3F9-2933197F69E0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911CD7B-071E-4C28-A3A7-6887855C989A}" type="datetime8">
              <a:rPr lang="ar-DZ" smtClean="0"/>
              <a:t>01 أيار، 11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FDEC-CEA1-4083-A3F9-2933197F69E0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1CE8AEA-4FCF-4E14-87B5-50A0AEC4CFA9}" type="datetime8">
              <a:rPr lang="ar-DZ" smtClean="0"/>
              <a:t>01 أيار، 11</a:t>
            </a:fld>
            <a:endParaRPr lang="ar-DZ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A62FDEC-CEA1-4083-A3F9-2933197F69E0}" type="slidenum">
              <a:rPr lang="ar-DZ" smtClean="0"/>
              <a:pPr/>
              <a:t>‹N°›</a:t>
            </a:fld>
            <a:endParaRPr lang="ar-D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ransition spd="med">
    <p:newsflash/>
  </p:transition>
  <p:hf sldNum="0" hdr="0" dt="0"/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gif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audio" Target="../media/audio2.wav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LGERI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-26988"/>
            <a:ext cx="90201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714356"/>
            <a:ext cx="8572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6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المادة 3</a:t>
            </a:r>
            <a:endParaRPr lang="ar-DZ" sz="6000" u="sng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ar-SA" sz="6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يتولى مدير المؤسسة مسؤولية الأمر بالصرف، ويقوم المقتصد بوظيفة </a:t>
            </a:r>
            <a:r>
              <a:rPr lang="ar-SA" sz="6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العون المحاسب </a:t>
            </a:r>
            <a:r>
              <a:rPr lang="ar-SA" sz="6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فيها طبقا للأحكام القانونية والتنظيمية السارية المفعول.</a:t>
            </a:r>
            <a:endParaRPr lang="fr-FR" sz="6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" name="Picture 1" descr="D:\seminaire SFM RELIZANE\service paie\منشور رقم 291\29104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643998" cy="6858000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fr-FR"/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2514600" y="4419600"/>
          <a:ext cx="3733800" cy="1562100"/>
        </p:xfrm>
        <a:graphic>
          <a:graphicData uri="http://schemas.openxmlformats.org/presentationml/2006/ole">
            <p:oleObj spid="_x0000_s10242" name="Clip" r:id="rId4" imgW="4000680" imgH="2171880" progId="">
              <p:embed/>
            </p:oleObj>
          </a:graphicData>
        </a:graphic>
      </p:graphicFrame>
      <p:sp>
        <p:nvSpPr>
          <p:cNvPr id="122883" name="WordArt 3"/>
          <p:cNvSpPr>
            <a:spLocks noChangeArrowheads="1" noChangeShapeType="1" noTextEdit="1"/>
          </p:cNvSpPr>
          <p:nvPr/>
        </p:nvSpPr>
        <p:spPr bwMode="auto">
          <a:xfrm>
            <a:off x="1371600" y="476250"/>
            <a:ext cx="6248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abic Transparent"/>
              </a:rPr>
              <a:t>شكرا على حسن الإصغاء</a:t>
            </a:r>
          </a:p>
        </p:txBody>
      </p:sp>
      <p:sp>
        <p:nvSpPr>
          <p:cNvPr id="122884" name="WordArt 4"/>
          <p:cNvSpPr>
            <a:spLocks noChangeArrowheads="1" noChangeShapeType="1" noTextEdit="1"/>
          </p:cNvSpPr>
          <p:nvPr/>
        </p:nvSpPr>
        <p:spPr bwMode="auto">
          <a:xfrm>
            <a:off x="2124075" y="2852738"/>
            <a:ext cx="4535488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NOUS VOUS REMERCIONS</a:t>
            </a:r>
          </a:p>
          <a:p>
            <a:pPr algn="ctr"/>
            <a:r>
              <a:rPr lang="fr-FR" sz="32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DE VOTRE BONNE ATTENTION</a:t>
            </a:r>
            <a:endParaRPr lang="ar-DZ" sz="32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animBg="1"/>
      <p:bldP spid="12288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468313" y="3789363"/>
            <a:ext cx="8208962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DZ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000082">
                      <a:gamma/>
                      <a:shade val="60000"/>
                      <a:invGamma/>
                    </a:srgbClr>
                  </a:prstShdw>
                </a:effectLst>
                <a:latin typeface="Andalus"/>
                <a:cs typeface="Andalus"/>
              </a:rPr>
              <a:t>السلام عليكم و رحمة الله تعالى و بركاته</a:t>
            </a:r>
          </a:p>
        </p:txBody>
      </p:sp>
      <p:pic>
        <p:nvPicPr>
          <p:cNvPr id="46085" name="Picture 5" descr="algeria_w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725488"/>
            <a:ext cx="5400675" cy="2990850"/>
          </a:xfrm>
          <a:prstGeom prst="rect">
            <a:avLst/>
          </a:prstGeom>
          <a:noFill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714356"/>
            <a:ext cx="8429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المادة 4</a:t>
            </a:r>
            <a:endParaRPr lang="ar-DZ" sz="5400" u="sng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SA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يعتبر المقتصد من </a:t>
            </a:r>
            <a:r>
              <a:rPr lang="ar-SA" sz="5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المساعدين</a:t>
            </a:r>
            <a:r>
              <a:rPr lang="ar-SA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5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المباشرين</a:t>
            </a:r>
            <a:r>
              <a:rPr lang="ar-SA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لمدير المؤسسة في كل ما يتعلق بتوفير </a:t>
            </a:r>
            <a:r>
              <a:rPr lang="ar-SA" sz="5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الشروط المادية والمالية </a:t>
            </a:r>
            <a:r>
              <a:rPr lang="ar-SA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الضرورية لتنظيم حياة الجماعة التربوية في المؤسسة</a:t>
            </a:r>
            <a:r>
              <a:rPr lang="fr-FR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fr-FR" sz="5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928670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المادة 5</a:t>
            </a:r>
            <a:endParaRPr lang="ar-DZ" sz="5400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يتلقى المقتصد التعليمات والتوجيهات من مدير المؤسسة ويقدم إليه يوميا تقريرا عن الوضعية في المؤسسة</a:t>
            </a:r>
            <a:r>
              <a:rPr lang="fr-FR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.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4282" y="285728"/>
            <a:ext cx="8716962" cy="5576888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kumimoji="0" lang="ar-SA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المادة 6</a:t>
            </a:r>
            <a:endParaRPr kumimoji="0" lang="ar-DZ" sz="6000" b="1" i="0" u="sng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يلزم المقتصد بالحضور الدائم في المؤسسة، ويمكن في إطار تأدية مهامه أن يستحضر في أي وقت من الليل أو النهار</a:t>
            </a: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.</a:t>
            </a: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2844" y="642918"/>
            <a:ext cx="8716962" cy="550545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6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المادة 7</a:t>
            </a:r>
            <a:endParaRPr kumimoji="0" lang="ar-DZ" sz="6600" b="1" i="0" u="sng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يكون المقتصد عضوا شرعيا في جميع المجالس القائمة في المؤسسة، باستثناء مجالس الأقسام حيث يمكن استدعاؤه للمشاركة في اجتماعاتها بصفة استشارية عند الضرورة.    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2844" y="571480"/>
            <a:ext cx="8775700" cy="5546725"/>
          </a:xfrm>
          <a:prstGeom prst="rect">
            <a:avLst/>
          </a:prstGeom>
        </p:spPr>
        <p:txBody>
          <a:bodyPr vert="horz" tIns="0" rIns="45720" bIns="0" anchor="b">
            <a:normAutofit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المادة 8</a:t>
            </a:r>
            <a:endParaRPr kumimoji="0" lang="ar-DZ" sz="6000" b="1" i="0" u="sng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يشارك المقتصد في عمليات التكوين وتحسين المستوى وتجديد المعارف، وفي المسابقات والامتحانات التي تنظمها السلطة السلمية.</a:t>
            </a:r>
            <a:endParaRPr kumimoji="0" lang="fr-FR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2" grpId="2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4282" y="500042"/>
            <a:ext cx="8482012" cy="5259387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المادة 9</a:t>
            </a:r>
            <a:endParaRPr kumimoji="0" lang="ar-DZ" sz="6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يمارس المقتصد نشاطات إدارية وتربوية ومالية ومحاسبة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4282" y="714356"/>
            <a:ext cx="8716962" cy="5434013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7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المادة 10</a:t>
            </a:r>
            <a:endParaRPr kumimoji="0" lang="ar-DZ" sz="7200" b="0" i="0" u="sng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تشتمل المهام الإدارية التي يمارسها المقتصد </a:t>
            </a:r>
            <a:r>
              <a:rPr kumimoji="0" lang="ar-S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تحت إشراف مدير المؤسسة ومسؤولية على:</a:t>
            </a:r>
            <a:endParaRPr kumimoji="0" lang="ar-SA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7158" y="571480"/>
            <a:ext cx="8482012" cy="5903915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اعدد مشروع ميزانية المؤسسة،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تحضير القرارات المعدلة للميزانية،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القيام بعملية التحقيق والتصفية في مجال الصرف،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إعداد الصفقات والعقود،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ضمان التموين ومتابعة الاستهلاك،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إجراء الجرد العام والجرد الدائم،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إمساك الملفات المالية للموظفين.</a:t>
            </a:r>
            <a:endParaRPr kumimoji="0" lang="fr-FR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4282" y="500042"/>
            <a:ext cx="8482012" cy="5330825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sz="7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المادة 11</a:t>
            </a:r>
            <a:endParaRPr kumimoji="0" lang="ar-DZ" sz="7200" b="0" i="0" u="sng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تتعلق النشاطات التربوية التي يمارسها المقتصد بالمشاركة في الآتي:</a:t>
            </a:r>
            <a:endParaRPr kumimoji="0" lang="ar-SA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571480"/>
            <a:ext cx="7467600" cy="2105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dirty="0" smtClean="0">
                <a:cs typeface="Times New Roman (Arabic)" pitchFamily="26" charset="0"/>
              </a:rPr>
              <a:t> </a:t>
            </a:r>
            <a:endParaRPr lang="fr-FR" dirty="0">
              <a:cs typeface="Times New Roman (Arabic)" pitchFamily="2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68" y="1000108"/>
            <a:ext cx="9081332" cy="52014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1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مرحبا </a:t>
            </a:r>
          </a:p>
          <a:p>
            <a:pPr algn="ctr">
              <a:defRPr/>
            </a:pPr>
            <a:r>
              <a:rPr lang="ar-SA" sz="1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بكم </a:t>
            </a:r>
            <a:r>
              <a:rPr lang="ar-SA" sz="8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</a:t>
            </a:r>
            <a:endParaRPr lang="fr-FR" sz="8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4282" y="785794"/>
            <a:ext cx="8482012" cy="5330825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تدعيم العلاقات المنسجمة ضمن الجماعة التربوية.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تحس</a:t>
            </a:r>
            <a:r>
              <a:rPr kumimoji="0" lang="ar-D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ي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ن الشروط التي يجري فيها تمدرس التلاميذ.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تطوير النشاطات التربوية والاجتماعية.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تفقد الوسط المدرسي وحمايته.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العناية بالحياة في النظام الداخلي.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تطوير العلاقات مع أولياء التلميذ.</a:t>
            </a:r>
            <a:endParaRPr kumimoji="0" lang="fr-FR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4282" y="571480"/>
            <a:ext cx="8455850" cy="5453082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6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المادة 12</a:t>
            </a:r>
            <a:endParaRPr kumimoji="0" lang="ar-DZ" sz="6600" b="0" i="0" u="sng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يقوم المقتصد بتوفير الوسائل التعليمية المطلوبة لأداء الأنشطة التربوية ويسهر على صيانتها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0"/>
            <a:ext cx="8847137" cy="5403850"/>
          </a:xfrm>
          <a:prstGeom prst="rect">
            <a:avLst/>
          </a:prstGeom>
        </p:spPr>
        <p:txBody>
          <a:bodyPr vert="horz" tIns="0" rIns="45720" bIns="0" anchor="b">
            <a:normAutofit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6600" b="1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المادة </a:t>
            </a:r>
            <a:r>
              <a:rPr kumimoji="0" lang="ar-SA" sz="6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13</a:t>
            </a:r>
            <a:endParaRPr kumimoji="0" lang="ar-DZ" sz="6600" b="0" i="0" u="sng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تشتمل النشاطات المالية والمحاسبة التي يقوم </a:t>
            </a:r>
            <a:r>
              <a:rPr kumimoji="0" lang="ar-SA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بها</a:t>
            </a:r>
            <a:endParaRPr kumimoji="0" lang="ar-SA" sz="6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المقتصد بصفته عونا محاسبا فيما يلي:</a:t>
            </a:r>
            <a:endParaRPr kumimoji="0" lang="ar-SA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0"/>
            <a:ext cx="8847137" cy="6048375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تحصيل الإيرادات ودفع النفقات،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ضمان حراسة الأموال والسندات والقيم والأشياء والمواد المكلفة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بها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وحفظها،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تداول الأموال والسندات والقيم والممتلكات والعائدات والمواد،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متابعة حركة الحسابات المتعلقة بالأرصدة والموجودات،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حفظ الأوراق الإثبات</a:t>
            </a:r>
            <a:r>
              <a:rPr kumimoji="0" lang="ar-D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ي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ة والسندات الخاصة بعمليات التسيير.</a:t>
            </a:r>
            <a:endParaRPr kumimoji="0" lang="fr-F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4282" y="500042"/>
            <a:ext cx="8482012" cy="5546725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المادة 14</a:t>
            </a:r>
            <a:endParaRPr kumimoji="0" lang="ar-DZ" sz="4000" b="0" i="0" u="sng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يتولى المقتصدون الرئيسيون مهام التسيير المالي والمادي في مؤسسة وعند الحاجة في مؤسستين وفقا لأحكام المواد الذكورة أعلاه، ويشاركون علاوة على ذلك بالتعاون مع مفتش التربية والتكوين للتسيير ، في تكوين الموظفين المبتدئين ، وفي مجال تقويم المدونات الحسابية لمؤسسات التعليم والمعاهد التكنولوجية للتربية وضبطها.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7158" y="500042"/>
            <a:ext cx="8482012" cy="5403850"/>
          </a:xfrm>
          <a:prstGeom prst="rect">
            <a:avLst/>
          </a:prstGeom>
        </p:spPr>
        <p:txBody>
          <a:bodyPr vert="horz" tIns="0" rIns="45720" bIns="0" anchor="b">
            <a:normAutofit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sz="5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المادة 15</a:t>
            </a:r>
            <a:endParaRPr kumimoji="0" lang="ar-DZ" sz="5400" b="0" i="0" u="sng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يتوجب على المقتصد في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حالة النقل والانتداب وانتهاء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علاقة العمل أن يقوم بنقل المهام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إلى المقتصد الذي يخلفه وفق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شروط يحددها وزير التربية.</a:t>
            </a:r>
            <a:endParaRPr kumimoji="0" lang="fr-F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4282" y="214290"/>
            <a:ext cx="8482012" cy="561975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المادة 16</a:t>
            </a:r>
            <a:endParaRPr kumimoji="0" lang="ar-DZ" sz="6000" b="0" i="0" u="sng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تلغى جميع الأحكام المخالفة لهذا القرار ولاسيما القرار رقم 1006 المؤرخ في 15 سبتمبر 1983 المشار إليه أعلاه.</a:t>
            </a:r>
            <a:endParaRPr kumimoji="0" lang="fr-FR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85720" y="857232"/>
            <a:ext cx="8482012" cy="4310074"/>
          </a:xfrm>
          <a:prstGeom prst="rect">
            <a:avLst/>
          </a:prstGeom>
        </p:spPr>
        <p:txBody>
          <a:bodyPr vert="horz" tIns="0" rIns="45720" bIns="0" anchor="b">
            <a:normAutofit fontScale="9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المادة 17</a:t>
            </a:r>
            <a:endParaRPr kumimoji="0" lang="ar-DZ" sz="6000" b="0" i="0" u="sng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توضح مناشير لاحقة ، عند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الحاجة أحكام هذا القرار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الذي يصدر في النشرة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الرسمية للتربية.</a:t>
            </a:r>
            <a:endParaRPr kumimoji="0" lang="fr-FR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928662" y="571480"/>
            <a:ext cx="7215238" cy="8572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تنظيم  المصالح  الاقتصادية  في  المؤسسات  التربوية </a:t>
            </a:r>
            <a:endParaRPr lang="ar-D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285720" y="2000240"/>
            <a:ext cx="378621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مصلحة  النفقات </a:t>
            </a:r>
            <a:endParaRPr lang="ar-D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14282" y="4286256"/>
            <a:ext cx="378621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المصلحة  الداخلية  </a:t>
            </a:r>
            <a:endParaRPr lang="ar-D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643438" y="4286256"/>
            <a:ext cx="378621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مصلحة  الرواتب </a:t>
            </a:r>
            <a:endParaRPr lang="ar-D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572000" y="2000240"/>
            <a:ext cx="378621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مصلحة  الإيرادات </a:t>
            </a:r>
            <a:endParaRPr lang="ar-D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785918" y="285728"/>
            <a:ext cx="6143668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تسيير  الرواتب  </a:t>
            </a:r>
            <a:endParaRPr lang="ar-DZ" sz="5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28662" y="1785926"/>
            <a:ext cx="7215238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ar-S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التعريف</a:t>
            </a:r>
            <a:r>
              <a:rPr lang="ar-S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:  يعتبر  الراتب  مقابل مالي ,للموظف  مقابل        جهد    مبذول   في  فترة  زمنية  معنية . </a:t>
            </a:r>
            <a:endParaRPr lang="ar-D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43108" y="3571876"/>
            <a:ext cx="457203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الحق   في  الراتب  </a:t>
            </a:r>
            <a:endParaRPr lang="ar-DZ" sz="5400" u="sng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85918" y="4786322"/>
            <a:ext cx="542928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Droit  au Traitement                 </a:t>
            </a:r>
            <a:endParaRPr lang="ar-DZ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4427538" y="404813"/>
            <a:ext cx="4105275" cy="6048375"/>
          </a:xfrm>
          <a:prstGeom prst="rect">
            <a:avLst/>
          </a:prstGeom>
          <a:solidFill>
            <a:srgbClr val="A3D5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pic>
        <p:nvPicPr>
          <p:cNvPr id="149507" name="Picture 3" descr="EMI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04813"/>
            <a:ext cx="3830638" cy="6048375"/>
          </a:xfrm>
          <a:prstGeom prst="rect">
            <a:avLst/>
          </a:prstGeom>
          <a:noFill/>
        </p:spPr>
      </p:pic>
      <p:pic>
        <p:nvPicPr>
          <p:cNvPr id="149508" name="Picture 4" descr="بسملة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3308350"/>
            <a:ext cx="4608512" cy="2928938"/>
          </a:xfrm>
          <a:prstGeom prst="rect">
            <a:avLst/>
          </a:prstGeom>
          <a:noFill/>
        </p:spPr>
      </p:pic>
      <p:pic>
        <p:nvPicPr>
          <p:cNvPr id="149509" name="Picture 5" descr="علم-جزائر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9588" y="333375"/>
            <a:ext cx="4284662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428604"/>
            <a:ext cx="800105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العقود  الإدارية الخاصة  بعملية  التزام  نفقات  المستخدمين  </a:t>
            </a:r>
            <a:endParaRPr lang="ar-DZ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1472" y="1142984"/>
            <a:ext cx="80010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r-FR" b="1" dirty="0" smtClean="0">
                <a:latin typeface="Arial" pitchFamily="34" charset="0"/>
                <a:cs typeface="Arial" pitchFamily="34" charset="0"/>
              </a:rPr>
              <a:t>Les  Actes  administratifs engageants  les  dépenses  des  personnels</a:t>
            </a:r>
            <a:endParaRPr lang="ar-D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714348" y="2000240"/>
            <a:ext cx="7715304" cy="571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الخريطة                            المنصب  المالي  </a:t>
            </a:r>
            <a:endParaRPr lang="ar-DZ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rot="10800000">
            <a:off x="5286380" y="2285992"/>
            <a:ext cx="714380" cy="15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à coins arrondis 6"/>
          <p:cNvSpPr/>
          <p:nvPr/>
        </p:nvSpPr>
        <p:spPr>
          <a:xfrm>
            <a:off x="714348" y="3000372"/>
            <a:ext cx="7715304" cy="5715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التعيين أو  التسمية               القرار  أو  المقرر   </a:t>
            </a:r>
            <a:endParaRPr lang="ar-DZ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rot="10800000">
            <a:off x="4929190" y="3286124"/>
            <a:ext cx="714380" cy="15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>
            <a:off x="642910" y="4214818"/>
            <a:ext cx="7715304" cy="571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التنصيب                          محضر  التنصيب       </a:t>
            </a:r>
            <a:endParaRPr lang="ar-DZ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rot="10800000">
            <a:off x="4929190" y="4500570"/>
            <a:ext cx="714380" cy="15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642910" y="5500702"/>
            <a:ext cx="7715304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الأداء                      </a:t>
            </a:r>
            <a:r>
              <a:rPr lang="ar-S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جدول  خدمات أو  استعمال الزمن         </a:t>
            </a:r>
            <a:endParaRPr lang="ar-DZ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rot="10800000">
            <a:off x="5286380" y="5786454"/>
            <a:ext cx="714380" cy="15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85918" y="357166"/>
            <a:ext cx="6357982" cy="52322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النصوص  التنظيمية  الخاصة بتسيير الرواتب </a:t>
            </a:r>
            <a:endParaRPr lang="ar-DZ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1472" y="2428868"/>
            <a:ext cx="764386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ar-SA" sz="2000" b="1" dirty="0" smtClean="0">
                <a:ln w="5080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المرسوم التنفيذي رقم 85/59 المؤرخ في23/03/1985 المتعلق  بالقانون</a:t>
            </a:r>
          </a:p>
          <a:p>
            <a:r>
              <a:rPr lang="ar-SA" sz="2000" b="1" dirty="0" smtClean="0">
                <a:ln w="5080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النموذجي للعمال  الإدارات العمومية </a:t>
            </a:r>
            <a:endParaRPr lang="ar-DZ" sz="2000" b="1" dirty="0">
              <a:ln w="50800"/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0034" y="3357562"/>
            <a:ext cx="771530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المرسوم  التنفيذي 89/224 المؤرخ في 05/12/1989 </a:t>
            </a:r>
            <a:r>
              <a:rPr lang="ar-SA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المتعلق بالقانون</a:t>
            </a:r>
          </a:p>
          <a:p>
            <a:r>
              <a:rPr lang="ar-SA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الخاص  بالأسلاك  المشتركة  في  الإدارات  العمومية </a:t>
            </a:r>
            <a:endParaRPr lang="ar-DZ" b="1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0034" y="4786322"/>
            <a:ext cx="778674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الأمر 06-03 المتعلق  بالقانون  العام  للوظيفة   العمومية                                  </a:t>
            </a:r>
            <a:endParaRPr lang="ar-DZ" sz="2000" b="1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1472" y="1928802"/>
            <a:ext cx="771530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القانون  78-12 المؤرخ  /05/08/1978  والمتعلق  بقانون  الأساسي  العام للعمال</a:t>
            </a:r>
            <a:endParaRPr lang="ar-DZ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00034" y="1285860"/>
            <a:ext cx="778674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الأمر 66/133 المؤرخ 02/06/1966  </a:t>
            </a:r>
            <a:r>
              <a:rPr lang="ar-SA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المتعلق  بالقانون العام  للوظيفة     العمومية</a:t>
            </a:r>
            <a:endParaRPr lang="ar-DZ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00034" y="5429264"/>
            <a:ext cx="778674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ar-SA" sz="2000" b="1" dirty="0" smtClean="0">
                <a:ln w="5080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المرسوم  التنفيذي  04-08  المتعلق بالقانون  الأساسي الأسلاك  المشتركة</a:t>
            </a:r>
            <a:endParaRPr lang="ar-DZ" sz="2000" b="1" dirty="0">
              <a:ln w="50800"/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0034" y="6000768"/>
            <a:ext cx="778674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المرسوم  التنفيذي  رقم  315/08 المؤرخ 11/10/2008</a:t>
            </a:r>
            <a:endParaRPr lang="ar-DZ" sz="2000" b="1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0034" y="4214818"/>
            <a:ext cx="778674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0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المرسوم  التنفيذي  49/90  المؤرخ في 06/02/1990                                  </a:t>
            </a:r>
            <a:endParaRPr lang="ar-DZ" sz="2000" b="1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droite 3"/>
          <p:cNvSpPr/>
          <p:nvPr/>
        </p:nvSpPr>
        <p:spPr>
          <a:xfrm>
            <a:off x="571472" y="2071678"/>
            <a:ext cx="7429552" cy="2071702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02/06/1966</a:t>
            </a:r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إلى  01/01/1985</a:t>
            </a:r>
            <a:r>
              <a:rPr lang="ar-SA" sz="2000" dirty="0" smtClean="0">
                <a:latin typeface="Arial" pitchFamily="34" charset="0"/>
                <a:cs typeface="Arial" pitchFamily="34" charset="0"/>
              </a:rPr>
              <a:t>  =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القانون  العام للوظيفة العمومية</a:t>
            </a:r>
            <a:endParaRPr lang="ar-D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571472" y="0"/>
            <a:ext cx="7429552" cy="207170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من 05/07/1962  إلى  01/06/1966</a:t>
            </a:r>
            <a:r>
              <a:rPr lang="ar-SA" sz="2000" dirty="0" smtClean="0">
                <a:latin typeface="Arial" pitchFamily="34" charset="0"/>
                <a:cs typeface="Arial" pitchFamily="34" charset="0"/>
              </a:rPr>
              <a:t>  =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نصوص الدولة  الفرنسية </a:t>
            </a:r>
            <a:endParaRPr lang="ar-D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571472" y="4143380"/>
            <a:ext cx="7429552" cy="2071702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من 01/01/1985  إلى  15/07/2006</a:t>
            </a:r>
            <a:r>
              <a:rPr lang="ar-SA" sz="2000" dirty="0" smtClean="0">
                <a:latin typeface="Arial" pitchFamily="34" charset="0"/>
                <a:cs typeface="Arial" pitchFamily="34" charset="0"/>
              </a:rPr>
              <a:t>  =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القانون  العام  للعامل</a:t>
            </a:r>
            <a:endParaRPr lang="ar-D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28860" y="428604"/>
            <a:ext cx="48577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حاليا</a:t>
            </a:r>
            <a:endParaRPr lang="ar-DZ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714348" y="3429000"/>
            <a:ext cx="7429552" cy="135729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ابتداء  من  11/11/2008 – المرسوم  التنفيذي-مستخديمي  قطاع  التربية الوطنية  </a:t>
            </a:r>
            <a:endParaRPr lang="ar-D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714348" y="2143116"/>
            <a:ext cx="7429552" cy="1357298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ابتداء من 27/09/2007 –المرسوم  الرائسي-يحدد الشبكة  الأستدلالية للرواتب</a:t>
            </a:r>
            <a:endParaRPr lang="ar-D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714348" y="857232"/>
            <a:ext cx="7429552" cy="135729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ابتداء  من  15/07/2006  -الأمرية  الجديدة : القانون  العام  للوظيفة العمومية  </a:t>
            </a:r>
            <a:endParaRPr lang="ar-D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714348" y="4929198"/>
            <a:ext cx="7429552" cy="1357298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ابتداء  من  19/01/2008 – المرسوم  التنفيذي- الأسلاك  المشتركة    </a:t>
            </a:r>
            <a:endParaRPr lang="ar-D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4546" y="357166"/>
            <a:ext cx="4302780" cy="584775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القانون العام للوظيفة  العمومية</a:t>
            </a:r>
            <a:endParaRPr lang="fr-FR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4143372" y="1000108"/>
            <a:ext cx="500066" cy="71438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4" name="Rectangle 3"/>
          <p:cNvSpPr/>
          <p:nvPr/>
        </p:nvSpPr>
        <p:spPr>
          <a:xfrm>
            <a:off x="2857488" y="1785926"/>
            <a:ext cx="2797562" cy="46166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الرواتب</a:t>
            </a:r>
            <a:endParaRPr lang="fr-F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5786" y="2928934"/>
            <a:ext cx="8072494" cy="1938992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Arial" pitchFamily="34" charset="0"/>
                <a:cs typeface="Arial" pitchFamily="34" charset="0"/>
              </a:rPr>
              <a:t>من</a:t>
            </a:r>
            <a:r>
              <a:rPr lang="ar-SA" sz="3200" b="1" dirty="0" smtClean="0"/>
              <a:t>  </a:t>
            </a:r>
            <a:r>
              <a:rPr lang="ar-SA" sz="4000" b="1" dirty="0" smtClean="0">
                <a:latin typeface="Arial" pitchFamily="34" charset="0"/>
                <a:cs typeface="Arial" pitchFamily="34" charset="0"/>
              </a:rPr>
              <a:t>المادة  </a:t>
            </a:r>
            <a:r>
              <a:rPr lang="ar-SA" sz="4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ar-SA" sz="4000" b="1" dirty="0" smtClean="0">
                <a:latin typeface="Arial" pitchFamily="34" charset="0"/>
                <a:cs typeface="Arial" pitchFamily="34" charset="0"/>
              </a:rPr>
              <a:t>114</a:t>
            </a:r>
            <a:r>
              <a:rPr lang="ar-SA" sz="40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ar-SA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ar-SA" sz="4000" b="1" dirty="0" smtClean="0">
                <a:latin typeface="Arial" pitchFamily="34" charset="0"/>
                <a:cs typeface="Arial" pitchFamily="34" charset="0"/>
              </a:rPr>
              <a:t>إلى  المادة </a:t>
            </a:r>
            <a:r>
              <a:rPr lang="ar-SA" sz="4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ar-SA" sz="4000" b="1" dirty="0" smtClean="0">
                <a:latin typeface="Arial" pitchFamily="34" charset="0"/>
                <a:cs typeface="Arial" pitchFamily="34" charset="0"/>
              </a:rPr>
              <a:t>126</a:t>
            </a:r>
            <a:r>
              <a:rPr lang="ar-SA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ar-D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643174" y="3286124"/>
          <a:ext cx="4500594" cy="857256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4500594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</a:rPr>
                        <a:t>STATUT GENERAL</a:t>
                      </a:r>
                      <a:br>
                        <a:rPr lang="fr-FR" sz="2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</a:rPr>
                      </a:br>
                      <a:r>
                        <a:rPr lang="fr-FR" sz="2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</a:rPr>
                        <a:t>DE LA FONCTION PUBLIQUE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10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4572008"/>
            <a:ext cx="8501122" cy="1384995"/>
          </a:xfrm>
          <a:prstGeom prst="rect">
            <a:avLst/>
          </a:prstGeom>
          <a:gradFill>
            <a:gsLst>
              <a:gs pos="10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Ordonnance n°06-03 du 19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Joumada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Ethania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1427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correspondant au 15 juillet 2006</a:t>
            </a:r>
            <a:b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portant statut général de la fonction publique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928794" y="214290"/>
          <a:ext cx="6000792" cy="857256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6000792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ar-DZ" sz="3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القانون الأساسي العام للوظيفة العمومية </a:t>
                      </a:r>
                      <a:endParaRPr lang="ar-DZ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10000">
                          <a:srgbClr val="00B05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142984"/>
            <a:ext cx="9144000" cy="1754326"/>
          </a:xfrm>
          <a:prstGeom prst="rect">
            <a:avLst/>
          </a:prstGeom>
          <a:gradFill>
            <a:gsLst>
              <a:gs pos="1000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أمر رقم 06-03 مؤرّخ في 19 جمادى الثانية عام 1427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الموافق 15 يوليو سنة 2006،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يتضمّن القانون الأساسي العام للوظيفة العمومية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صورة 8" descr="jo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22319"/>
            <a:ext cx="1071570" cy="985351"/>
          </a:xfrm>
          <a:prstGeom prst="rect">
            <a:avLst/>
          </a:prstGeom>
        </p:spPr>
      </p:pic>
      <p:pic>
        <p:nvPicPr>
          <p:cNvPr id="10" name="صورة 9" descr="jo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111953"/>
            <a:ext cx="1071570" cy="985351"/>
          </a:xfrm>
          <a:prstGeom prst="rect">
            <a:avLst/>
          </a:prstGeom>
        </p:spPr>
      </p:pic>
      <p:pic>
        <p:nvPicPr>
          <p:cNvPr id="11" name="صورة 10" descr="jof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88" y="3286124"/>
            <a:ext cx="1875427" cy="828677"/>
          </a:xfrm>
          <a:prstGeom prst="rect">
            <a:avLst/>
          </a:prstGeom>
        </p:spPr>
      </p:pic>
      <p:pic>
        <p:nvPicPr>
          <p:cNvPr id="12" name="صورة 11" descr="jof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3286124"/>
            <a:ext cx="1875427" cy="828677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0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القانون الأساسي العام للوظيفة العمومية</a:t>
            </a:r>
            <a:r>
              <a:rPr lang="fr-FR" b="1" dirty="0" smtClean="0">
                <a:solidFill>
                  <a:srgbClr val="FF0000"/>
                </a:solidFill>
                <a:latin typeface="Verdana"/>
              </a:rPr>
              <a:t/>
            </a:r>
            <a:br>
              <a:rPr lang="fr-FR" b="1" dirty="0" smtClean="0">
                <a:solidFill>
                  <a:srgbClr val="FF0000"/>
                </a:solidFill>
                <a:latin typeface="Verdana"/>
              </a:rPr>
            </a:br>
            <a:r>
              <a:rPr lang="fr-FR" sz="2700" b="1" dirty="0" smtClean="0">
                <a:solidFill>
                  <a:srgbClr val="FFFF00"/>
                </a:solidFill>
                <a:latin typeface="Verdana"/>
              </a:rPr>
              <a:t>STATUT GENERAL DE LA FONCTION PUBLIQUE</a:t>
            </a:r>
            <a:endParaRPr lang="fr-FR" sz="27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429156" cy="4525963"/>
          </a:xfr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txBody>
          <a:bodyPr anchor="ctr" anchorCtr="1"/>
          <a:lstStyle/>
          <a:p>
            <a:pPr algn="ctr"/>
            <a:r>
              <a:rPr lang="fr-F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TITRE V</a:t>
            </a:r>
            <a:r>
              <a:rPr lang="fr-FR" dirty="0" smtClean="0">
                <a:solidFill>
                  <a:srgbClr val="FFFF00"/>
                </a:solidFill>
              </a:rPr>
              <a:t/>
            </a:r>
            <a:br>
              <a:rPr lang="fr-FR" dirty="0" smtClean="0">
                <a:solidFill>
                  <a:srgbClr val="FFFF00"/>
                </a:solidFill>
              </a:rPr>
            </a:br>
            <a:endParaRPr lang="fr-FR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fr-FR" sz="3200" b="1" dirty="0" smtClean="0">
                <a:solidFill>
                  <a:srgbClr val="FFFF00"/>
                </a:solidFill>
              </a:rPr>
              <a:t>CLASSIFICATION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rgbClr val="FFFF00"/>
                </a:solidFill>
              </a:rPr>
              <a:t>- </a:t>
            </a:r>
            <a:r>
              <a:rPr lang="fr-FR" sz="3200" b="1" dirty="0" smtClean="0">
                <a:solidFill>
                  <a:srgbClr val="FFFF00"/>
                </a:solidFill>
              </a:rPr>
              <a:t>REMUNERATION</a:t>
            </a:r>
            <a:endParaRPr lang="fr-FR" sz="3200" b="1" dirty="0">
              <a:solidFill>
                <a:srgbClr val="FFFF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52956" cy="4525963"/>
          </a:xfr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anchor="ctr" anchorCtr="0">
            <a:normAutofit/>
          </a:bodyPr>
          <a:lstStyle/>
          <a:p>
            <a:pPr algn="ctr" rtl="1"/>
            <a:r>
              <a:rPr lang="ar-DZ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الباب الخامس</a:t>
            </a:r>
          </a:p>
          <a:p>
            <a:pPr algn="ctr" rtl="1">
              <a:buNone/>
            </a:pPr>
            <a:endParaRPr lang="fr-FR" sz="1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r>
              <a:rPr lang="ar-DZ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التصنيف - الراتب</a:t>
            </a:r>
            <a:endParaRPr lang="fr-FR" sz="4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4262"/>
            <a:ext cx="4786314" cy="1317643"/>
          </a:xfrm>
          <a:gradFill>
            <a:gsLst>
              <a:gs pos="10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  <a:r>
              <a:rPr lang="fr-FR" dirty="0" smtClean="0">
                <a:solidFill>
                  <a:srgbClr val="FF0000"/>
                </a:solidFill>
              </a:rPr>
              <a:t> - </a:t>
            </a:r>
            <a:r>
              <a:rPr lang="fr-FR" dirty="0" smtClean="0">
                <a:solidFill>
                  <a:schemeClr val="bg1"/>
                </a:solidFill>
              </a:rPr>
              <a:t>REMUNERATION</a:t>
            </a: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</p:nvPr>
        </p:nvGraphicFramePr>
        <p:xfrm>
          <a:off x="457200" y="3998298"/>
          <a:ext cx="4040188" cy="303014"/>
        </p:xfrm>
        <a:graphic>
          <a:graphicData uri="http://schemas.openxmlformats.org/drawingml/2006/table">
            <a:tbl>
              <a:tblPr/>
              <a:tblGrid>
                <a:gridCol w="4040188"/>
              </a:tblGrid>
              <a:tr h="303014">
                <a:tc>
                  <a:txBody>
                    <a:bodyPr/>
                    <a:lstStyle/>
                    <a:p>
                      <a:pPr algn="ctr"/>
                      <a:endParaRPr lang="ar-DZ" sz="800" b="1" dirty="0">
                        <a:solidFill>
                          <a:srgbClr val="808080"/>
                        </a:solidFill>
                        <a:latin typeface="Verdana"/>
                      </a:endParaRPr>
                    </a:p>
                  </a:txBody>
                  <a:tcPr marL="60603" marR="60603" marT="30301" marB="303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57772" y="0"/>
            <a:ext cx="4384612" cy="1285860"/>
          </a:xfrm>
          <a:gradFill>
            <a:gsLst>
              <a:gs pos="1000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Autofit/>
          </a:bodyPr>
          <a:lstStyle/>
          <a:p>
            <a:pPr algn="ctr" rtl="1"/>
            <a:r>
              <a:rPr lang="ar-DZ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التصنيف - الراتب</a:t>
            </a:r>
            <a:endParaRPr lang="fr-FR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59389" y="1289053"/>
            <a:ext cx="4384612" cy="5568947"/>
          </a:xfrm>
          <a:gradFill>
            <a:gsLst>
              <a:gs pos="1000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rmAutofit/>
          </a:bodyPr>
          <a:lstStyle/>
          <a:p>
            <a:pPr algn="ctr" rtl="1"/>
            <a:r>
              <a:rPr lang="ar-D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المادة 114 </a:t>
            </a:r>
            <a:r>
              <a:rPr lang="ar-DZ" sz="3200" b="1" dirty="0" smtClean="0"/>
              <a:t>:</a:t>
            </a:r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ar-D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تنقسم المجموعات المنصوص عليها في المادة 8 من هذا الأمر إلى أصناف توافق مختلف مستويات تأهيل الموظفين.</a:t>
            </a:r>
          </a:p>
          <a:p>
            <a:pPr algn="r" rtl="1"/>
            <a:r>
              <a:rPr lang="ar-D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يضـم كل صنف درجات توافق تقدم الموظف في رتبته.</a:t>
            </a:r>
          </a:p>
          <a:p>
            <a:pPr algn="r" rtl="1"/>
            <a:r>
              <a:rPr lang="ar-D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يخصص لكل درجة رقم استدلالي يوافق الخبرة المهنية المحصل عليها من الموظف</a:t>
            </a:r>
            <a:r>
              <a:rPr lang="ar-DZ" sz="3200" b="1" dirty="0" smtClean="0"/>
              <a:t>.</a:t>
            </a:r>
            <a:endParaRPr lang="fr-FR" sz="32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1321265"/>
            <a:ext cx="4786314" cy="5536735"/>
          </a:xfrm>
          <a:prstGeom prst="rect">
            <a:avLst/>
          </a:prstGeom>
          <a:gradFill>
            <a:gsLst>
              <a:gs pos="10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noAutofit/>
          </a:bodyPr>
          <a:lstStyle/>
          <a:p>
            <a:r>
              <a:rPr lang="fr-FR" sz="2600" b="1" dirty="0" smtClean="0"/>
              <a:t>     </a:t>
            </a:r>
            <a:r>
              <a:rPr lang="fr-FR" sz="2000" b="1" dirty="0" smtClean="0">
                <a:solidFill>
                  <a:schemeClr val="bg1"/>
                </a:solidFill>
              </a:rPr>
              <a:t>Art. 114</a:t>
            </a:r>
            <a:r>
              <a:rPr lang="fr-FR" sz="2000" dirty="0" smtClean="0">
                <a:solidFill>
                  <a:schemeClr val="bg1"/>
                </a:solidFill>
              </a:rPr>
              <a:t> - </a:t>
            </a:r>
            <a:r>
              <a:rPr lang="fr-FR" sz="2000" b="1" dirty="0" smtClean="0">
                <a:solidFill>
                  <a:schemeClr val="bg1"/>
                </a:solidFill>
              </a:rPr>
              <a:t>Les groupes prévus à l'article 8 de la présente ordonnance sont subdivisés en catégories correspondant aux différents niveaux de qualification des fonctionnaires.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Chaque catégorie comporte des échelons correspondant à l'avancement du fonctionnaire dans son grade.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Chaque échelon est affecté d'un indice correspondant à l'expérience professionnelle acquise par le fonctionnaire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4262"/>
            <a:ext cx="4786314" cy="1317643"/>
          </a:xfrm>
          <a:gradFill>
            <a:gsLst>
              <a:gs pos="10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CLASSIFICATION - REMUNERATION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</p:nvPr>
        </p:nvGraphicFramePr>
        <p:xfrm>
          <a:off x="457200" y="3998298"/>
          <a:ext cx="4040188" cy="303014"/>
        </p:xfrm>
        <a:graphic>
          <a:graphicData uri="http://schemas.openxmlformats.org/drawingml/2006/table">
            <a:tbl>
              <a:tblPr/>
              <a:tblGrid>
                <a:gridCol w="4040188"/>
              </a:tblGrid>
              <a:tr h="303014">
                <a:tc>
                  <a:txBody>
                    <a:bodyPr/>
                    <a:lstStyle/>
                    <a:p>
                      <a:pPr algn="ctr"/>
                      <a:endParaRPr lang="ar-DZ" sz="800" b="1" dirty="0">
                        <a:solidFill>
                          <a:srgbClr val="808080"/>
                        </a:solidFill>
                        <a:latin typeface="Verdana"/>
                      </a:endParaRPr>
                    </a:p>
                  </a:txBody>
                  <a:tcPr marL="60603" marR="60603" marT="30301" marB="303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57772" y="0"/>
            <a:ext cx="4384612" cy="1285860"/>
          </a:xfrm>
          <a:gradFill>
            <a:gsLst>
              <a:gs pos="1000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Autofit/>
          </a:bodyPr>
          <a:lstStyle/>
          <a:p>
            <a:pPr algn="ctr" rtl="1"/>
            <a:r>
              <a:rPr lang="ar-DZ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التصنيف - الراتب</a:t>
            </a:r>
            <a:endParaRPr lang="fr-FR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59389" y="1289053"/>
            <a:ext cx="4384612" cy="5568947"/>
          </a:xfrm>
          <a:gradFill>
            <a:gsLst>
              <a:gs pos="1000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rmAutofit/>
          </a:bodyPr>
          <a:lstStyle/>
          <a:p>
            <a:pPr algn="ctr" rtl="1"/>
            <a:r>
              <a:rPr lang="ar-D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المادة </a:t>
            </a:r>
            <a:r>
              <a:rPr lang="ar-DZ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115 :</a:t>
            </a:r>
            <a:endParaRPr lang="fr-FR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fr-F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ar-DZ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تشكل الأصناف والدرجات والأرقام الاستدلالية المقابلة لها الشبكة الاستدلالية للرواتب.</a:t>
            </a:r>
          </a:p>
          <a:p>
            <a:pPr algn="r" rtl="1"/>
            <a:r>
              <a:rPr lang="ar-DZ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يحدد عدد الأصناف، والحد الأدنى والأقصى لكل صنف وعدد الدرجات وكذا قواعد الترقية في الدرجات عن طريق التنظيم</a:t>
            </a:r>
            <a:r>
              <a:rPr lang="ar-DZ" sz="3200" b="1" dirty="0" smtClean="0"/>
              <a:t>.</a:t>
            </a:r>
            <a:endParaRPr lang="fr-FR" sz="32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1321265"/>
            <a:ext cx="4786314" cy="5536735"/>
          </a:xfrm>
          <a:prstGeom prst="rect">
            <a:avLst/>
          </a:prstGeom>
          <a:gradFill>
            <a:gsLst>
              <a:gs pos="10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anchor="ctr" anchorCtr="0">
            <a:noAutofit/>
          </a:bodyPr>
          <a:lstStyle/>
          <a:p>
            <a:r>
              <a:rPr lang="fr-FR" sz="2800" b="1" dirty="0" smtClean="0"/>
              <a:t>     </a:t>
            </a:r>
            <a:r>
              <a:rPr lang="fr-FR" sz="2400" b="1" dirty="0" smtClean="0">
                <a:solidFill>
                  <a:schemeClr val="bg1"/>
                </a:solidFill>
              </a:rPr>
              <a:t>Art. 115</a:t>
            </a:r>
            <a:r>
              <a:rPr lang="fr-FR" sz="2400" dirty="0" smtClean="0">
                <a:solidFill>
                  <a:schemeClr val="bg1"/>
                </a:solidFill>
              </a:rPr>
              <a:t> - </a:t>
            </a:r>
            <a:r>
              <a:rPr lang="fr-FR" sz="2400" b="1" dirty="0" smtClean="0">
                <a:solidFill>
                  <a:schemeClr val="bg1"/>
                </a:solidFill>
              </a:rPr>
              <a:t>Les catégories, les échelons et les indices y afférents constituent la grille indiciaire des traitements.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Le nombre de catégories, le seuil minimal et maximal de chaque catégorie, le nombre d'échelons ainsi que les règles d'avancement d'échelon sont fixés par voie réglementaire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4262"/>
            <a:ext cx="4786314" cy="1317643"/>
          </a:xfrm>
          <a:gradFill>
            <a:gsLst>
              <a:gs pos="10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CLASSIFICATION - REMUNERATION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</p:nvPr>
        </p:nvGraphicFramePr>
        <p:xfrm>
          <a:off x="457200" y="3998298"/>
          <a:ext cx="4040188" cy="303014"/>
        </p:xfrm>
        <a:graphic>
          <a:graphicData uri="http://schemas.openxmlformats.org/drawingml/2006/table">
            <a:tbl>
              <a:tblPr/>
              <a:tblGrid>
                <a:gridCol w="4040188"/>
              </a:tblGrid>
              <a:tr h="303014">
                <a:tc>
                  <a:txBody>
                    <a:bodyPr/>
                    <a:lstStyle/>
                    <a:p>
                      <a:pPr algn="ctr"/>
                      <a:endParaRPr lang="ar-DZ" sz="800" b="1" dirty="0">
                        <a:solidFill>
                          <a:srgbClr val="808080"/>
                        </a:solidFill>
                        <a:latin typeface="Verdana"/>
                      </a:endParaRPr>
                    </a:p>
                  </a:txBody>
                  <a:tcPr marL="60603" marR="60603" marT="30301" marB="303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57772" y="0"/>
            <a:ext cx="4384612" cy="1285860"/>
          </a:xfrm>
          <a:gradFill>
            <a:gsLst>
              <a:gs pos="1000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Autofit/>
          </a:bodyPr>
          <a:lstStyle/>
          <a:p>
            <a:pPr algn="ctr" rtl="1"/>
            <a:r>
              <a:rPr lang="ar-DZ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التصنيف - الراتب</a:t>
            </a:r>
            <a:endParaRPr lang="fr-FR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59389" y="1289053"/>
            <a:ext cx="4384612" cy="5568947"/>
          </a:xfrm>
          <a:gradFill>
            <a:gsLst>
              <a:gs pos="1000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>
            <a:normAutofit fontScale="92500" lnSpcReduction="20000"/>
          </a:bodyPr>
          <a:lstStyle/>
          <a:p>
            <a:pPr algn="ctr" rtl="1"/>
            <a:r>
              <a:rPr lang="ar-D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المادة </a:t>
            </a:r>
            <a:r>
              <a:rPr lang="ar-D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116</a:t>
            </a:r>
            <a:r>
              <a:rPr lang="ar-DZ" sz="3200" b="1" dirty="0" smtClean="0"/>
              <a:t> :</a:t>
            </a:r>
            <a:endParaRPr lang="fr-FR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يمكن أن تصنف بعض رتب المجموعة "أ" المنصوص عليها في المادة 8 من هذا الأمر التي يتطلب الالتحاق </a:t>
            </a:r>
            <a:r>
              <a:rPr lang="ar-DZ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بها</a:t>
            </a:r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مستوى تأهيل عال، في أقسام خارج الصنف تتضمن درجات وأرقام استدلالية كما هو منصوص عليها في المادتين 114 و115 أعلاه.</a:t>
            </a:r>
          </a:p>
          <a:p>
            <a:pPr algn="ctr" rtl="1"/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المادة 117 :</a:t>
            </a:r>
            <a:endParaRPr lang="fr-FR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إذا لم </a:t>
            </a:r>
            <a:r>
              <a:rPr lang="ar-DZ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ينص</a:t>
            </a:r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قانون أساسي خاص على إمكانية ترقية موظف ينتمي إلى سلك ذي رتبة وحيدة، تمنح نقاط استدلالية إضافية وفق </a:t>
            </a:r>
            <a:r>
              <a:rPr lang="ar-DZ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كيفيات</a:t>
            </a:r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تحدد عن طريق التنظيم</a:t>
            </a:r>
            <a:r>
              <a:rPr lang="ar-DZ" sz="3200" b="1" dirty="0" smtClean="0"/>
              <a:t>.</a:t>
            </a:r>
            <a:endParaRPr lang="fr-FR" sz="32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1321265"/>
            <a:ext cx="4786314" cy="5536735"/>
          </a:xfrm>
          <a:prstGeom prst="rect">
            <a:avLst/>
          </a:prstGeom>
          <a:gradFill>
            <a:gsLst>
              <a:gs pos="10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anchor="ctr" anchorCtr="0"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Art. 116</a:t>
            </a:r>
            <a:r>
              <a:rPr lang="fr-FR" sz="2000" dirty="0" smtClean="0">
                <a:solidFill>
                  <a:schemeClr val="bg1"/>
                </a:solidFill>
              </a:rPr>
              <a:t> - </a:t>
            </a:r>
            <a:r>
              <a:rPr lang="fr-FR" sz="2000" b="1" dirty="0" smtClean="0">
                <a:solidFill>
                  <a:schemeClr val="bg1"/>
                </a:solidFill>
              </a:rPr>
              <a:t>Compte tenu du haut niveau de qualification requis, certains grades appartenant au groupe "A", prévu à l'article 8 de la présente ordonnance, peuvent être classés dans des subdivisions hors catégorie comportant des échelons et des indices, tels que prévus aux articles 114 et 115 ci-dessus.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Art. 117 - Lorsqu'un statut particulier n'a pas prévu de possibilité de promotion d'un fonctionnaire appartenant à un corps à grade unique, il est accordé une bonification indiciaire, selon les modalités fixées par voie réglementaire</a:t>
            </a:r>
            <a:r>
              <a:rPr lang="fr-FR" sz="2000" b="1" dirty="0" smtClean="0"/>
              <a:t>.</a:t>
            </a:r>
            <a:endParaRPr lang="fr-FR" sz="2000" b="1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علم-جزائر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44450"/>
            <a:ext cx="2019300" cy="2520950"/>
          </a:xfrm>
          <a:prstGeom prst="rect">
            <a:avLst/>
          </a:prstGeom>
          <a:noFill/>
        </p:spPr>
      </p:pic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1476375" y="115888"/>
            <a:ext cx="74533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DZ" sz="4400">
                <a:solidFill>
                  <a:srgbClr val="6600FF"/>
                </a:solidFill>
                <a:cs typeface="AF_Diwani" pitchFamily="2" charset="-78"/>
              </a:rPr>
              <a:t>الجمهورية الجزائرية الديمقراطية الشعبية</a:t>
            </a:r>
            <a:endParaRPr lang="fr-FR" sz="4400">
              <a:solidFill>
                <a:srgbClr val="6600FF"/>
              </a:solidFill>
              <a:cs typeface="AF_Diwani" pitchFamily="2" charset="-78"/>
            </a:endParaRPr>
          </a:p>
        </p:txBody>
      </p:sp>
      <p:sp>
        <p:nvSpPr>
          <p:cNvPr id="152580" name="WordArt 4"/>
          <p:cNvSpPr>
            <a:spLocks noChangeArrowheads="1" noChangeShapeType="1" noTextEdit="1"/>
          </p:cNvSpPr>
          <p:nvPr/>
        </p:nvSpPr>
        <p:spPr bwMode="auto">
          <a:xfrm>
            <a:off x="4356100" y="908050"/>
            <a:ext cx="36099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DZ" sz="3600" kern="10">
                <a:ln w="9525">
                  <a:noFill/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abic Transparent"/>
              </a:rPr>
              <a:t>وزارة التربية الوطنية</a:t>
            </a:r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1357290" y="4000504"/>
            <a:ext cx="6840537" cy="9366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DZ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يومي </a:t>
            </a:r>
            <a:r>
              <a:rPr lang="ar-S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03</a:t>
            </a:r>
            <a:r>
              <a:rPr lang="ar-D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S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ar-D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S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04و 05</a:t>
            </a:r>
            <a:r>
              <a:rPr lang="ar-D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S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أبريل </a:t>
            </a:r>
            <a:r>
              <a:rPr lang="ar-D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S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2011</a:t>
            </a:r>
            <a:endParaRPr lang="fr-F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2584" name="WordArt 8"/>
          <p:cNvSpPr>
            <a:spLocks noChangeArrowheads="1" noChangeShapeType="1" noTextEdit="1"/>
          </p:cNvSpPr>
          <p:nvPr/>
        </p:nvSpPr>
        <p:spPr bwMode="auto">
          <a:xfrm>
            <a:off x="1142976" y="2071678"/>
            <a:ext cx="73437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DZ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ملتقى </a:t>
            </a:r>
            <a:r>
              <a:rPr lang="ar-SA" sz="4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وطني حول واقع وأفاق المقتصد المسير</a:t>
            </a:r>
            <a:endParaRPr lang="ar-DZ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2910" y="5500702"/>
            <a:ext cx="79296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معهد  تكوين  المعلمين   ابن  رشد  </a:t>
            </a:r>
            <a:r>
              <a:rPr lang="ar-SA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تيارت</a:t>
            </a:r>
            <a:r>
              <a:rPr lang="ar-SA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14000</a:t>
            </a:r>
            <a:endParaRPr lang="ar-DZ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  <p:custDataLst>
      <p:tags r:id="rId1"/>
    </p:custDataLst>
  </p:cSld>
  <p:clrMapOvr>
    <a:masterClrMapping/>
  </p:clrMapOvr>
  <p:transition spd="med">
    <p:newsflash/>
    <p:sndAc>
      <p:stSnd>
        <p:snd r:embed="rId4" name="BEETVN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2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  <p:bldP spid="152580" grpId="0" animBg="1"/>
      <p:bldP spid="152583" grpId="0" animBg="1"/>
      <p:bldP spid="15258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4262"/>
            <a:ext cx="4786314" cy="1317643"/>
          </a:xfrm>
          <a:gradFill>
            <a:gsLst>
              <a:gs pos="10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CLASSIFICATION - REMUNERATION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</p:nvPr>
        </p:nvGraphicFramePr>
        <p:xfrm>
          <a:off x="457200" y="3998298"/>
          <a:ext cx="4040188" cy="303014"/>
        </p:xfrm>
        <a:graphic>
          <a:graphicData uri="http://schemas.openxmlformats.org/drawingml/2006/table">
            <a:tbl>
              <a:tblPr/>
              <a:tblGrid>
                <a:gridCol w="4040188"/>
              </a:tblGrid>
              <a:tr h="303014">
                <a:tc>
                  <a:txBody>
                    <a:bodyPr/>
                    <a:lstStyle/>
                    <a:p>
                      <a:pPr algn="ctr"/>
                      <a:endParaRPr lang="ar-DZ" sz="800" b="1" dirty="0">
                        <a:solidFill>
                          <a:srgbClr val="808080"/>
                        </a:solidFill>
                        <a:latin typeface="Verdana"/>
                      </a:endParaRPr>
                    </a:p>
                  </a:txBody>
                  <a:tcPr marL="60603" marR="60603" marT="30301" marB="303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57772" y="0"/>
            <a:ext cx="4384612" cy="1285860"/>
          </a:xfrm>
          <a:gradFill>
            <a:gsLst>
              <a:gs pos="1000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Autofit/>
          </a:bodyPr>
          <a:lstStyle/>
          <a:p>
            <a:pPr algn="ctr" rtl="1"/>
            <a:r>
              <a:rPr lang="ar-DZ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التصنيف - الراتب</a:t>
            </a:r>
            <a:endParaRPr lang="fr-FR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59389" y="1289053"/>
            <a:ext cx="4384612" cy="5568947"/>
          </a:xfrm>
          <a:gradFill>
            <a:gsLst>
              <a:gs pos="1000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rmAutofit fontScale="92500" lnSpcReduction="10000"/>
          </a:bodyPr>
          <a:lstStyle/>
          <a:p>
            <a:pPr algn="ctr" rtl="1"/>
            <a:r>
              <a:rPr lang="ar-D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المادة </a:t>
            </a:r>
            <a:r>
              <a:rPr lang="ar-DZ" sz="3200" b="1" dirty="0" smtClean="0">
                <a:solidFill>
                  <a:schemeClr val="bg1"/>
                </a:solidFill>
              </a:rPr>
              <a:t>118</a:t>
            </a:r>
            <a:r>
              <a:rPr lang="ar-DZ" sz="3200" b="1" dirty="0" smtClean="0"/>
              <a:t> :</a:t>
            </a:r>
            <a:endParaRPr lang="fr-FR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fr-F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ar-DZ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تحدد القوانين الأساسية الخاصة تصنيف كل رتبة.</a:t>
            </a:r>
          </a:p>
          <a:p>
            <a:pPr algn="ctr" rtl="1"/>
            <a:r>
              <a:rPr lang="ar-DZ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المادة 119 :</a:t>
            </a:r>
            <a:endParaRPr lang="fr-FR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ar-DZ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يتكون الراتب المنصوص عليه في المادة 32 من هذا الأمر من :</a:t>
            </a:r>
          </a:p>
          <a:p>
            <a:pPr algn="r" rtl="1">
              <a:buNone/>
            </a:pPr>
            <a:r>
              <a:rPr lang="fr-F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ar-DZ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الراتب الرئيسي،</a:t>
            </a:r>
          </a:p>
          <a:p>
            <a:pPr algn="r" rtl="1">
              <a:buNone/>
            </a:pPr>
            <a:r>
              <a:rPr lang="fr-F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ar-DZ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العلاوات والتعويضات.</a:t>
            </a:r>
          </a:p>
          <a:p>
            <a:pPr algn="r" rtl="1">
              <a:buNone/>
            </a:pPr>
            <a:r>
              <a:rPr lang="fr-F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ar-DZ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يستفيد الموظف، زيادة على ذلك، من المنح ذات الطــابع العــائلي المنــصوص علــيها في التنظيم المعمول به</a:t>
            </a:r>
            <a:endParaRPr lang="fr-FR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21265"/>
            <a:ext cx="4786314" cy="5536735"/>
          </a:xfrm>
          <a:prstGeom prst="rect">
            <a:avLst/>
          </a:prstGeom>
          <a:gradFill>
            <a:gsLst>
              <a:gs pos="10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anchor="ctr" anchorCtr="0">
            <a:noAutofit/>
          </a:bodyPr>
          <a:lstStyle/>
          <a:p>
            <a:pPr algn="ctr"/>
            <a:r>
              <a:rPr lang="fr-FR" sz="2800" b="1" dirty="0" smtClean="0"/>
              <a:t>         </a:t>
            </a:r>
            <a:r>
              <a:rPr lang="fr-FR" sz="2000" b="1" dirty="0" smtClean="0">
                <a:solidFill>
                  <a:schemeClr val="bg1"/>
                </a:solidFill>
              </a:rPr>
              <a:t>Art. 118</a:t>
            </a:r>
            <a:r>
              <a:rPr lang="fr-FR" sz="2000" dirty="0" smtClean="0">
                <a:solidFill>
                  <a:schemeClr val="bg1"/>
                </a:solidFill>
              </a:rPr>
              <a:t> - </a:t>
            </a:r>
            <a:r>
              <a:rPr lang="fr-FR" sz="2000" b="1" dirty="0" smtClean="0">
                <a:solidFill>
                  <a:schemeClr val="bg1"/>
                </a:solidFill>
              </a:rPr>
              <a:t>Les statuts particuliers fixent le classement catégoriel de chaque grade.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         Art. 119 - La rémunération prévue à l'article 32 de la présente ordonnance comprend : - le traitement;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         - les primes et indemnités.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Le fonctionnaire bénéficie, en outre, des prestations à caractère familial prévues par la réglementation en vigueur</a:t>
            </a:r>
            <a:r>
              <a:rPr lang="fr-FR" sz="2400" b="1" dirty="0" smtClean="0"/>
              <a:t>.</a:t>
            </a:r>
            <a:endParaRPr lang="fr-FR" sz="2400" b="1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4262"/>
            <a:ext cx="4786314" cy="1317643"/>
          </a:xfrm>
          <a:gradFill>
            <a:gsLst>
              <a:gs pos="10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CLASSIFICATION - REMUNERATION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</p:nvPr>
        </p:nvGraphicFramePr>
        <p:xfrm>
          <a:off x="457200" y="3998298"/>
          <a:ext cx="4040188" cy="303014"/>
        </p:xfrm>
        <a:graphic>
          <a:graphicData uri="http://schemas.openxmlformats.org/drawingml/2006/table">
            <a:tbl>
              <a:tblPr/>
              <a:tblGrid>
                <a:gridCol w="4040188"/>
              </a:tblGrid>
              <a:tr h="303014">
                <a:tc>
                  <a:txBody>
                    <a:bodyPr/>
                    <a:lstStyle/>
                    <a:p>
                      <a:pPr algn="ctr"/>
                      <a:endParaRPr lang="ar-DZ" sz="800" b="1" dirty="0">
                        <a:solidFill>
                          <a:srgbClr val="808080"/>
                        </a:solidFill>
                        <a:latin typeface="Verdana"/>
                      </a:endParaRPr>
                    </a:p>
                  </a:txBody>
                  <a:tcPr marL="60603" marR="60603" marT="30301" marB="303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57772" y="0"/>
            <a:ext cx="4384612" cy="1285860"/>
          </a:xfrm>
          <a:gradFill>
            <a:gsLst>
              <a:gs pos="1000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Autofit/>
          </a:bodyPr>
          <a:lstStyle/>
          <a:p>
            <a:pPr algn="ctr" rtl="1"/>
            <a:r>
              <a:rPr lang="ar-DZ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التصنيف - الراتب</a:t>
            </a:r>
            <a:endParaRPr lang="fr-FR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59389" y="1289053"/>
            <a:ext cx="4384612" cy="5568947"/>
          </a:xfrm>
          <a:gradFill>
            <a:gsLst>
              <a:gs pos="1000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rmAutofit/>
          </a:bodyPr>
          <a:lstStyle/>
          <a:p>
            <a:pPr algn="ctr" rtl="1"/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المادة</a:t>
            </a:r>
            <a:r>
              <a:rPr lang="ar-DZ" sz="3200" b="1" dirty="0" smtClean="0"/>
              <a:t> </a:t>
            </a:r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120 :</a:t>
            </a:r>
            <a:endParaRPr lang="fr-FR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يتقاضى الموظف، مهما تكن رتبته، راتبه من المؤسسة أو الإدارة العمومية التي يمارس مهامه فيها فعليا.</a:t>
            </a:r>
          </a:p>
          <a:p>
            <a:pPr algn="ctr" rtl="1"/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المادة 121 :</a:t>
            </a:r>
            <a:endParaRPr lang="fr-FR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يوافق الراتب الأساسي الرقم الاستدلالي الأدنى للصنف. ويمثل الراتب المقابل للواجبات القانونية الأساسية للموظف</a:t>
            </a:r>
            <a:r>
              <a:rPr lang="ar-DZ" sz="3200" b="1" dirty="0" smtClean="0"/>
              <a:t>.</a:t>
            </a:r>
            <a:endParaRPr lang="fr-FR" sz="32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1321265"/>
            <a:ext cx="4786314" cy="5536735"/>
          </a:xfrm>
          <a:prstGeom prst="rect">
            <a:avLst/>
          </a:prstGeom>
          <a:gradFill>
            <a:gsLst>
              <a:gs pos="10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anchor="ctr" anchorCtr="0">
            <a:noAutofit/>
          </a:bodyPr>
          <a:lstStyle/>
          <a:p>
            <a:pPr algn="ctr"/>
            <a:r>
              <a:rPr lang="fr-FR" sz="3000" b="1" dirty="0" smtClean="0"/>
              <a:t>     </a:t>
            </a:r>
            <a:r>
              <a:rPr lang="fr-FR" sz="2400" b="1" dirty="0" smtClean="0">
                <a:solidFill>
                  <a:schemeClr val="bg1"/>
                </a:solidFill>
              </a:rPr>
              <a:t>Art. 120</a:t>
            </a:r>
            <a:r>
              <a:rPr lang="fr-FR" sz="2400" dirty="0" smtClean="0">
                <a:solidFill>
                  <a:schemeClr val="bg1"/>
                </a:solidFill>
              </a:rPr>
              <a:t> - </a:t>
            </a:r>
            <a:r>
              <a:rPr lang="fr-FR" sz="2400" b="1" dirty="0" smtClean="0">
                <a:solidFill>
                  <a:schemeClr val="bg1"/>
                </a:solidFill>
              </a:rPr>
              <a:t>Le fonctionnaire, quel que soit son rang, est rémunéré par l'institution ou l'administration publique où il exerce effectivement.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     Art. 121 - Le traitement de base correspond à l'indice minimal de la catégorie. Il rémunère les obligations statutaires du fonctionnaire</a:t>
            </a:r>
            <a:r>
              <a:rPr lang="fr-FR" sz="3000" dirty="0" smtClean="0"/>
              <a:t>.</a:t>
            </a:r>
            <a:endParaRPr lang="fr-FR" sz="3000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fr-FR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4262"/>
            <a:ext cx="4786314" cy="1317643"/>
          </a:xfrm>
          <a:gradFill>
            <a:gsLst>
              <a:gs pos="10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CLASSIFICATION - REMUNERATION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</p:nvPr>
        </p:nvGraphicFramePr>
        <p:xfrm>
          <a:off x="457200" y="3998298"/>
          <a:ext cx="4040188" cy="303014"/>
        </p:xfrm>
        <a:graphic>
          <a:graphicData uri="http://schemas.openxmlformats.org/drawingml/2006/table">
            <a:tbl>
              <a:tblPr/>
              <a:tblGrid>
                <a:gridCol w="4040188"/>
              </a:tblGrid>
              <a:tr h="303014">
                <a:tc>
                  <a:txBody>
                    <a:bodyPr/>
                    <a:lstStyle/>
                    <a:p>
                      <a:pPr algn="ctr"/>
                      <a:endParaRPr lang="ar-DZ" sz="800" b="1" dirty="0">
                        <a:solidFill>
                          <a:srgbClr val="808080"/>
                        </a:solidFill>
                        <a:latin typeface="Verdana"/>
                      </a:endParaRPr>
                    </a:p>
                  </a:txBody>
                  <a:tcPr marL="60603" marR="60603" marT="30301" marB="303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57772" y="0"/>
            <a:ext cx="4384612" cy="1285860"/>
          </a:xfrm>
          <a:gradFill>
            <a:gsLst>
              <a:gs pos="1000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Autofit/>
          </a:bodyPr>
          <a:lstStyle/>
          <a:p>
            <a:pPr algn="ctr" rtl="1"/>
            <a:r>
              <a:rPr lang="ar-DZ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التصنيف - الراتب</a:t>
            </a:r>
            <a:endParaRPr lang="fr-FR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59389" y="1289053"/>
            <a:ext cx="4384612" cy="5568947"/>
          </a:xfrm>
          <a:gradFill>
            <a:gsLst>
              <a:gs pos="1000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rmAutofit fontScale="92500" lnSpcReduction="10000"/>
          </a:bodyPr>
          <a:lstStyle/>
          <a:p>
            <a:pPr algn="ctr" rtl="1"/>
            <a:r>
              <a:rPr lang="ar-D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المادة 122 :</a:t>
            </a:r>
            <a:endParaRPr lang="fr-FR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fr-F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ar-DZ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يتحدد الراتب الرئيسي من خلال الرقم الاستدلالي الأدنى للرتبة مضافا إليه الرقم الاستدلالي المرتبط بالدرجة المتحصل عليها.وينتج الراتب الرئيسي من حاصل ضرب الرقم الاستدلالي للراتب الرئيسي في قيمة النقطة الاستدلالية.</a:t>
            </a:r>
          </a:p>
          <a:p>
            <a:pPr algn="ctr" rtl="1"/>
            <a:r>
              <a:rPr lang="ar-DZ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المادة 123 :</a:t>
            </a:r>
            <a:endParaRPr lang="fr-FR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fr-F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ar-DZ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تحدد على التوالي قيمة النقطة الاســتدلالية وكـذا المعايير التي تضبط تطورها بمرسوم</a:t>
            </a:r>
            <a:endParaRPr lang="fr-FR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21265"/>
            <a:ext cx="4786314" cy="5536735"/>
          </a:xfrm>
          <a:prstGeom prst="rect">
            <a:avLst/>
          </a:prstGeom>
          <a:gradFill>
            <a:gsLst>
              <a:gs pos="10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anchor="ctr" anchorCtr="0">
            <a:noAutofit/>
          </a:bodyPr>
          <a:lstStyle/>
          <a:p>
            <a:pPr algn="ctr"/>
            <a:r>
              <a:rPr lang="fr-FR" sz="2700" b="1" dirty="0" smtClean="0"/>
              <a:t>          </a:t>
            </a:r>
            <a:r>
              <a:rPr lang="fr-FR" sz="2000" b="1" dirty="0" smtClean="0">
                <a:solidFill>
                  <a:schemeClr val="bg1"/>
                </a:solidFill>
              </a:rPr>
              <a:t>Art. 122</a:t>
            </a:r>
            <a:r>
              <a:rPr lang="fr-FR" sz="2000" dirty="0" smtClean="0">
                <a:solidFill>
                  <a:schemeClr val="bg1"/>
                </a:solidFill>
              </a:rPr>
              <a:t> - </a:t>
            </a:r>
            <a:r>
              <a:rPr lang="fr-FR" sz="2000" b="1" dirty="0" smtClean="0">
                <a:solidFill>
                  <a:schemeClr val="bg1"/>
                </a:solidFill>
              </a:rPr>
              <a:t>Le traitement est déterminé en fonction de l'indice minimal du grade auquel s'ajoute l'indice correspondant à l'échelon occupé.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Il résulte du produit de l'indice de traitement et de la valeur du point indiciaire.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         Art. 123 - La valeur du point indiciaire ainsi que les critères qui en déterminent l'évolution sont respectivement fixés par décret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4262"/>
            <a:ext cx="4786314" cy="1317643"/>
          </a:xfrm>
          <a:gradFill>
            <a:gsLst>
              <a:gs pos="10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CLASSIFICATION - REMUNERATION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</p:nvPr>
        </p:nvGraphicFramePr>
        <p:xfrm>
          <a:off x="457200" y="3998298"/>
          <a:ext cx="4040188" cy="303014"/>
        </p:xfrm>
        <a:graphic>
          <a:graphicData uri="http://schemas.openxmlformats.org/drawingml/2006/table">
            <a:tbl>
              <a:tblPr/>
              <a:tblGrid>
                <a:gridCol w="4040188"/>
              </a:tblGrid>
              <a:tr h="303014">
                <a:tc>
                  <a:txBody>
                    <a:bodyPr/>
                    <a:lstStyle/>
                    <a:p>
                      <a:pPr algn="ctr"/>
                      <a:endParaRPr lang="ar-DZ" sz="800" b="1" dirty="0">
                        <a:solidFill>
                          <a:srgbClr val="808080"/>
                        </a:solidFill>
                        <a:latin typeface="Verdana"/>
                      </a:endParaRPr>
                    </a:p>
                  </a:txBody>
                  <a:tcPr marL="60603" marR="60603" marT="30301" marB="303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57772" y="0"/>
            <a:ext cx="4384612" cy="1285860"/>
          </a:xfrm>
          <a:gradFill>
            <a:gsLst>
              <a:gs pos="1000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Autofit/>
          </a:bodyPr>
          <a:lstStyle/>
          <a:p>
            <a:pPr algn="ctr" rtl="1"/>
            <a:r>
              <a:rPr lang="ar-DZ" sz="4800" dirty="0" smtClean="0">
                <a:solidFill>
                  <a:srgbClr val="FF0000"/>
                </a:solidFill>
              </a:rPr>
              <a:t>التصنيف - الراتب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59389" y="1289053"/>
            <a:ext cx="4384612" cy="5568947"/>
          </a:xfrm>
          <a:gradFill>
            <a:gsLst>
              <a:gs pos="1000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rmAutofit fontScale="92500" lnSpcReduction="10000"/>
          </a:bodyPr>
          <a:lstStyle/>
          <a:p>
            <a:pPr algn="ctr" rtl="1"/>
            <a:r>
              <a:rPr lang="ar-D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المادة </a:t>
            </a:r>
            <a:r>
              <a:rPr lang="ar-DZ" sz="3200" b="1" dirty="0" smtClean="0">
                <a:solidFill>
                  <a:schemeClr val="bg1"/>
                </a:solidFill>
              </a:rPr>
              <a:t>122</a:t>
            </a:r>
            <a:r>
              <a:rPr lang="ar-DZ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fr-FR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fr-F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ar-DZ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يتحدد الراتب الرئيسي من خلال الرقم الاستدلالي الأدنى للرتبة مضافا إليه الرقم الاستدلالي المرتبط بالدرجة المتحصل عليها.وينتج الراتب الرئيسي من حاصل ضرب الرقم الاستدلالي للراتب الرئيسي في قيمة النقطة الاستدلالية.</a:t>
            </a:r>
          </a:p>
          <a:p>
            <a:pPr algn="ctr" rtl="1"/>
            <a:r>
              <a:rPr lang="ar-DZ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المادة 123 :</a:t>
            </a:r>
            <a:endParaRPr lang="fr-FR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fr-F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ar-DZ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تحدد على التوالي قيمة النقطة الاســتدلالية وكـذا المعايير التي تضبط تطورها بمرسوم</a:t>
            </a:r>
            <a:endParaRPr lang="fr-FR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21265"/>
            <a:ext cx="4786314" cy="5536735"/>
          </a:xfrm>
          <a:prstGeom prst="rect">
            <a:avLst/>
          </a:prstGeom>
          <a:gradFill>
            <a:gsLst>
              <a:gs pos="10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anchor="ctr" anchorCtr="0">
            <a:noAutofit/>
          </a:bodyPr>
          <a:lstStyle/>
          <a:p>
            <a:pPr algn="ctr"/>
            <a:r>
              <a:rPr lang="fr-FR" sz="2700" b="1" dirty="0" smtClean="0"/>
              <a:t>          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Art. 122</a:t>
            </a: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traitement est déterminé en fonction de l'indice minimal du grade auquel s'ajoute l'indice correspondant à l'échelon occupé.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 résulte du produit de l'indice de traitement et de la valeur du point indiciaire.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Art. 123 - La valeur du point indiciaire ainsi que les critères qui en déterminent l'évolution sont respectivement fixés par décret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4262"/>
            <a:ext cx="4786314" cy="1317643"/>
          </a:xfrm>
          <a:gradFill>
            <a:gsLst>
              <a:gs pos="10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CLASSIFICATION - REMUNERATION</a:t>
            </a: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</p:nvPr>
        </p:nvGraphicFramePr>
        <p:xfrm>
          <a:off x="457200" y="3998298"/>
          <a:ext cx="4040188" cy="303014"/>
        </p:xfrm>
        <a:graphic>
          <a:graphicData uri="http://schemas.openxmlformats.org/drawingml/2006/table">
            <a:tbl>
              <a:tblPr/>
              <a:tblGrid>
                <a:gridCol w="4040188"/>
              </a:tblGrid>
              <a:tr h="303014">
                <a:tc>
                  <a:txBody>
                    <a:bodyPr/>
                    <a:lstStyle/>
                    <a:p>
                      <a:pPr algn="ctr"/>
                      <a:endParaRPr lang="ar-DZ" sz="800" b="1" dirty="0">
                        <a:solidFill>
                          <a:srgbClr val="808080"/>
                        </a:solidFill>
                        <a:latin typeface="Verdana"/>
                      </a:endParaRPr>
                    </a:p>
                  </a:txBody>
                  <a:tcPr marL="60603" marR="60603" marT="30301" marB="303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57772" y="0"/>
            <a:ext cx="4384612" cy="1285860"/>
          </a:xfrm>
          <a:gradFill>
            <a:gsLst>
              <a:gs pos="1000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Autofit/>
          </a:bodyPr>
          <a:lstStyle/>
          <a:p>
            <a:pPr algn="ctr" rtl="1"/>
            <a:r>
              <a:rPr lang="ar-DZ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التصنيف - الراتب</a:t>
            </a:r>
            <a:endParaRPr lang="fr-FR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59389" y="1289053"/>
            <a:ext cx="4384612" cy="5568947"/>
          </a:xfrm>
          <a:gradFill>
            <a:gsLst>
              <a:gs pos="1000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rmAutofit/>
          </a:bodyPr>
          <a:lstStyle/>
          <a:p>
            <a:pPr algn="ctr" rtl="1"/>
            <a:r>
              <a:rPr lang="ar-D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المادة 124</a:t>
            </a:r>
            <a:r>
              <a:rPr lang="ar-DZ" sz="3200" b="1" dirty="0" smtClean="0"/>
              <a:t> :</a:t>
            </a:r>
            <a:endParaRPr lang="fr-FR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تخصص التعويضات لتعويض </a:t>
            </a:r>
            <a:r>
              <a:rPr lang="ar-DZ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التبعيات</a:t>
            </a:r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الخاصة المرتبطة بممارسة بعض النشاطات، وكذا بمكان ممارستها وبالظروف الخاصة للعمل.</a:t>
            </a:r>
          </a:p>
          <a:p>
            <a:pPr algn="r" rtl="1"/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تخصص المنح للحث على المرد ودية وتحسين الأداء</a:t>
            </a:r>
            <a:r>
              <a:rPr lang="ar-DZ" sz="3200" b="1" dirty="0" smtClean="0"/>
              <a:t>.</a:t>
            </a:r>
            <a:endParaRPr lang="fr-FR" sz="32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1321265"/>
            <a:ext cx="4786314" cy="5536735"/>
          </a:xfrm>
          <a:prstGeom prst="rect">
            <a:avLst/>
          </a:prstGeom>
          <a:gradFill>
            <a:gsLst>
              <a:gs pos="10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anchor="ctr" anchorCtr="0">
            <a:noAutofit/>
          </a:bodyPr>
          <a:lstStyle/>
          <a:p>
            <a:pPr algn="ctr"/>
            <a:r>
              <a:rPr lang="fr-FR" sz="3200" b="1" dirty="0" smtClean="0"/>
              <a:t>   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124 - Les indemnités sont destinées à rémunérer les sujétions particulières inhérentes à l'exercice de certaines activités ainsi qu'au lieu et aux conditions spécifiques de travail.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primes sont destinées à stimuler le rendement et la performance</a:t>
            </a:r>
            <a:r>
              <a:rPr lang="fr-FR" sz="2800" b="1" dirty="0" smtClean="0"/>
              <a:t>.</a:t>
            </a:r>
            <a:endParaRPr lang="fr-FR" sz="2800" b="1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4262"/>
            <a:ext cx="4786314" cy="1317643"/>
          </a:xfrm>
          <a:gradFill>
            <a:gsLst>
              <a:gs pos="10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CLASSIFICATION</a:t>
            </a:r>
            <a:r>
              <a:rPr lang="fr-FR" dirty="0" smtClean="0">
                <a:solidFill>
                  <a:srgbClr val="FF0000"/>
                </a:solidFill>
              </a:rPr>
              <a:t> - </a:t>
            </a:r>
            <a:r>
              <a:rPr lang="fr-FR" dirty="0" smtClean="0">
                <a:solidFill>
                  <a:schemeClr val="bg1"/>
                </a:solidFill>
              </a:rPr>
              <a:t>REMUNERATION</a:t>
            </a: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</p:nvPr>
        </p:nvGraphicFramePr>
        <p:xfrm>
          <a:off x="457200" y="3998298"/>
          <a:ext cx="4040188" cy="303014"/>
        </p:xfrm>
        <a:graphic>
          <a:graphicData uri="http://schemas.openxmlformats.org/drawingml/2006/table">
            <a:tbl>
              <a:tblPr/>
              <a:tblGrid>
                <a:gridCol w="4040188"/>
              </a:tblGrid>
              <a:tr h="303014">
                <a:tc>
                  <a:txBody>
                    <a:bodyPr/>
                    <a:lstStyle/>
                    <a:p>
                      <a:pPr algn="ctr"/>
                      <a:endParaRPr lang="ar-DZ" sz="800" b="1" dirty="0">
                        <a:solidFill>
                          <a:srgbClr val="808080"/>
                        </a:solidFill>
                        <a:latin typeface="Verdana"/>
                      </a:endParaRPr>
                    </a:p>
                  </a:txBody>
                  <a:tcPr marL="60603" marR="60603" marT="30301" marB="303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57772" y="0"/>
            <a:ext cx="4384612" cy="1285860"/>
          </a:xfrm>
          <a:gradFill>
            <a:gsLst>
              <a:gs pos="1000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Autofit/>
          </a:bodyPr>
          <a:lstStyle/>
          <a:p>
            <a:pPr algn="ctr" rtl="1"/>
            <a:r>
              <a:rPr lang="ar-DZ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التصنيف - الراتب</a:t>
            </a:r>
            <a:endParaRPr lang="fr-FR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59389" y="1289053"/>
            <a:ext cx="4384612" cy="5568947"/>
          </a:xfrm>
          <a:gradFill>
            <a:gsLst>
              <a:gs pos="1000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anchor="ctr" anchorCtr="0">
            <a:normAutofit/>
          </a:bodyPr>
          <a:lstStyle/>
          <a:p>
            <a:pPr algn="ctr" rtl="1"/>
            <a:r>
              <a:rPr lang="ar-DZ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المادة 125 </a:t>
            </a:r>
            <a:r>
              <a:rPr lang="ar-DZ" sz="3400" b="1" dirty="0" smtClean="0"/>
              <a:t>:</a:t>
            </a:r>
            <a:endParaRPr lang="fr-FR" sz="3400" b="1" dirty="0" smtClean="0"/>
          </a:p>
          <a:p>
            <a:pPr algn="r" rtl="1">
              <a:buNone/>
            </a:pPr>
            <a:r>
              <a:rPr lang="fr-FR" sz="3400" b="1" dirty="0" smtClean="0"/>
              <a:t>	</a:t>
            </a:r>
            <a:r>
              <a:rPr lang="ar-D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زيادة على الراتب المنصوص عليه في المادة 119 أعلاه، يمكن الموظف أن يستفيد من تعويضات مقابل المصاريف الناتجة عن ممارسة مهامه.</a:t>
            </a:r>
          </a:p>
          <a:p>
            <a:pPr algn="r" rtl="1"/>
            <a:r>
              <a:rPr lang="ar-D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المادة 126 : تؤسس كـل منحـة أو تعـويـض بمـرسـوم.</a:t>
            </a:r>
            <a:endParaRPr lang="fr-F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21265"/>
            <a:ext cx="4786314" cy="5536735"/>
          </a:xfrm>
          <a:prstGeom prst="rect">
            <a:avLst/>
          </a:prstGeom>
          <a:gradFill>
            <a:gsLst>
              <a:gs pos="10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noAutofit/>
          </a:bodyPr>
          <a:lstStyle/>
          <a:p>
            <a:pPr algn="ctr"/>
            <a:r>
              <a:rPr lang="fr-FR" sz="3200" b="1" dirty="0" smtClean="0"/>
              <a:t>	</a:t>
            </a:r>
            <a:r>
              <a:rPr lang="fr-FR" sz="2400" b="1" dirty="0" smtClean="0">
                <a:solidFill>
                  <a:schemeClr val="bg1"/>
                </a:solidFill>
              </a:rPr>
              <a:t>Art. 125</a:t>
            </a:r>
            <a:r>
              <a:rPr lang="fr-FR" sz="2400" dirty="0" smtClean="0">
                <a:solidFill>
                  <a:schemeClr val="bg1"/>
                </a:solidFill>
              </a:rPr>
              <a:t> - </a:t>
            </a:r>
            <a:r>
              <a:rPr lang="fr-FR" sz="2400" b="1" dirty="0" smtClean="0">
                <a:solidFill>
                  <a:schemeClr val="bg1"/>
                </a:solidFill>
              </a:rPr>
              <a:t>Outre la rémunération prévue à l'article 119 ci-dessus, le fonctionnaire peut bénéficier d'indemnités compensatrices de frais engagés à l'occasion de l'exercice de ses fonctions.</a:t>
            </a:r>
          </a:p>
          <a:p>
            <a:pPr algn="ctr"/>
            <a:endParaRPr lang="fr-FR" sz="24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	Art. 126 - Toute prime ou indemnité est instituée par décret</a:t>
            </a:r>
            <a:r>
              <a:rPr lang="fr-FR" sz="2800" b="1" dirty="0" smtClean="0"/>
              <a:t>.</a:t>
            </a:r>
            <a:endParaRPr lang="fr-FR" sz="2800" b="1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285728"/>
            <a:ext cx="8143932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مرسوم  رئاسي  رقم   304 - 07  مؤرخ  في  17  رمضان</a:t>
            </a:r>
          </a:p>
          <a:p>
            <a:pPr algn="ctr"/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عام  1428  </a:t>
            </a:r>
            <a:r>
              <a:rPr lang="ar-S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الموافق</a:t>
            </a:r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29  سبتمبر  سنة  </a:t>
            </a:r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2007  </a:t>
            </a:r>
            <a:r>
              <a:rPr lang="ar-S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يحدد</a:t>
            </a:r>
          </a:p>
          <a:p>
            <a:pPr algn="ctr"/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الشبكة  </a:t>
            </a:r>
            <a:r>
              <a:rPr lang="ar-S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الاستدلالية   لمرتبات </a:t>
            </a:r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r-S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الموظفين</a:t>
            </a:r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ونظام  دفع</a:t>
            </a:r>
            <a:r>
              <a:rPr lang="ar-S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r-D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رواتبهم 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714612" y="2143116"/>
            <a:ext cx="5857916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المجموعة     :  04  مجموعات  أ  - ب  -  ج  -  د  </a:t>
            </a:r>
            <a:endParaRPr lang="ar-DZ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71670" y="2928934"/>
            <a:ext cx="585791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التصنيف   :  17  صنف و07  أقسام  فرعية   </a:t>
            </a:r>
            <a:endParaRPr lang="ar-DZ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14480" y="3714752"/>
            <a:ext cx="5857916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الرقم  الاستدلالي : من 200  الى  1480    </a:t>
            </a:r>
            <a:endParaRPr lang="ar-DZ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728" y="4643446"/>
            <a:ext cx="585791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الدرجة   :  12  درجة    </a:t>
            </a:r>
            <a:endParaRPr lang="ar-DZ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57224" y="5429264"/>
            <a:ext cx="585791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الرقم  الاستدلالي  لدرجة : من  10  الى  888  </a:t>
            </a:r>
            <a:endParaRPr lang="ar-DZ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LHOUALA\Pictures\img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0"/>
            <a:ext cx="8572560" cy="6500834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00034" y="2000240"/>
          <a:ext cx="8215370" cy="255756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3074"/>
                <a:gridCol w="1643074"/>
                <a:gridCol w="1643074"/>
                <a:gridCol w="1643074"/>
                <a:gridCol w="1643074"/>
              </a:tblGrid>
              <a:tr h="82020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الترقية إلى  </a:t>
                      </a:r>
                    </a:p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الدرجة </a:t>
                      </a:r>
                      <a:endParaRPr lang="ar-DZ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المدة  الدنيا</a:t>
                      </a:r>
                      <a:endParaRPr lang="ar-DZ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المدة  المتوسطة</a:t>
                      </a:r>
                      <a:endParaRPr lang="ar-DZ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المدة  القصوى</a:t>
                      </a:r>
                      <a:endParaRPr lang="ar-DZ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الملاحظات</a:t>
                      </a:r>
                      <a:endParaRPr lang="ar-DZ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20209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من  الدرجة</a:t>
                      </a:r>
                    </a:p>
                    <a:p>
                      <a:pPr algn="ctr" rtl="1"/>
                      <a:r>
                        <a:rPr lang="ar-SA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إلى  الدرجة</a:t>
                      </a:r>
                      <a:endParaRPr lang="ar-DZ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latin typeface="Arial" pitchFamily="34" charset="0"/>
                          <a:cs typeface="Arial" pitchFamily="34" charset="0"/>
                        </a:rPr>
                        <a:t>سنتان </a:t>
                      </a:r>
                    </a:p>
                    <a:p>
                      <a:pPr algn="ctr" rtl="1"/>
                      <a:r>
                        <a:rPr lang="ar-SA" b="1" dirty="0" smtClean="0">
                          <a:latin typeface="Arial" pitchFamily="34" charset="0"/>
                          <a:cs typeface="Arial" pitchFamily="34" charset="0"/>
                        </a:rPr>
                        <a:t> و </a:t>
                      </a:r>
                    </a:p>
                    <a:p>
                      <a:pPr algn="ctr" rtl="1"/>
                      <a:r>
                        <a:rPr lang="ar-SA" b="1" dirty="0" smtClean="0">
                          <a:latin typeface="Arial" pitchFamily="34" charset="0"/>
                          <a:cs typeface="Arial" pitchFamily="34" charset="0"/>
                        </a:rPr>
                        <a:t>06 أشهر</a:t>
                      </a:r>
                      <a:endParaRPr lang="ar-D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latin typeface="Arial" pitchFamily="34" charset="0"/>
                          <a:cs typeface="Arial" pitchFamily="34" charset="0"/>
                        </a:rPr>
                        <a:t>03 سنوات</a:t>
                      </a:r>
                      <a:endParaRPr lang="ar-D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latin typeface="Arial" pitchFamily="34" charset="0"/>
                          <a:cs typeface="Arial" pitchFamily="34" charset="0"/>
                        </a:rPr>
                        <a:t>03 سنوات </a:t>
                      </a:r>
                    </a:p>
                    <a:p>
                      <a:pPr algn="ctr" rtl="1"/>
                      <a:r>
                        <a:rPr lang="ar-SA" b="1" dirty="0" smtClean="0">
                          <a:latin typeface="Arial" pitchFamily="34" charset="0"/>
                          <a:cs typeface="Arial" pitchFamily="34" charset="0"/>
                        </a:rPr>
                        <a:t> و</a:t>
                      </a:r>
                    </a:p>
                    <a:p>
                      <a:pPr algn="ctr" rtl="1"/>
                      <a:r>
                        <a:rPr lang="ar-SA" b="1" dirty="0" smtClean="0">
                          <a:latin typeface="Arial" pitchFamily="34" charset="0"/>
                          <a:cs typeface="Arial" pitchFamily="34" charset="0"/>
                        </a:rPr>
                        <a:t>06  أشهر</a:t>
                      </a:r>
                      <a:endParaRPr lang="ar-D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</a:tr>
              <a:tr h="820209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12  درجة </a:t>
                      </a:r>
                      <a:endParaRPr lang="ar-DZ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r>
                        <a:rPr lang="ar-SA" b="1" dirty="0" smtClean="0">
                          <a:latin typeface="Arial" pitchFamily="34" charset="0"/>
                          <a:cs typeface="Arial" pitchFamily="34" charset="0"/>
                        </a:rPr>
                        <a:t>  سنة </a:t>
                      </a:r>
                      <a:endParaRPr lang="ar-D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r>
                        <a:rPr lang="ar-SA" b="1" dirty="0" smtClean="0">
                          <a:latin typeface="Arial" pitchFamily="34" charset="0"/>
                          <a:cs typeface="Arial" pitchFamily="34" charset="0"/>
                        </a:rPr>
                        <a:t> سنة </a:t>
                      </a:r>
                      <a:endParaRPr lang="ar-D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r>
                        <a:rPr lang="ar-SA" b="1" dirty="0" smtClean="0">
                          <a:latin typeface="Arial" pitchFamily="34" charset="0"/>
                          <a:cs typeface="Arial" pitchFamily="34" charset="0"/>
                        </a:rPr>
                        <a:t>  سنة </a:t>
                      </a:r>
                      <a:endParaRPr lang="ar-D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14480" y="714356"/>
            <a:ext cx="6143668" cy="64633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جدول </a:t>
            </a:r>
            <a:r>
              <a:rPr lang="ar-SA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ar-S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الترقية</a:t>
            </a:r>
            <a:r>
              <a:rPr lang="ar-SA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ar-D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5884" y="275273"/>
            <a:ext cx="8232235" cy="6236089"/>
          </a:xfrm>
        </p:spPr>
        <p:txBody>
          <a:bodyPr tIns="103679" bIns="103679">
            <a:normAutofit/>
          </a:bodyPr>
          <a:lstStyle/>
          <a:p>
            <a:pPr algn="ctr"/>
            <a:r>
              <a:rPr lang="ar-DZ" dirty="0">
                <a:latin typeface="Arial" pitchFamily="34" charset="0"/>
                <a:cs typeface="Arial" pitchFamily="34" charset="0"/>
              </a:rPr>
              <a:t>تتم  الترقية  في  الدرجة </a:t>
            </a:r>
            <a:br>
              <a:rPr lang="ar-DZ" dirty="0">
                <a:latin typeface="Arial" pitchFamily="34" charset="0"/>
                <a:cs typeface="Arial" pitchFamily="34" charset="0"/>
              </a:rPr>
            </a:br>
            <a:r>
              <a:rPr lang="ar-DZ" dirty="0">
                <a:latin typeface="Arial" pitchFamily="34" charset="0"/>
                <a:cs typeface="Arial" pitchFamily="34" charset="0"/>
              </a:rPr>
              <a:t>على  </a:t>
            </a:r>
            <a:r>
              <a:rPr lang="ar-DZ" dirty="0" smtClean="0">
                <a:latin typeface="Arial" pitchFamily="34" charset="0"/>
                <a:cs typeface="Arial" pitchFamily="34" charset="0"/>
              </a:rPr>
              <a:t>أساس  </a:t>
            </a:r>
            <a:r>
              <a:rPr lang="ar-DZ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ar-DZ" dirty="0">
                <a:latin typeface="Arial" pitchFamily="34" charset="0"/>
                <a:cs typeface="Arial" pitchFamily="34" charset="0"/>
              </a:rPr>
              <a:t> درجات </a:t>
            </a:r>
            <a:br>
              <a:rPr lang="ar-DZ" dirty="0">
                <a:latin typeface="Arial" pitchFamily="34" charset="0"/>
                <a:cs typeface="Arial" pitchFamily="34" charset="0"/>
              </a:rPr>
            </a:br>
            <a:r>
              <a:rPr lang="ar-DZ" dirty="0">
                <a:latin typeface="Arial" pitchFamily="34" charset="0"/>
                <a:cs typeface="Arial" pitchFamily="34" charset="0"/>
              </a:rPr>
              <a:t>تتوزع كما يلي </a:t>
            </a:r>
            <a:r>
              <a:rPr lang="ar-DZ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SA" dirty="0" smtClean="0">
                <a:latin typeface="Arial" pitchFamily="34" charset="0"/>
                <a:cs typeface="Arial" pitchFamily="34" charset="0"/>
              </a:rPr>
            </a:br>
            <a:r>
              <a:rPr lang="ar-DZ" sz="4400" dirty="0" smtClean="0">
                <a:solidFill>
                  <a:srgbClr val="0FF915"/>
                </a:solidFill>
                <a:latin typeface="Arial" pitchFamily="34" charset="0"/>
                <a:cs typeface="Arial" pitchFamily="34" charset="0"/>
              </a:rPr>
              <a:t>المدة  </a:t>
            </a:r>
            <a:r>
              <a:rPr lang="ar-DZ" sz="4400" dirty="0">
                <a:solidFill>
                  <a:srgbClr val="0FF915"/>
                </a:solidFill>
                <a:latin typeface="Arial" pitchFamily="34" charset="0"/>
                <a:cs typeface="Arial" pitchFamily="34" charset="0"/>
              </a:rPr>
              <a:t>الدنيا  </a:t>
            </a:r>
            <a:r>
              <a:rPr lang="ar-DZ" sz="4400" dirty="0">
                <a:latin typeface="Arial" pitchFamily="34" charset="0"/>
                <a:cs typeface="Arial" pitchFamily="34" charset="0"/>
              </a:rPr>
              <a:t>المدة  المتوسط    </a:t>
            </a:r>
            <a:r>
              <a:rPr lang="ar-DZ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المدة القصوى</a:t>
            </a:r>
            <a:r>
              <a:rPr lang="ar-DZ" dirty="0">
                <a:latin typeface="Arial" pitchFamily="34" charset="0"/>
                <a:cs typeface="Arial" pitchFamily="34" charset="0"/>
              </a:rPr>
              <a:t/>
            </a:r>
            <a:br>
              <a:rPr lang="ar-DZ" dirty="0">
                <a:latin typeface="Arial" pitchFamily="34" charset="0"/>
                <a:cs typeface="Arial" pitchFamily="34" charset="0"/>
              </a:rPr>
            </a:br>
            <a:r>
              <a:rPr lang="ar-DZ" dirty="0"/>
              <a:t/>
            </a:r>
            <a:br>
              <a:rPr lang="ar-DZ" dirty="0"/>
            </a:br>
            <a:r>
              <a:rPr lang="ar-DZ" dirty="0"/>
              <a:t/>
            </a:r>
            <a:br>
              <a:rPr lang="ar-DZ" dirty="0"/>
            </a:br>
            <a:r>
              <a:rPr lang="ar-SA" dirty="0" smtClean="0">
                <a:solidFill>
                  <a:srgbClr val="00FF00"/>
                </a:solidFill>
              </a:rPr>
              <a:t>2</a:t>
            </a:r>
            <a:r>
              <a:rPr lang="ar-DZ" dirty="0" smtClean="0">
                <a:solidFill>
                  <a:srgbClr val="00FF00"/>
                </a:solidFill>
              </a:rPr>
              <a:t>5</a:t>
            </a:r>
            <a:r>
              <a:rPr lang="ar-DZ" dirty="0" smtClean="0"/>
              <a:t>  </a:t>
            </a:r>
            <a:r>
              <a:rPr lang="ar-DZ" dirty="0">
                <a:latin typeface="Arial" pitchFamily="34" charset="0"/>
                <a:cs typeface="Arial" pitchFamily="34" charset="0"/>
              </a:rPr>
              <a:t>سنة     </a:t>
            </a:r>
            <a:r>
              <a:rPr lang="ar-DZ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ar-DZ" dirty="0">
                <a:latin typeface="Arial" pitchFamily="34" charset="0"/>
                <a:cs typeface="Arial" pitchFamily="34" charset="0"/>
              </a:rPr>
              <a:t>  سنة       </a:t>
            </a:r>
            <a:r>
              <a:rPr lang="ar-SA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ar-DZ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ar-DZ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ar-DZ" dirty="0">
                <a:latin typeface="Arial" pitchFamily="34" charset="0"/>
                <a:cs typeface="Arial" pitchFamily="34" charset="0"/>
              </a:rPr>
              <a:t>سنة 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1838595" y="3581928"/>
            <a:ext cx="169544" cy="13899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207358" tIns="103679" rIns="207358" bIns="103679"/>
          <a:lstStyle/>
          <a:p>
            <a:endParaRPr lang="ar-DZ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4573883" y="3581928"/>
            <a:ext cx="0" cy="13899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207358" tIns="103679" rIns="207358" bIns="103679"/>
          <a:lstStyle/>
          <a:p>
            <a:endParaRPr lang="ar-DZ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 flipH="1">
            <a:off x="7305404" y="3581928"/>
            <a:ext cx="342852" cy="13899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207358" tIns="103679" rIns="207358" bIns="103679"/>
          <a:lstStyle/>
          <a:p>
            <a:endParaRPr lang="ar-DZ"/>
          </a:p>
        </p:txBody>
      </p:sp>
      <p:sp>
        <p:nvSpPr>
          <p:cNvPr id="6" name="ZoneTexte 5"/>
          <p:cNvSpPr txBox="1"/>
          <p:nvPr/>
        </p:nvSpPr>
        <p:spPr>
          <a:xfrm>
            <a:off x="1714480" y="142852"/>
            <a:ext cx="58579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تسيير عملية  الترقية  سابقا </a:t>
            </a:r>
            <a:endParaRPr lang="ar-DZ" sz="3600" b="1" dirty="0">
              <a:solidFill>
                <a:schemeClr val="bg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28596" y="785794"/>
            <a:ext cx="8358246" cy="221457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u="sng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العرض</a:t>
            </a:r>
            <a:r>
              <a:rPr lang="ar-SA" sz="60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:    تسيير  الرواتب </a:t>
            </a:r>
          </a:p>
          <a:p>
            <a:pPr algn="ctr"/>
            <a:r>
              <a:rPr lang="ar-SA" sz="60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و دور  المقتصد  في متابعتها.</a:t>
            </a:r>
            <a:endParaRPr lang="ar-DZ" sz="60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1472" y="3929066"/>
            <a:ext cx="814393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u="sng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يقدم   العرض</a:t>
            </a:r>
            <a:r>
              <a:rPr lang="ar-SA" sz="44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:  السيد  بلحوالة  عثمان  </a:t>
            </a:r>
          </a:p>
          <a:p>
            <a:pPr algn="ctr"/>
            <a:r>
              <a:rPr lang="ar-SA" sz="44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مفتش  التربية  الوطنية  </a:t>
            </a:r>
          </a:p>
          <a:p>
            <a:pPr algn="ctr"/>
            <a:r>
              <a:rPr lang="ar-SA" sz="44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لتسيير  المالي  </a:t>
            </a:r>
            <a:r>
              <a:rPr lang="ar-SA" sz="4400" b="1" dirty="0" err="1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و</a:t>
            </a:r>
            <a:r>
              <a:rPr lang="ar-SA" sz="44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المادي </a:t>
            </a:r>
            <a:endParaRPr lang="ar-DZ" sz="4400" b="1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85852" y="571480"/>
            <a:ext cx="6786610" cy="58477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latin typeface="Arial" pitchFamily="34" charset="0"/>
                <a:cs typeface="Arial" pitchFamily="34" charset="0"/>
              </a:rPr>
              <a:t>القاعدة  العامة  لمحاسبة  الراتب  الشهري </a:t>
            </a:r>
            <a:endParaRPr lang="ar-D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8596" y="1857364"/>
            <a:ext cx="8286808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r>
              <a:rPr lang="fr-FR" sz="2000" b="1" dirty="0" smtClean="0"/>
              <a:t>Salaire  de  Base   + Indemnités  -   Retenues   =     Salaire  Net       </a:t>
            </a:r>
            <a:endParaRPr lang="ar-DZ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42910" y="2786058"/>
            <a:ext cx="7786742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الراتب  الأساسي     =  </a:t>
            </a:r>
            <a:r>
              <a:rPr lang="fr-FR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ar-SA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الراتب  القاعدي + منحة  التجربة  المهنية </a:t>
            </a:r>
            <a:r>
              <a:rPr lang="fr-FR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ar-DZ" sz="20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2910" y="3571876"/>
            <a:ext cx="778674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راتب  المنصب      =  </a:t>
            </a:r>
            <a:r>
              <a:rPr lang="fr-FR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ar-SA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الراتب  القاعدي + كل  المنح – المنح  العائلية </a:t>
            </a:r>
            <a:r>
              <a:rPr lang="fr-FR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ar-DZ" sz="20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2910" y="4429132"/>
            <a:ext cx="7786742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الراتب  القابل  لضريبة      =  </a:t>
            </a:r>
            <a:r>
              <a:rPr lang="fr-FR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ar-SA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راتب  المنصب  - اقاطاع  الضمان  الأجتماعي </a:t>
            </a:r>
            <a:r>
              <a:rPr lang="fr-FR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ar-DZ" sz="20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04" y="1071546"/>
            <a:ext cx="655339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المنشور  الوزاري </a:t>
            </a:r>
          </a:p>
          <a:p>
            <a:pPr algn="ctr"/>
            <a:r>
              <a:rPr lang="ar-SA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رقم  101  المؤرخ</a:t>
            </a:r>
          </a:p>
          <a:p>
            <a:pPr algn="ctr"/>
            <a:r>
              <a:rPr lang="ar-SA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في 28/02/2010</a:t>
            </a:r>
            <a:endParaRPr lang="fr-F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LHOUALA\Desktop\الرواتب2011\traitements 2010\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"/>
            <a:ext cx="7458100" cy="6500834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LHOUALA\Desktop\الرواتب2011\traitements 2010\Photo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-1"/>
            <a:ext cx="8715436" cy="6643711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LHOUALA\Desktop\الرواتب2011\traitements 2010\Photo 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-1"/>
            <a:ext cx="7772400" cy="6429397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ELHOUALA\Desktop\الرواتب2011\traitements 2010\Photo 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643998" cy="6215082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ELHOUALA\Desktop\الرواتب2011\traitements 2010\Photo 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8786874" cy="6858000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14546" y="500042"/>
            <a:ext cx="514353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تصفية  الراتب </a:t>
            </a:r>
            <a:endParaRPr lang="ar-DZ" sz="2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43108" y="1428736"/>
            <a:ext cx="514353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fr-FR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Liquidation  du  Traitement</a:t>
            </a:r>
            <a:endParaRPr lang="ar-DZ" sz="2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rot="16200000" flipH="1">
            <a:off x="5572132" y="2500306"/>
            <a:ext cx="1428760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rot="5400000">
            <a:off x="2143108" y="2428868"/>
            <a:ext cx="1428760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214942" y="3643314"/>
            <a:ext cx="328614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النصوص  التنظيمية  </a:t>
            </a:r>
            <a:endParaRPr lang="ar-D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1472" y="3643314"/>
            <a:ext cx="328614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الملف  المالي   </a:t>
            </a:r>
            <a:endParaRPr lang="ar-D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85918" y="1785926"/>
            <a:ext cx="6429420" cy="23083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عناصر  الراتب </a:t>
            </a:r>
          </a:p>
          <a:p>
            <a:pPr algn="ctr"/>
            <a:r>
              <a:rPr lang="ar-SA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الشهري  للموظف </a:t>
            </a:r>
            <a:endParaRPr lang="ar-DZ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71802" y="428604"/>
            <a:ext cx="328614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النصوص  التنظيمية  </a:t>
            </a:r>
            <a:endParaRPr lang="ar-D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4282" y="1571612"/>
            <a:ext cx="86439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SA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الراتب  القاعدي</a:t>
            </a: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: الرقم  الأستدلالي 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 </a:t>
            </a: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القيمة  المالية للنقطة الاستدلالية </a:t>
            </a:r>
            <a:endParaRPr lang="ar-D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2285992"/>
            <a:ext cx="8715436" cy="461665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Salaire de  base  x valeur du  P. Indiciaire</a:t>
            </a:r>
            <a:endParaRPr lang="fr-F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rot="5400000">
            <a:off x="1893075" y="3178967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5400000">
            <a:off x="7037405" y="3178173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00034" y="3786190"/>
            <a:ext cx="3000396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r>
              <a:rPr lang="fr-FR" dirty="0" smtClean="0"/>
              <a:t>Classification           </a:t>
            </a:r>
            <a:endParaRPr lang="ar-DZ" dirty="0"/>
          </a:p>
        </p:txBody>
      </p:sp>
      <p:sp>
        <p:nvSpPr>
          <p:cNvPr id="10" name="ZoneTexte 9"/>
          <p:cNvSpPr txBox="1"/>
          <p:nvPr/>
        </p:nvSpPr>
        <p:spPr>
          <a:xfrm>
            <a:off x="4857752" y="3714753"/>
            <a:ext cx="392909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r>
              <a:rPr lang="fr-FR" dirty="0" smtClean="0"/>
              <a:t>  45.00 DA  Le point  indiciaire           </a:t>
            </a:r>
            <a:endParaRPr lang="ar-DZ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428728" y="500042"/>
            <a:ext cx="66437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وظيفة  المقتصد  مسير  من  خلال  النصوص  </a:t>
            </a:r>
            <a:endParaRPr lang="ar-D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4282" y="1928802"/>
            <a:ext cx="77153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المرسوم  التنفيذي  </a:t>
            </a:r>
            <a:r>
              <a:rPr lang="ar-SA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رقم  315-08 المؤرخ 11/10/2008</a:t>
            </a:r>
            <a:endParaRPr lang="ar-DZ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100" y="2714620"/>
            <a:ext cx="75724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تحديد  المهام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ar-DZ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DZ" sz="2400" dirty="0" smtClean="0">
                <a:latin typeface="Arial" pitchFamily="34" charset="0"/>
                <a:cs typeface="Arial" pitchFamily="34" charset="0"/>
              </a:rPr>
              <a:t>ا </a:t>
            </a:r>
            <a:r>
              <a:rPr lang="ar-SA" sz="2400" dirty="0" smtClean="0">
                <a:latin typeface="Arial" pitchFamily="34" charset="0"/>
                <a:cs typeface="Arial" pitchFamily="34" charset="0"/>
              </a:rPr>
              <a:t>لمادة </a:t>
            </a:r>
            <a:r>
              <a:rPr lang="ar-DZ" sz="2400" dirty="0" smtClean="0">
                <a:latin typeface="Arial" pitchFamily="34" charset="0"/>
                <a:cs typeface="Arial" pitchFamily="34" charset="0"/>
              </a:rPr>
              <a:t> :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135  يكلف 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ا</a:t>
            </a:r>
            <a:r>
              <a:rPr lang="ar-SA" sz="2400" b="1" dirty="0" smtClean="0">
                <a:latin typeface="Arial" pitchFamily="34" charset="0"/>
                <a:cs typeface="Arial" pitchFamily="34" charset="0"/>
              </a:rPr>
              <a:t>لمقتصدون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ar-DZ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بالتسيير </a:t>
            </a:r>
            <a:r>
              <a:rPr lang="ar-SA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المالي </a:t>
            </a:r>
            <a:endParaRPr lang="ar-DZ" sz="24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SA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و المادي</a:t>
            </a:r>
            <a:r>
              <a:rPr lang="ar-D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r-DZ" sz="2400" dirty="0" smtClean="0">
                <a:latin typeface="Arial" pitchFamily="34" charset="0"/>
                <a:cs typeface="Arial" pitchFamily="34" charset="0"/>
              </a:rPr>
              <a:t>للمؤسسات  التعليمية ويكونون  بهذه  الصفة</a:t>
            </a:r>
          </a:p>
          <a:p>
            <a:pPr algn="ctr"/>
            <a:r>
              <a:rPr lang="ar-DZ" sz="2400" dirty="0" smtClean="0">
                <a:latin typeface="Arial" pitchFamily="34" charset="0"/>
                <a:cs typeface="Arial" pitchFamily="34" charset="0"/>
              </a:rPr>
              <a:t>أعوانا  محاسب معتمدين  . ويشاركون  في  تربية</a:t>
            </a:r>
          </a:p>
          <a:p>
            <a:pPr algn="ctr"/>
            <a:r>
              <a:rPr lang="ar-DZ" sz="2400" dirty="0" smtClean="0">
                <a:latin typeface="Arial" pitchFamily="34" charset="0"/>
                <a:cs typeface="Arial" pitchFamily="34" charset="0"/>
              </a:rPr>
              <a:t>التلاميذ </a:t>
            </a:r>
            <a:r>
              <a:rPr lang="ar-DZ" sz="2400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D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400" dirty="0" smtClean="0">
                <a:latin typeface="Arial" pitchFamily="34" charset="0"/>
                <a:cs typeface="Arial" pitchFamily="34" charset="0"/>
              </a:rPr>
              <a:t>مم</a:t>
            </a:r>
            <a:r>
              <a:rPr lang="ar-DZ" sz="2400" dirty="0" smtClean="0">
                <a:latin typeface="Arial" pitchFamily="34" charset="0"/>
                <a:cs typeface="Arial" pitchFamily="34" charset="0"/>
              </a:rPr>
              <a:t>كن  أن  يكلفوا عند  الحاجة بالتسيير  في</a:t>
            </a:r>
          </a:p>
          <a:p>
            <a:pPr algn="ctr"/>
            <a:r>
              <a:rPr lang="ar-DZ" sz="2400" dirty="0" smtClean="0">
                <a:latin typeface="Arial" pitchFamily="34" charset="0"/>
                <a:cs typeface="Arial" pitchFamily="34" charset="0"/>
              </a:rPr>
              <a:t>مؤسسة  أخرى .</a:t>
            </a:r>
          </a:p>
          <a:p>
            <a:pPr algn="ctr"/>
            <a:r>
              <a:rPr lang="ar-DZ" sz="2400" dirty="0" smtClean="0">
                <a:latin typeface="Arial" pitchFamily="34" charset="0"/>
                <a:cs typeface="Arial" pitchFamily="34" charset="0"/>
              </a:rPr>
              <a:t>و </a:t>
            </a:r>
            <a:r>
              <a:rPr lang="ar-SA" sz="2400" dirty="0" smtClean="0">
                <a:latin typeface="Arial" pitchFamily="34" charset="0"/>
                <a:cs typeface="Arial" pitchFamily="34" charset="0"/>
              </a:rPr>
              <a:t>يم</a:t>
            </a:r>
            <a:r>
              <a:rPr lang="ar-DZ" sz="2400" dirty="0" smtClean="0">
                <a:latin typeface="Arial" pitchFamily="34" charset="0"/>
                <a:cs typeface="Arial" pitchFamily="34" charset="0"/>
              </a:rPr>
              <a:t>ارسون  أنشطتهم  في  </a:t>
            </a:r>
            <a:r>
              <a:rPr lang="ar-SA" sz="2400" dirty="0" smtClean="0">
                <a:latin typeface="Arial" pitchFamily="34" charset="0"/>
                <a:cs typeface="Arial" pitchFamily="34" charset="0"/>
              </a:rPr>
              <a:t>الم</a:t>
            </a:r>
            <a:r>
              <a:rPr lang="ar-DZ" sz="2400" dirty="0" err="1" smtClean="0">
                <a:latin typeface="Arial" pitchFamily="34" charset="0"/>
                <a:cs typeface="Arial" pitchFamily="34" charset="0"/>
              </a:rPr>
              <a:t>توسطات</a:t>
            </a:r>
            <a:r>
              <a:rPr lang="ar-DZ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ar-SA" sz="2400" dirty="0" smtClean="0">
                <a:latin typeface="Arial" pitchFamily="34" charset="0"/>
                <a:cs typeface="Arial" pitchFamily="34" charset="0"/>
              </a:rPr>
              <a:t>و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DZ" sz="2400" dirty="0" smtClean="0">
                <a:latin typeface="Arial" pitchFamily="34" charset="0"/>
                <a:cs typeface="Arial" pitchFamily="34" charset="0"/>
              </a:rPr>
              <a:t>لاسيما</a:t>
            </a:r>
          </a:p>
          <a:p>
            <a:pPr algn="ctr"/>
            <a:r>
              <a:rPr lang="ar-DZ" sz="2400" dirty="0" smtClean="0">
                <a:latin typeface="Arial" pitchFamily="34" charset="0"/>
                <a:cs typeface="Arial" pitchFamily="34" charset="0"/>
              </a:rPr>
              <a:t>ذات  النظام  الداخلي  أو  نصف  الداخلي  وفي  </a:t>
            </a:r>
            <a:r>
              <a:rPr lang="ar-DZ" sz="2400" dirty="0" err="1" smtClean="0">
                <a:latin typeface="Arial" pitchFamily="34" charset="0"/>
                <a:cs typeface="Arial" pitchFamily="34" charset="0"/>
              </a:rPr>
              <a:t>الثانويات</a:t>
            </a:r>
            <a:endParaRPr lang="ar-DZ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DZ" sz="2400" dirty="0" smtClean="0">
                <a:latin typeface="Arial" pitchFamily="34" charset="0"/>
                <a:cs typeface="Arial" pitchFamily="34" charset="0"/>
              </a:rPr>
              <a:t>وفي  مراكز  التوجيه  </a:t>
            </a:r>
            <a:r>
              <a:rPr lang="ar-SA" sz="2400" dirty="0" smtClean="0">
                <a:latin typeface="Arial" pitchFamily="34" charset="0"/>
                <a:cs typeface="Arial" pitchFamily="34" charset="0"/>
              </a:rPr>
              <a:t>المدرسي </a:t>
            </a:r>
            <a:r>
              <a:rPr lang="ar-SA" sz="2400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SA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ar-SA" sz="2400" dirty="0" smtClean="0">
                <a:latin typeface="Arial" pitchFamily="34" charset="0"/>
                <a:cs typeface="Arial" pitchFamily="34" charset="0"/>
              </a:rPr>
              <a:t>المهني.</a:t>
            </a:r>
            <a:endParaRPr lang="ar-D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5786" y="428604"/>
            <a:ext cx="7000924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النظام  الخاص  بالمنح</a:t>
            </a:r>
          </a:p>
          <a:p>
            <a:pPr algn="ctr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حسب  المنشور الوزاري  </a:t>
            </a:r>
            <a:endParaRPr lang="ar-D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00232" y="1928802"/>
            <a:ext cx="4929222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التطبيق  ابتداء  من  01/01/2008</a:t>
            </a:r>
            <a:endParaRPr lang="ar-D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4348" y="2928934"/>
            <a:ext cx="778674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منحة  التجربة  المهني   = مجموعة النقط /الدرجة 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45.00 </a:t>
            </a:r>
            <a:r>
              <a:rPr lang="ar-SA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دج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r-SA" dirty="0" smtClean="0"/>
              <a:t>- .</a:t>
            </a:r>
            <a:r>
              <a:rPr lang="fr-FR" dirty="0" smtClean="0"/>
              <a:t>I.E.P</a:t>
            </a:r>
            <a:endParaRPr lang="ar-DZ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3714752"/>
            <a:ext cx="778674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منحة  التجربة  البيداغوجية = 4%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x  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الراتب  الأساسي </a:t>
            </a:r>
            <a:r>
              <a:rPr lang="ar-SA" dirty="0" smtClean="0"/>
              <a:t>- </a:t>
            </a:r>
            <a:r>
              <a:rPr lang="fr-FR" dirty="0" smtClean="0"/>
              <a:t>P</a:t>
            </a:r>
            <a:r>
              <a:rPr lang="ar-SA" dirty="0" smtClean="0"/>
              <a:t>.</a:t>
            </a:r>
            <a:r>
              <a:rPr lang="fr-FR" dirty="0" smtClean="0"/>
              <a:t>I.E.P</a:t>
            </a:r>
            <a:endParaRPr lang="ar-DZ" dirty="0"/>
          </a:p>
        </p:txBody>
      </p:sp>
      <p:sp>
        <p:nvSpPr>
          <p:cNvPr id="6" name="ZoneTexte 5"/>
          <p:cNvSpPr txBox="1"/>
          <p:nvPr/>
        </p:nvSpPr>
        <p:spPr>
          <a:xfrm>
            <a:off x="571472" y="4572009"/>
            <a:ext cx="7786742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منحة  التوثيق  التربوي: </a:t>
            </a:r>
            <a:r>
              <a:rPr lang="ar-SA" dirty="0" smtClean="0"/>
              <a:t>-.</a:t>
            </a:r>
            <a:r>
              <a:rPr lang="fr-FR" dirty="0" smtClean="0"/>
              <a:t>I.D.P</a:t>
            </a:r>
          </a:p>
          <a:p>
            <a:r>
              <a:rPr lang="ar-SA" dirty="0" smtClean="0"/>
              <a:t>   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الصنف                                             المبلغ</a:t>
            </a:r>
          </a:p>
          <a:p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من  10  أو  أقل                                  2.000,00 </a:t>
            </a:r>
            <a:r>
              <a:rPr lang="ar-SA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دج</a:t>
            </a:r>
            <a:endParaRPr lang="ar-SA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11  </a:t>
            </a:r>
            <a:r>
              <a:rPr lang="ar-SA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12                                        2.500,00 </a:t>
            </a:r>
            <a:r>
              <a:rPr lang="ar-SA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دج</a:t>
            </a:r>
            <a:endParaRPr lang="ar-SA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13  فما  فوق                                     3.000,00 </a:t>
            </a:r>
            <a:r>
              <a:rPr lang="ar-SA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دج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2910" y="1071546"/>
            <a:ext cx="7786742" cy="129266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ar-SA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منحة  التأهيل   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ar-SA" dirty="0" smtClean="0"/>
              <a:t>-.</a:t>
            </a:r>
            <a:r>
              <a:rPr lang="fr-FR" dirty="0" smtClean="0"/>
              <a:t>I.Q.</a:t>
            </a:r>
          </a:p>
          <a:p>
            <a:r>
              <a:rPr lang="ar-SA" dirty="0" smtClean="0"/>
              <a:t>   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الصنف                                             المبلغ</a:t>
            </a:r>
          </a:p>
          <a:p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  أو  أقل                                      25%  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من  الراتب  القاعدي</a:t>
            </a:r>
          </a:p>
          <a:p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  فما  فوق                                   30%   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من  الراتب  القاعدي</a:t>
            </a:r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1472" y="2857496"/>
            <a:ext cx="778674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منحة  تحسين الأداء  التربوي  = الراتب الأساسي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40%</a:t>
            </a:r>
            <a:r>
              <a:rPr lang="ar-SA" dirty="0" smtClean="0"/>
              <a:t>- </a:t>
            </a:r>
            <a:r>
              <a:rPr lang="fr-FR" dirty="0" smtClean="0"/>
              <a:t>P</a:t>
            </a:r>
            <a:r>
              <a:rPr lang="ar-SA" dirty="0" smtClean="0"/>
              <a:t>.</a:t>
            </a:r>
            <a:r>
              <a:rPr lang="fr-FR" dirty="0" smtClean="0"/>
              <a:t>I.A.P</a:t>
            </a:r>
            <a:endParaRPr lang="ar-DZ" dirty="0"/>
          </a:p>
        </p:txBody>
      </p:sp>
      <p:sp>
        <p:nvSpPr>
          <p:cNvPr id="4" name="ZoneTexte 3"/>
          <p:cNvSpPr txBox="1"/>
          <p:nvPr/>
        </p:nvSpPr>
        <p:spPr>
          <a:xfrm>
            <a:off x="571472" y="3857628"/>
            <a:ext cx="778674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منحة  تحسين الأداء التسيير  = الراتب الأساسي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40%</a:t>
            </a:r>
            <a:r>
              <a:rPr lang="ar-SA" dirty="0" smtClean="0"/>
              <a:t>- </a:t>
            </a:r>
            <a:r>
              <a:rPr lang="fr-FR" dirty="0" smtClean="0"/>
              <a:t>G</a:t>
            </a:r>
            <a:r>
              <a:rPr lang="ar-SA" dirty="0" smtClean="0"/>
              <a:t>.</a:t>
            </a:r>
            <a:r>
              <a:rPr lang="fr-FR" dirty="0" smtClean="0"/>
              <a:t>I.A.P</a:t>
            </a:r>
            <a:endParaRPr lang="ar-DZ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5072074"/>
            <a:ext cx="7786742" cy="461665"/>
          </a:xfrm>
          <a:prstGeom prst="rect">
            <a:avLst/>
          </a:prstGeom>
          <a:solidFill>
            <a:srgbClr val="33CC33"/>
          </a:solidFill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منحة  المر دودية       = الراتب الأساسي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30%</a:t>
            </a:r>
            <a:r>
              <a:rPr lang="ar-SA" dirty="0" smtClean="0"/>
              <a:t>- </a:t>
            </a:r>
            <a:r>
              <a:rPr lang="fr-FR" dirty="0" smtClean="0"/>
              <a:t>R</a:t>
            </a:r>
            <a:r>
              <a:rPr lang="ar-SA" dirty="0" smtClean="0"/>
              <a:t>.</a:t>
            </a:r>
            <a:r>
              <a:rPr lang="fr-FR" dirty="0" smtClean="0"/>
              <a:t>.P</a:t>
            </a:r>
            <a:endParaRPr lang="ar-DZ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5786" y="428604"/>
            <a:ext cx="757242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تبقى  بعض  المنح  الأخرى  على  النظام القديم </a:t>
            </a:r>
            <a:endParaRPr lang="ar-D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86446" y="2428868"/>
            <a:ext cx="2643206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Arial" pitchFamily="34" charset="0"/>
                <a:cs typeface="Arial" pitchFamily="34" charset="0"/>
              </a:rPr>
              <a:t>منحة  المنطقة </a:t>
            </a:r>
            <a:endParaRPr lang="ar-D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95970" y="1652574"/>
            <a:ext cx="2643206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Arial" pitchFamily="34" charset="0"/>
                <a:cs typeface="Arial" pitchFamily="34" charset="0"/>
              </a:rPr>
              <a:t>المنح  العائلية </a:t>
            </a:r>
            <a:endParaRPr lang="ar-D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15008" y="3214686"/>
            <a:ext cx="2643206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Arial" pitchFamily="34" charset="0"/>
                <a:cs typeface="Arial" pitchFamily="34" charset="0"/>
              </a:rPr>
              <a:t>منحة  العمل  المستقر  </a:t>
            </a:r>
            <a:endParaRPr lang="ar-D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86446" y="4071942"/>
            <a:ext cx="2643206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Arial" pitchFamily="34" charset="0"/>
                <a:cs typeface="Arial" pitchFamily="34" charset="0"/>
              </a:rPr>
              <a:t>منحة  العمل  الدائم    </a:t>
            </a:r>
            <a:endParaRPr lang="ar-D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86380" y="5357826"/>
            <a:ext cx="3143272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Arial" pitchFamily="34" charset="0"/>
                <a:cs typeface="Arial" pitchFamily="34" charset="0"/>
              </a:rPr>
              <a:t>منح أخرى  خاصة  بالجنوب  </a:t>
            </a:r>
            <a:endParaRPr lang="ar-D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86446" y="4714884"/>
            <a:ext cx="2643206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Arial" pitchFamily="34" charset="0"/>
                <a:cs typeface="Arial" pitchFamily="34" charset="0"/>
              </a:rPr>
              <a:t>منحة  الساعات </a:t>
            </a:r>
            <a:r>
              <a:rPr lang="ar-SA" sz="2400" b="1" dirty="0" err="1" smtClean="0">
                <a:latin typeface="Arial" pitchFamily="34" charset="0"/>
                <a:cs typeface="Arial" pitchFamily="34" charset="0"/>
              </a:rPr>
              <a:t>الأضافية</a:t>
            </a:r>
            <a:r>
              <a:rPr lang="ar-SA" sz="24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ar-D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571604" y="500042"/>
            <a:ext cx="61436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الأقطتاعات</a:t>
            </a:r>
          </a:p>
          <a:p>
            <a:pPr algn="ctr"/>
            <a:r>
              <a:rPr lang="fr-FR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LES  RETENUES </a:t>
            </a:r>
            <a:endParaRPr lang="ar-DZ" sz="24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143504" y="2071678"/>
            <a:ext cx="307183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إجبارية</a:t>
            </a:r>
            <a:r>
              <a:rPr lang="ar-SA" dirty="0" smtClean="0"/>
              <a:t>  </a:t>
            </a:r>
            <a:endParaRPr lang="ar-DZ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00034" y="2071678"/>
            <a:ext cx="307183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اختيارية</a:t>
            </a:r>
            <a:r>
              <a:rPr lang="ar-SA" dirty="0" smtClean="0"/>
              <a:t>   </a:t>
            </a:r>
            <a:endParaRPr lang="ar-DZ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6215074" y="1428736"/>
            <a:ext cx="857256" cy="64294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0800000" flipV="1">
            <a:off x="2357422" y="1428736"/>
            <a:ext cx="714380" cy="64294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5857884" y="3143248"/>
            <a:ext cx="2286016" cy="1143008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الضمان  الاجتماعي </a:t>
            </a:r>
            <a:endParaRPr lang="ar-DZ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572000" y="5143512"/>
            <a:ext cx="2428892" cy="114300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الضريبة </a:t>
            </a:r>
            <a:endParaRPr lang="ar-DZ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785786" y="3143248"/>
            <a:ext cx="2071702" cy="114300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التعاضدية </a:t>
            </a:r>
            <a:endParaRPr lang="ar-DZ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5400000">
            <a:off x="1571604" y="2857496"/>
            <a:ext cx="428628" cy="15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>
            <a:off x="6644496" y="2856702"/>
            <a:ext cx="428628" cy="15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>
            <a:off x="4215604" y="3856834"/>
            <a:ext cx="2428892" cy="15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71736" y="500042"/>
            <a:ext cx="4429156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latin typeface="Arial" pitchFamily="34" charset="0"/>
                <a:cs typeface="Arial" pitchFamily="34" charset="0"/>
              </a:rPr>
              <a:t>الضمان  الاجتماعي </a:t>
            </a:r>
            <a:endParaRPr lang="ar-D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857223" y="2143116"/>
            <a:ext cx="2672785" cy="13573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مشاركة </a:t>
            </a:r>
          </a:p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المؤسسة</a:t>
            </a:r>
            <a:endParaRPr lang="ar-DZ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500694" y="2214554"/>
            <a:ext cx="2357454" cy="1285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مشاركة الموظف</a:t>
            </a:r>
            <a:endParaRPr lang="ar-DZ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rot="5400000">
            <a:off x="2178827" y="1178703"/>
            <a:ext cx="1000132" cy="78581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endCxn id="5" idx="0"/>
          </p:cNvCxnSpPr>
          <p:nvPr/>
        </p:nvCxnSpPr>
        <p:spPr>
          <a:xfrm rot="16200000" flipH="1">
            <a:off x="5840024" y="1375157"/>
            <a:ext cx="1143008" cy="53578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1428728" y="3786190"/>
            <a:ext cx="171451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24.50</a:t>
            </a:r>
            <a:r>
              <a:rPr lang="ar-SA" dirty="0" smtClean="0">
                <a:solidFill>
                  <a:schemeClr val="bg1"/>
                </a:solidFill>
              </a:rPr>
              <a:t>%</a:t>
            </a:r>
            <a:endParaRPr lang="ar-DZ" dirty="0">
              <a:solidFill>
                <a:schemeClr val="bg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929322" y="3857628"/>
            <a:ext cx="171451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bg1"/>
                </a:solidFill>
              </a:rPr>
              <a:t>%</a:t>
            </a: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ar-D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71736" y="500042"/>
            <a:ext cx="4429156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latin typeface="Arial" pitchFamily="34" charset="0"/>
                <a:cs typeface="Arial" pitchFamily="34" charset="0"/>
              </a:rPr>
              <a:t>الضريبة  على  الدخل  </a:t>
            </a:r>
            <a:r>
              <a:rPr lang="ar-SA" sz="3200" b="1" dirty="0" err="1" smtClean="0">
                <a:latin typeface="Arial" pitchFamily="34" charset="0"/>
                <a:cs typeface="Arial" pitchFamily="34" charset="0"/>
              </a:rPr>
              <a:t>الأجمالي</a:t>
            </a:r>
            <a:r>
              <a:rPr lang="ar-SA" sz="3200" b="1" dirty="0" smtClean="0">
                <a:latin typeface="Arial" pitchFamily="34" charset="0"/>
                <a:cs typeface="Arial" pitchFamily="34" charset="0"/>
              </a:rPr>
              <a:t>  </a:t>
            </a:r>
            <a:endParaRPr lang="ar-D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857223" y="2143116"/>
            <a:ext cx="2672785" cy="13573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مشاركة </a:t>
            </a:r>
          </a:p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المؤسسة</a:t>
            </a:r>
            <a:endParaRPr lang="ar-DZ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500694" y="2214554"/>
            <a:ext cx="2357454" cy="1285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مشاركة الموظف</a:t>
            </a:r>
            <a:endParaRPr lang="ar-DZ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rot="5400000">
            <a:off x="2178827" y="1178703"/>
            <a:ext cx="1000132" cy="78581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endCxn id="5" idx="0"/>
          </p:cNvCxnSpPr>
          <p:nvPr/>
        </p:nvCxnSpPr>
        <p:spPr>
          <a:xfrm rot="16200000" flipH="1">
            <a:off x="5840024" y="1375157"/>
            <a:ext cx="1143008" cy="53578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1428728" y="3786190"/>
            <a:ext cx="171451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ar-SA" dirty="0" smtClean="0">
                <a:solidFill>
                  <a:schemeClr val="bg1"/>
                </a:solidFill>
              </a:rPr>
              <a:t>%</a:t>
            </a:r>
            <a:endParaRPr lang="ar-DZ" dirty="0">
              <a:solidFill>
                <a:schemeClr val="bg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929322" y="3857628"/>
            <a:ext cx="171451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حسب جدول</a:t>
            </a:r>
            <a:endParaRPr lang="ar-D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357290" y="4714884"/>
            <a:ext cx="171451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V.F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ar-D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857884" y="4786322"/>
            <a:ext cx="171451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I.R.G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ar-DZ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71736" y="500042"/>
            <a:ext cx="4429156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latin typeface="Arial" pitchFamily="34" charset="0"/>
                <a:cs typeface="Arial" pitchFamily="34" charset="0"/>
              </a:rPr>
              <a:t>المشاركة في  التعاضدية</a:t>
            </a:r>
            <a:endParaRPr lang="ar-D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357554" y="2643182"/>
            <a:ext cx="2357454" cy="1285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مشاركة الموظف</a:t>
            </a:r>
            <a:endParaRPr lang="ar-DZ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rot="16200000" flipH="1">
            <a:off x="3821900" y="1821644"/>
            <a:ext cx="1357322" cy="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2643174" y="4214818"/>
            <a:ext cx="378621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1% من  الراتب  الرئيسي</a:t>
            </a:r>
            <a:endParaRPr lang="ar-D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857224" y="1714488"/>
            <a:ext cx="7572428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على مستوى  المصالح الاقتصادية</a:t>
            </a:r>
          </a:p>
          <a:p>
            <a:pPr algn="ctr"/>
            <a:r>
              <a:rPr lang="ar-S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في  المؤسسة  </a:t>
            </a:r>
            <a:endParaRPr lang="ar-D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143108" y="428604"/>
            <a:ext cx="500066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الملف  المالي  للموظف</a:t>
            </a:r>
            <a:endParaRPr lang="ar-DZ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000364" y="2071678"/>
            <a:ext cx="5429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DZ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928662" y="2143116"/>
            <a:ext cx="321471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الوضعية  العائلية</a:t>
            </a:r>
            <a:endParaRPr lang="ar-DZ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214942" y="4286256"/>
            <a:ext cx="321471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العطل  </a:t>
            </a:r>
            <a:r>
              <a:rPr lang="ar-SA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الغيابات</a:t>
            </a:r>
            <a:endParaRPr lang="ar-DZ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28662" y="4286256"/>
            <a:ext cx="321471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مختلفات</a:t>
            </a:r>
            <a:endParaRPr lang="ar-DZ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072066" y="2143116"/>
            <a:ext cx="321471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المسار  الإداري </a:t>
            </a:r>
            <a:endParaRPr lang="ar-DZ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71538" y="6072206"/>
            <a:ext cx="735811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u="sng" dirty="0" smtClean="0">
                <a:latin typeface="Arial" pitchFamily="34" charset="0"/>
                <a:cs typeface="Arial" pitchFamily="34" charset="0"/>
              </a:rPr>
              <a:t>ملاحظة</a:t>
            </a:r>
            <a:r>
              <a:rPr lang="ar-SA" sz="2400" b="1" dirty="0" smtClean="0">
                <a:latin typeface="Arial" pitchFamily="34" charset="0"/>
                <a:cs typeface="Arial" pitchFamily="34" charset="0"/>
              </a:rPr>
              <a:t> : حتي  في  نقل  الموظف  الملف  المالي  يبقى  في المؤسة</a:t>
            </a:r>
            <a:endParaRPr lang="ar-D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143108" y="428604"/>
            <a:ext cx="500066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الملف  المالي  للموظف</a:t>
            </a:r>
            <a:endParaRPr lang="ar-DZ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00166" y="1785926"/>
            <a:ext cx="6286544" cy="44319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لكل موظف أو عامل  / ملف مالي.</a:t>
            </a:r>
          </a:p>
          <a:p>
            <a:endParaRPr lang="ar-SA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SA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المقتصد  مسؤول  على  الملف  المالي  للموظف.</a:t>
            </a:r>
          </a:p>
          <a:p>
            <a:endParaRPr lang="ar-SA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SA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الملف  محمي عن  طريق  السر  المهني</a:t>
            </a:r>
          </a:p>
          <a:p>
            <a:endParaRPr lang="ar-SA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SA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كل الوثائق الموجودة  في  الملف تكون :</a:t>
            </a:r>
          </a:p>
          <a:p>
            <a:r>
              <a:rPr lang="ar-SA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-مسجلة في  البريد  الوارد.</a:t>
            </a:r>
          </a:p>
          <a:p>
            <a:r>
              <a:rPr lang="ar-SA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-ترقم  داخل الملف من  أجل  الحفاظ  عليها .</a:t>
            </a:r>
          </a:p>
          <a:p>
            <a:endParaRPr lang="ar-SA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SA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يسمح  الملف بتصفية  الراتب  الشهري .</a:t>
            </a:r>
          </a:p>
          <a:p>
            <a:endParaRPr lang="ar-DZ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428728" y="500042"/>
            <a:ext cx="66437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وظيفة  المقتصد  مسير  من  خلال  النصوص  </a:t>
            </a:r>
            <a:endParaRPr lang="ar-D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2910" y="1928802"/>
            <a:ext cx="72866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القرار  الوزاري  رقم</a:t>
            </a:r>
            <a:r>
              <a:rPr lang="ar-SA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:829 المؤرخ 13/11/1991</a:t>
            </a:r>
            <a:endParaRPr lang="ar-DZ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86" y="2967335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يحدد مهام المقتصدين ومن يقوم بوظيفتهم</a:t>
            </a:r>
          </a:p>
          <a:p>
            <a:pPr algn="ctr"/>
            <a:r>
              <a:rPr lang="ar-SA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في مؤسسات التعليم والتكوين</a:t>
            </a:r>
            <a:endParaRPr lang="fr-F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643042" y="428604"/>
            <a:ext cx="585791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سجل  الرواتب </a:t>
            </a:r>
            <a:endParaRPr lang="ar-DZ" sz="5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785786" y="2500306"/>
            <a:ext cx="2428892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سجل خاص  بالأساتذة</a:t>
            </a:r>
            <a:endParaRPr lang="ar-DZ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643570" y="2500306"/>
            <a:ext cx="2428892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سجل  خاص</a:t>
            </a:r>
          </a:p>
          <a:p>
            <a:pPr algn="ctr"/>
            <a:r>
              <a:rPr lang="ar-SA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بالإدارة </a:t>
            </a:r>
            <a:endParaRPr lang="ar-DZ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5357818" y="1714488"/>
            <a:ext cx="1428760" cy="7143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endCxn id="3" idx="0"/>
          </p:cNvCxnSpPr>
          <p:nvPr/>
        </p:nvCxnSpPr>
        <p:spPr>
          <a:xfrm rot="10800000" flipV="1">
            <a:off x="2000232" y="1714488"/>
            <a:ext cx="1071570" cy="7858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Flèche vers le bas 9"/>
          <p:cNvSpPr/>
          <p:nvPr/>
        </p:nvSpPr>
        <p:spPr>
          <a:xfrm>
            <a:off x="4143372" y="1714488"/>
            <a:ext cx="428628" cy="29289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1" name="ZoneTexte 10"/>
          <p:cNvSpPr txBox="1"/>
          <p:nvPr/>
        </p:nvSpPr>
        <p:spPr>
          <a:xfrm>
            <a:off x="928662" y="4786322"/>
            <a:ext cx="757242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يفتح حسب المناصب  المفتوحة  في  الخريطة الإدارية  و  التربوية </a:t>
            </a:r>
          </a:p>
          <a:p>
            <a:r>
              <a:rPr lang="ar-SA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يرقم  </a:t>
            </a:r>
            <a:r>
              <a:rPr lang="ar-SA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يأشر من  طرف  رئيس المؤسسة .</a:t>
            </a:r>
          </a:p>
          <a:p>
            <a:r>
              <a:rPr lang="ar-SA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تسجل كل  المعلومات المهنية  </a:t>
            </a:r>
            <a:r>
              <a:rPr lang="ar-SA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العائلية  الخاصة  بالموظف.</a:t>
            </a:r>
          </a:p>
          <a:p>
            <a:r>
              <a:rPr lang="ar-SA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تسجل شهريا كل  عناصر  الراتب + المخلفات+السعات  الأضافية ...........</a:t>
            </a:r>
            <a:endParaRPr lang="ar-DZ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000232" y="571480"/>
            <a:ext cx="571504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الكشوفات  الشهرية  للرواتب</a:t>
            </a:r>
            <a:endParaRPr lang="ar-DZ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28728" y="2000240"/>
            <a:ext cx="7000924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حاليا  يتم  انجازها  على  مستوى  مديرية  التربية </a:t>
            </a:r>
          </a:p>
          <a:p>
            <a:pPr algn="ctr"/>
            <a:r>
              <a:rPr lang="ar-SA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 مصلحة تسيير نفقات  المستخدمين)</a:t>
            </a:r>
          </a:p>
          <a:p>
            <a:pPr algn="ctr"/>
            <a:r>
              <a:rPr lang="ar-SA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و ترسل  شهريا  للمؤسسة </a:t>
            </a:r>
            <a:endParaRPr lang="ar-DZ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714348" y="428604"/>
            <a:ext cx="742955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عملية  تسيير  نفقات  المستخدمين  لقطاع  التربية  الوطنية</a:t>
            </a:r>
            <a:endParaRPr lang="ar-DZ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285720" y="2643182"/>
            <a:ext cx="8429684" cy="7143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rot="5400000">
            <a:off x="428596" y="3143248"/>
            <a:ext cx="71438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42844" y="3643314"/>
            <a:ext cx="2000264" cy="40011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atin typeface="Arial" pitchFamily="34" charset="0"/>
                <a:cs typeface="Arial" pitchFamily="34" charset="0"/>
              </a:rPr>
              <a:t>المراقب  المالي</a:t>
            </a:r>
            <a:endParaRPr lang="ar-DZ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rot="5400000">
            <a:off x="1536679" y="3678239"/>
            <a:ext cx="178595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071538" y="4714884"/>
            <a:ext cx="264320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مصلحة المستخدمين</a:t>
            </a:r>
            <a:endParaRPr lang="ar-D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5400000">
            <a:off x="2786844" y="4142586"/>
            <a:ext cx="285752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857488" y="5643578"/>
            <a:ext cx="2143140" cy="461665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المؤسسة </a:t>
            </a:r>
            <a:endParaRPr lang="ar-DZ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5400000">
            <a:off x="5037141" y="3606801"/>
            <a:ext cx="178595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572000" y="4714884"/>
            <a:ext cx="2643206" cy="646331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مصلحة تسيير  نفقات</a:t>
            </a:r>
          </a:p>
          <a:p>
            <a:pPr algn="ctr"/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المستخدمين </a:t>
            </a:r>
            <a:endParaRPr lang="ar-D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rot="5400000">
            <a:off x="6608777" y="3249611"/>
            <a:ext cx="107157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357950" y="3857628"/>
            <a:ext cx="1428760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أمين خزينة  الولاية</a:t>
            </a:r>
            <a:endParaRPr lang="ar-DZ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rot="5400000">
            <a:off x="6715934" y="4142586"/>
            <a:ext cx="285752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786578" y="5715016"/>
            <a:ext cx="2143140" cy="461665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المؤسسة</a:t>
            </a:r>
            <a:r>
              <a:rPr lang="ar-S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D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642910" y="1428736"/>
            <a:ext cx="7858180" cy="3786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تسيير  الرواتب   على  مستوى  مديرية  التربية</a:t>
            </a:r>
          </a:p>
          <a:p>
            <a:pPr algn="ctr"/>
            <a:r>
              <a:rPr lang="ar-S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مصلحة تسيير  نفقات  المستخدمين </a:t>
            </a:r>
            <a:endParaRPr lang="ar-D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0"/>
            <a:ext cx="7785100" cy="179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archemin horizontal 2"/>
          <p:cNvSpPr/>
          <p:nvPr/>
        </p:nvSpPr>
        <p:spPr>
          <a:xfrm>
            <a:off x="1428728" y="1785926"/>
            <a:ext cx="6429375" cy="122396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المرسوم التنفيذي رقم 232|01 بتاريخ :09|08|2001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429256" y="5000636"/>
            <a:ext cx="2786082" cy="914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منشور  وزاري  رقم</a:t>
            </a:r>
          </a:p>
          <a:p>
            <a:pPr algn="ctr"/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50-01 بتاريخ 17/10/2001</a:t>
            </a:r>
            <a:endParaRPr lang="ar-D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71472" y="4857760"/>
            <a:ext cx="2786082" cy="914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منشور  وزاري  رقم</a:t>
            </a:r>
          </a:p>
          <a:p>
            <a:pPr algn="ctr"/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-291 بتاريخ 19/02/2002</a:t>
            </a:r>
            <a:endParaRPr lang="ar-D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714348" y="3357562"/>
            <a:ext cx="2786082" cy="9144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منشور  وزاري  رقم</a:t>
            </a:r>
          </a:p>
          <a:p>
            <a:pPr algn="ctr"/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1039بتاريخ 23/10/2001</a:t>
            </a:r>
            <a:endParaRPr lang="ar-D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500694" y="3357562"/>
            <a:ext cx="2786082" cy="9144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منشور  وزاري مشترك</a:t>
            </a:r>
          </a:p>
          <a:p>
            <a:pPr algn="ctr"/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1988 بتاريخ 31/12/2001</a:t>
            </a:r>
            <a:endParaRPr lang="ar-D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357166"/>
            <a:ext cx="7467600" cy="857256"/>
          </a:xfrm>
          <a:blipFill>
            <a:blip r:embed="rId3"/>
            <a:tile tx="0" ty="0" sx="100000" sy="100000" flip="none" algn="tl"/>
          </a:blipFill>
          <a:ln/>
        </p:spPr>
        <p:txBody>
          <a:bodyPr>
            <a:normAutofit fontScale="90000"/>
          </a:bodyPr>
          <a:lstStyle/>
          <a:p>
            <a:pPr algn="ctr"/>
            <a:r>
              <a:rPr lang="ar-SA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الأهداف</a:t>
            </a:r>
            <a:endParaRPr lang="fr-F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215074" y="3143248"/>
            <a:ext cx="2808288" cy="11366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التحكم في </a:t>
            </a:r>
            <a:r>
              <a:rPr lang="ar-DZ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الأعتمادات </a:t>
            </a:r>
            <a:r>
              <a:rPr lang="ar-DZ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المالية</a:t>
            </a:r>
            <a:endParaRPr lang="fr-FR" sz="3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00034" y="5214950"/>
            <a:ext cx="3960812" cy="61555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توحيد منهجية المحاسبة</a:t>
            </a:r>
            <a:endParaRPr lang="fr-FR" sz="3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857224" y="3286124"/>
            <a:ext cx="2736850" cy="11366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التحكم في المناصب المالية</a:t>
            </a:r>
            <a:endParaRPr lang="fr-FR" sz="3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 rot="5400000">
            <a:off x="2268538" y="2017713"/>
            <a:ext cx="863600" cy="4318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 rot="5400000">
            <a:off x="6589713" y="2017713"/>
            <a:ext cx="863600" cy="4318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5183188" y="5214950"/>
            <a:ext cx="3960812" cy="61555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النجاعة في التسيير</a:t>
            </a:r>
            <a:endParaRPr lang="fr-FR" sz="3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 rot="5400000">
            <a:off x="4196551" y="3113888"/>
            <a:ext cx="3055948" cy="431800"/>
          </a:xfrm>
          <a:prstGeom prst="notchedRightArrow">
            <a:avLst>
              <a:gd name="adj1" fmla="val 50000"/>
              <a:gd name="adj2" fmla="val 154228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 rot="5400000">
            <a:off x="2720970" y="3149607"/>
            <a:ext cx="3127386" cy="431800"/>
          </a:xfrm>
          <a:prstGeom prst="notchedRightArrow">
            <a:avLst>
              <a:gd name="adj1" fmla="val 50000"/>
              <a:gd name="adj2" fmla="val 154228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9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0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0" grpId="1" animBg="1"/>
      <p:bldP spid="37892" grpId="0" animBg="1" autoUpdateAnimBg="0"/>
      <p:bldP spid="37892" grpId="1" animBg="1"/>
      <p:bldP spid="37893" grpId="0" animBg="1" autoUpdateAnimBg="0"/>
      <p:bldP spid="37893" grpId="1" animBg="1"/>
      <p:bldP spid="37894" grpId="0" animBg="1" autoUpdateAnimBg="0"/>
      <p:bldP spid="37894" grpId="1" animBg="1"/>
      <p:bldP spid="37895" grpId="0" animBg="1"/>
      <p:bldP spid="37896" grpId="0" animBg="1"/>
      <p:bldP spid="37900" grpId="0" animBg="1" autoUpdateAnimBg="0"/>
      <p:bldP spid="37900" grpId="1" animBg="1"/>
      <p:bldP spid="37901" grpId="0" animBg="1"/>
      <p:bldP spid="3790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rganization Chart 2"/>
          <p:cNvGraphicFramePr>
            <a:graphicFrameLocks/>
          </p:cNvGraphicFramePr>
          <p:nvPr/>
        </p:nvGraphicFramePr>
        <p:xfrm>
          <a:off x="0" y="-214338"/>
          <a:ext cx="9202738" cy="6742113"/>
        </p:xfrm>
        <a:graphic>
          <a:graphicData uri="http://schemas.openxmlformats.org/drawingml/2006/compatibility">
            <com:legacyDrawing xmlns:com="http://schemas.openxmlformats.org/drawingml/2006/compatibility" spid="_x0000_s7170"/>
          </a:graphicData>
        </a:graphic>
      </p:graphicFrame>
      <p:sp>
        <p:nvSpPr>
          <p:cNvPr id="45088" name="Line 32"/>
          <p:cNvSpPr>
            <a:spLocks noChangeShapeType="1"/>
          </p:cNvSpPr>
          <p:nvPr/>
        </p:nvSpPr>
        <p:spPr bwMode="auto">
          <a:xfrm>
            <a:off x="1714480" y="2428868"/>
            <a:ext cx="0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DZ"/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>
            <a:off x="5435600" y="2205038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ar-DZ"/>
          </a:p>
        </p:txBody>
      </p:sp>
      <p:sp>
        <p:nvSpPr>
          <p:cNvPr id="45095" name="AutoShape 39"/>
          <p:cNvSpPr>
            <a:spLocks noChangeArrowheads="1"/>
          </p:cNvSpPr>
          <p:nvPr/>
        </p:nvSpPr>
        <p:spPr bwMode="auto">
          <a:xfrm>
            <a:off x="7162800" y="4103688"/>
            <a:ext cx="1873250" cy="576262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/>
            <a:r>
              <a:rPr lang="ar-DZ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المراقب المالي</a:t>
            </a:r>
            <a:endParaRPr lang="fr-FR" sz="2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96" name="AutoShape 40"/>
          <p:cNvSpPr>
            <a:spLocks noChangeArrowheads="1"/>
          </p:cNvSpPr>
          <p:nvPr/>
        </p:nvSpPr>
        <p:spPr bwMode="auto">
          <a:xfrm>
            <a:off x="3708400" y="4103688"/>
            <a:ext cx="2808288" cy="57626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D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مدير التربية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97" name="AutoShape 41"/>
          <p:cNvSpPr>
            <a:spLocks noChangeArrowheads="1"/>
          </p:cNvSpPr>
          <p:nvPr/>
        </p:nvSpPr>
        <p:spPr bwMode="auto">
          <a:xfrm>
            <a:off x="7215206" y="5715016"/>
            <a:ext cx="1676400" cy="576262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/>
            <a:r>
              <a:rPr lang="ar-DZ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وزارة المالية</a:t>
            </a:r>
            <a:endParaRPr lang="fr-FR" sz="2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98" name="AutoShape 42"/>
          <p:cNvSpPr>
            <a:spLocks noChangeArrowheads="1"/>
          </p:cNvSpPr>
          <p:nvPr/>
        </p:nvSpPr>
        <p:spPr bwMode="auto">
          <a:xfrm>
            <a:off x="755650" y="5688013"/>
            <a:ext cx="1676400" cy="576262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/>
            <a:r>
              <a:rPr lang="ar-DZ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وزارة المالية</a:t>
            </a:r>
            <a:endParaRPr lang="fr-FR" sz="2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99" name="AutoShape 43"/>
          <p:cNvSpPr>
            <a:spLocks noChangeArrowheads="1"/>
          </p:cNvSpPr>
          <p:nvPr/>
        </p:nvSpPr>
        <p:spPr bwMode="auto">
          <a:xfrm>
            <a:off x="774700" y="4103688"/>
            <a:ext cx="1646238" cy="576262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/>
            <a:r>
              <a:rPr lang="ar-D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أمين الخزينة</a:t>
            </a:r>
            <a:endParaRPr lang="fr-F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101" name="AutoShape 45"/>
          <p:cNvSpPr>
            <a:spLocks noChangeArrowheads="1"/>
          </p:cNvSpPr>
          <p:nvPr/>
        </p:nvSpPr>
        <p:spPr bwMode="auto">
          <a:xfrm>
            <a:off x="4286248" y="4929198"/>
            <a:ext cx="1511300" cy="5762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D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م.ت.ن.م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102" name="AutoShape 46"/>
          <p:cNvSpPr>
            <a:spLocks noChangeArrowheads="1"/>
          </p:cNvSpPr>
          <p:nvPr/>
        </p:nvSpPr>
        <p:spPr bwMode="auto">
          <a:xfrm>
            <a:off x="3708400" y="5688013"/>
            <a:ext cx="2808288" cy="57626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D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وزارة التربية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103" name="AutoShape 47"/>
          <p:cNvSpPr>
            <a:spLocks noChangeArrowheads="1"/>
          </p:cNvSpPr>
          <p:nvPr/>
        </p:nvSpPr>
        <p:spPr bwMode="auto">
          <a:xfrm>
            <a:off x="1331913" y="4797425"/>
            <a:ext cx="431800" cy="719138"/>
          </a:xfrm>
          <a:prstGeom prst="downArrow">
            <a:avLst>
              <a:gd name="adj1" fmla="val 50000"/>
              <a:gd name="adj2" fmla="val 4163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45104" name="AutoShape 48"/>
          <p:cNvSpPr>
            <a:spLocks noChangeArrowheads="1"/>
          </p:cNvSpPr>
          <p:nvPr/>
        </p:nvSpPr>
        <p:spPr bwMode="auto">
          <a:xfrm>
            <a:off x="7885113" y="4797425"/>
            <a:ext cx="431800" cy="719138"/>
          </a:xfrm>
          <a:prstGeom prst="downArrow">
            <a:avLst>
              <a:gd name="adj1" fmla="val 50000"/>
              <a:gd name="adj2" fmla="val 4163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subSp spid="_x0000_s717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5058">
                                            <p:subSp spid="_x0000_s7178"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058">
                                            <p:subSp spid="_x0000_s7178"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5058">
                                            <p:subSp spid="_x0000_s7178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5058">
                                            <p:subSp spid="_x0000_s7178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subSp spid="_x0000_s717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5058">
                                            <p:subSp spid="_x0000_s7179"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5058">
                                            <p:subSp spid="_x0000_s7179"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5058">
                                            <p:subSp spid="_x0000_s7179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5058">
                                            <p:subSp spid="_x0000_s7179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subSp spid="_x0000_s718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45058">
                                            <p:subSp spid="_x0000_s7180"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5058">
                                            <p:subSp spid="_x0000_s7180"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5058">
                                            <p:subSp spid="_x0000_s7180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5058">
                                            <p:subSp spid="_x0000_s7180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subSp spid="_x0000_s718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45058">
                                            <p:subSp spid="_x0000_s7181"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5058">
                                            <p:subSp spid="_x0000_s7181"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5058">
                                            <p:subSp spid="_x0000_s7181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5058">
                                            <p:subSp spid="_x0000_s7181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subSp spid="_x0000_s718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45058">
                                            <p:subSp spid="_x0000_s7182"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45058">
                                            <p:subSp spid="_x0000_s7182"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5058">
                                            <p:subSp spid="_x0000_s7182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5058">
                                            <p:subSp spid="_x0000_s7182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subSp spid="_x0000_s718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45058">
                                            <p:subSp spid="_x0000_s7183"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45058">
                                            <p:subSp spid="_x0000_s7183"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45058">
                                            <p:subSp spid="_x0000_s7183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45058">
                                            <p:subSp spid="_x0000_s7183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subSp spid="_x0000_s718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45058">
                                            <p:subSp spid="_x0000_s7184"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45058">
                                            <p:subSp spid="_x0000_s7184"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45058">
                                            <p:subSp spid="_x0000_s7184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45058">
                                            <p:subSp spid="_x0000_s7184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450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450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450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45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45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45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45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45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70" decel="1000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770" decel="100000"/>
                                        <p:tgtEl>
                                          <p:spTgt spid="45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70" decel="1000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770" decel="100000"/>
                                        <p:tgtEl>
                                          <p:spTgt spid="45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7" dur="770" fill="hold"/>
                                        <p:tgtEl>
                                          <p:spTgt spid="45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9" dur="770" fill="hold"/>
                                        <p:tgtEl>
                                          <p:spTgt spid="45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5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5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45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45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45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45058" grpId="0" bld="depthByNode"/>
      <p:bldP spid="45088" grpId="0" animBg="1"/>
      <p:bldP spid="45089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1" grpId="0" animBg="1"/>
      <p:bldP spid="45102" grpId="0" animBg="1"/>
      <p:bldP spid="45103" grpId="0" animBg="1"/>
      <p:bldP spid="4510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1571604" y="285728"/>
            <a:ext cx="6429420" cy="1142985"/>
          </a:xfrm>
          <a:noFill/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ar-SA" sz="4800" b="1" dirty="0" smtClean="0">
                <a:latin typeface="Arial" pitchFamily="34" charset="0"/>
                <a:cs typeface="Arial" pitchFamily="34" charset="0"/>
              </a:rPr>
              <a:t>تسيير </a:t>
            </a:r>
            <a:r>
              <a:rPr lang="ar-SA" sz="4800" b="1" dirty="0">
                <a:latin typeface="Arial" pitchFamily="34" charset="0"/>
                <a:cs typeface="Arial" pitchFamily="34" charset="0"/>
              </a:rPr>
              <a:t>الرواتب من خلال السنة</a:t>
            </a:r>
            <a:r>
              <a:rPr lang="ar-DZ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ar-SA" sz="4800" b="1" dirty="0" smtClean="0">
                <a:solidFill>
                  <a:schemeClr val="bg1"/>
                </a:solidFill>
              </a:rPr>
              <a:t>ا</a:t>
            </a:r>
            <a:endParaRPr lang="fr-FR" sz="4800" b="1" dirty="0">
              <a:solidFill>
                <a:schemeClr val="bg1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5357818" y="1643050"/>
            <a:ext cx="3521733" cy="966418"/>
          </a:xfrm>
          <a:solidFill>
            <a:srgbClr val="FFFF00"/>
          </a:solidFill>
        </p:spPr>
        <p:txBody>
          <a:bodyPr wrap="none">
            <a:spAutoFit/>
          </a:bodyPr>
          <a:lstStyle/>
          <a:p>
            <a:pPr marL="533400" indent="-533400" algn="ctr" rtl="1">
              <a:buFontTx/>
              <a:buAutoNum type="arabicPeriod"/>
            </a:pPr>
            <a:r>
              <a:rPr lang="ar-S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القوائم الاسمية</a:t>
            </a:r>
            <a:endParaRPr lang="ar-DZ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algn="ctr" rtl="1">
              <a:buFontTx/>
              <a:buNone/>
            </a:pPr>
            <a:r>
              <a:rPr lang="ar-SA" sz="2400" dirty="0"/>
              <a:t> </a:t>
            </a:r>
            <a:r>
              <a:rPr lang="fr-FR" sz="2400" b="1" dirty="0">
                <a:solidFill>
                  <a:schemeClr val="bg1"/>
                </a:solidFill>
              </a:rPr>
              <a:t>LISTES NOMINATIVES</a:t>
            </a:r>
          </a:p>
        </p:txBody>
      </p:sp>
      <p:sp>
        <p:nvSpPr>
          <p:cNvPr id="47167" name="AutoShape 63"/>
          <p:cNvSpPr>
            <a:spLocks noChangeArrowheads="1"/>
          </p:cNvSpPr>
          <p:nvPr/>
        </p:nvSpPr>
        <p:spPr bwMode="auto">
          <a:xfrm>
            <a:off x="0" y="1785926"/>
            <a:ext cx="4747039" cy="735747"/>
          </a:xfrm>
          <a:prstGeom prst="flowChartTerminator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تنجز قبل  31 ديسمبر  من كل  سنة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73" name="Rectangle 69"/>
          <p:cNvSpPr>
            <a:spLocks noChangeArrowheads="1"/>
          </p:cNvSpPr>
          <p:nvPr/>
        </p:nvSpPr>
        <p:spPr bwMode="auto">
          <a:xfrm>
            <a:off x="5857884" y="2928934"/>
            <a:ext cx="3005951" cy="91717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533400" indent="-533400" algn="ctr" rtl="1">
              <a:spcBef>
                <a:spcPct val="20000"/>
              </a:spcBef>
              <a:buClr>
                <a:schemeClr val="tx1"/>
              </a:buClr>
              <a:buFontTx/>
              <a:buAutoNum type="arabicPeriod" startAt="2"/>
            </a:pPr>
            <a:r>
              <a:rPr lang="ar-D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الحالة الأم الأولية</a:t>
            </a:r>
          </a:p>
          <a:p>
            <a:pPr marL="533400" indent="-533400" algn="ctr">
              <a:spcBef>
                <a:spcPct val="20000"/>
              </a:spcBef>
            </a:pPr>
            <a:r>
              <a:rPr lang="ar-SA" dirty="0"/>
              <a:t> </a:t>
            </a:r>
            <a:r>
              <a:rPr lang="fr-FR" b="1" dirty="0">
                <a:solidFill>
                  <a:schemeClr val="bg1"/>
                </a:solidFill>
              </a:rPr>
              <a:t>ETAT MATRICE INITIAL</a:t>
            </a:r>
          </a:p>
        </p:txBody>
      </p:sp>
      <p:sp>
        <p:nvSpPr>
          <p:cNvPr id="47174" name="AutoShape 70"/>
          <p:cNvSpPr>
            <a:spLocks noChangeArrowheads="1"/>
          </p:cNvSpPr>
          <p:nvPr/>
        </p:nvSpPr>
        <p:spPr bwMode="auto">
          <a:xfrm>
            <a:off x="142844" y="2857496"/>
            <a:ext cx="4824412" cy="735747"/>
          </a:xfrm>
          <a:prstGeom prst="flowChartTerminator">
            <a:avLst/>
          </a:prstGeom>
          <a:solidFill>
            <a:srgbClr val="00B0F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تنجز قبل 31 مارس في حالة  عادية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175" name="Rectangle 71"/>
          <p:cNvSpPr>
            <a:spLocks noChangeArrowheads="1"/>
          </p:cNvSpPr>
          <p:nvPr/>
        </p:nvSpPr>
        <p:spPr bwMode="auto">
          <a:xfrm>
            <a:off x="4857752" y="4143380"/>
            <a:ext cx="4163769" cy="91717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533400" indent="-533400" algn="ctr" rtl="1">
              <a:spcBef>
                <a:spcPct val="20000"/>
              </a:spcBef>
              <a:buClr>
                <a:schemeClr val="tx1"/>
              </a:buClr>
              <a:buFontTx/>
              <a:buAutoNum type="arabicPeriod" startAt="3"/>
            </a:pPr>
            <a:r>
              <a:rPr lang="ar-D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الحالة الأم المكملة</a:t>
            </a:r>
          </a:p>
          <a:p>
            <a:pPr marL="533400" indent="-533400" algn="ctr" rtl="1">
              <a:spcBef>
                <a:spcPct val="20000"/>
              </a:spcBef>
            </a:pPr>
            <a:r>
              <a:rPr lang="ar-SA" sz="1800" dirty="0"/>
              <a:t> </a:t>
            </a:r>
            <a:r>
              <a:rPr lang="fr-FR" sz="1800" b="1" dirty="0">
                <a:solidFill>
                  <a:schemeClr val="bg1"/>
                </a:solidFill>
              </a:rPr>
              <a:t>ETAT MATRICE COMPLEMENTAIRE</a:t>
            </a:r>
          </a:p>
        </p:txBody>
      </p:sp>
      <p:sp>
        <p:nvSpPr>
          <p:cNvPr id="47176" name="AutoShape 72"/>
          <p:cNvSpPr>
            <a:spLocks noChangeArrowheads="1"/>
          </p:cNvSpPr>
          <p:nvPr/>
        </p:nvSpPr>
        <p:spPr bwMode="auto">
          <a:xfrm>
            <a:off x="428596" y="4000504"/>
            <a:ext cx="4154582" cy="822305"/>
          </a:xfrm>
          <a:prstGeom prst="flowChartTerminator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تنجز </a:t>
            </a:r>
            <a:r>
              <a:rPr lang="ar-D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عند وجود حالة جديدة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177" name="Rectangle 73"/>
          <p:cNvSpPr>
            <a:spLocks noChangeArrowheads="1"/>
          </p:cNvSpPr>
          <p:nvPr/>
        </p:nvSpPr>
        <p:spPr bwMode="auto">
          <a:xfrm>
            <a:off x="5429256" y="5357826"/>
            <a:ext cx="3466462" cy="89255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533400" indent="-533400" algn="ctr" rtl="1">
              <a:spcBef>
                <a:spcPct val="20000"/>
              </a:spcBef>
              <a:buClr>
                <a:schemeClr val="tx1"/>
              </a:buClr>
              <a:buFontTx/>
              <a:buAutoNum type="arabicPeriod" startAt="4"/>
            </a:pPr>
            <a:r>
              <a:rPr lang="ar-D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الحالة الأم المغيرة</a:t>
            </a:r>
          </a:p>
          <a:p>
            <a:pPr marL="533400" indent="-533400" algn="ctr" rtl="1">
              <a:spcBef>
                <a:spcPct val="20000"/>
              </a:spcBef>
            </a:pPr>
            <a:r>
              <a:rPr lang="ar-SA" sz="2000" dirty="0"/>
              <a:t> </a:t>
            </a:r>
            <a:r>
              <a:rPr lang="fr-FR" b="1" dirty="0">
                <a:solidFill>
                  <a:schemeClr val="bg1"/>
                </a:solidFill>
              </a:rPr>
              <a:t>ETAT MATRICE MODIFICATIF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7178" name="AutoShape 74"/>
          <p:cNvSpPr>
            <a:spLocks noChangeArrowheads="1"/>
          </p:cNvSpPr>
          <p:nvPr/>
        </p:nvSpPr>
        <p:spPr bwMode="auto">
          <a:xfrm>
            <a:off x="0" y="5429264"/>
            <a:ext cx="5146112" cy="735747"/>
          </a:xfrm>
          <a:prstGeom prst="flowChartTerminator">
            <a:avLst/>
          </a:prstGeom>
          <a:solidFill>
            <a:srgbClr val="FFC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تنجز عند التغير في  حالة إدارية</a:t>
            </a:r>
            <a:r>
              <a:rPr lang="ar-D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عائلية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fr-FR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71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71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4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471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4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4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47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471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4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4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10" grpId="0" animBg="1"/>
      <p:bldP spid="47167" grpId="0" animBg="1"/>
      <p:bldP spid="47173" grpId="0" animBg="1"/>
      <p:bldP spid="47174" grpId="0" animBg="1"/>
      <p:bldP spid="47175" grpId="0" animBg="1"/>
      <p:bldP spid="47176" grpId="0" animBg="1"/>
      <p:bldP spid="47177" grpId="0" animBg="1"/>
      <p:bldP spid="4717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6313" y="476250"/>
            <a:ext cx="777240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ar-DZ" sz="4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وضعية المستخدمين</a:t>
            </a:r>
            <a:endParaRPr lang="fr-FR" sz="4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993775" y="1916113"/>
            <a:ext cx="2641600" cy="790575"/>
          </a:xfrm>
          <a:prstGeom prst="rect">
            <a:avLst/>
          </a:prstGeom>
          <a:solidFill>
            <a:srgbClr val="FF3300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مستخلف</a:t>
            </a:r>
            <a:r>
              <a:rPr lang="ar-S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ar-S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العمال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7037388" y="1916113"/>
            <a:ext cx="1820892" cy="771525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DZ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موظف</a:t>
            </a:r>
            <a:endParaRPr lang="fr-FR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4379759" y="1916113"/>
            <a:ext cx="1460656" cy="769441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المتعاقد</a:t>
            </a:r>
            <a:endParaRPr lang="fr-FR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72" name="Text Box 52"/>
          <p:cNvSpPr txBox="1">
            <a:spLocks noChangeArrowheads="1"/>
          </p:cNvSpPr>
          <p:nvPr/>
        </p:nvSpPr>
        <p:spPr bwMode="auto">
          <a:xfrm>
            <a:off x="8104188" y="4852988"/>
            <a:ext cx="931862" cy="588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D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مرسم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73" name="Text Box 53"/>
          <p:cNvSpPr txBox="1">
            <a:spLocks noChangeArrowheads="1"/>
          </p:cNvSpPr>
          <p:nvPr/>
        </p:nvSpPr>
        <p:spPr bwMode="auto">
          <a:xfrm>
            <a:off x="6588125" y="4854575"/>
            <a:ext cx="1192213" cy="588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D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متربص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97" name="Text Box 77"/>
          <p:cNvSpPr txBox="1">
            <a:spLocks noChangeArrowheads="1"/>
          </p:cNvSpPr>
          <p:nvPr/>
        </p:nvSpPr>
        <p:spPr bwMode="auto">
          <a:xfrm>
            <a:off x="5221288" y="3654425"/>
            <a:ext cx="1065224" cy="1615827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D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على</a:t>
            </a:r>
          </a:p>
          <a:p>
            <a:pPr algn="ctr">
              <a:spcBef>
                <a:spcPct val="50000"/>
              </a:spcBef>
            </a:pPr>
            <a:r>
              <a:rPr lang="ar-D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منصب</a:t>
            </a:r>
          </a:p>
          <a:p>
            <a:pPr algn="ctr">
              <a:spcBef>
                <a:spcPct val="50000"/>
              </a:spcBef>
            </a:pPr>
            <a:r>
              <a:rPr lang="ar-D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شاغر</a:t>
            </a:r>
            <a:endParaRPr lang="ar-SA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متعاقد</a:t>
            </a: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98" name="Text Box 78"/>
          <p:cNvSpPr txBox="1">
            <a:spLocks noChangeArrowheads="1"/>
          </p:cNvSpPr>
          <p:nvPr/>
        </p:nvSpPr>
        <p:spPr bwMode="auto">
          <a:xfrm>
            <a:off x="3714744" y="3643313"/>
            <a:ext cx="1113971" cy="170816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D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على</a:t>
            </a:r>
          </a:p>
          <a:p>
            <a:pPr algn="ctr">
              <a:spcBef>
                <a:spcPct val="50000"/>
              </a:spcBef>
            </a:pPr>
            <a:r>
              <a:rPr lang="ar-D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منصب</a:t>
            </a:r>
          </a:p>
          <a:p>
            <a:pPr algn="ctr">
              <a:spcBef>
                <a:spcPct val="50000"/>
              </a:spcBef>
            </a:pPr>
            <a:r>
              <a:rPr lang="ar-D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مشغول</a:t>
            </a:r>
            <a:endParaRPr lang="ar-SA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مستخلف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400" name="AutoShape 80"/>
          <p:cNvSpPr>
            <a:spLocks noChangeArrowheads="1"/>
          </p:cNvSpPr>
          <p:nvPr/>
        </p:nvSpPr>
        <p:spPr bwMode="auto">
          <a:xfrm>
            <a:off x="1857356" y="2786058"/>
            <a:ext cx="647700" cy="720725"/>
          </a:xfrm>
          <a:prstGeom prst="downArrow">
            <a:avLst>
              <a:gd name="adj1" fmla="val 50000"/>
              <a:gd name="adj2" fmla="val 33395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56401" name="Text Box 81"/>
          <p:cNvSpPr txBox="1">
            <a:spLocks noChangeArrowheads="1"/>
          </p:cNvSpPr>
          <p:nvPr/>
        </p:nvSpPr>
        <p:spPr bwMode="auto">
          <a:xfrm>
            <a:off x="928662" y="3571876"/>
            <a:ext cx="2121093" cy="2062103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>
              <a:buFontTx/>
              <a:buChar char="•"/>
            </a:pPr>
            <a:r>
              <a:rPr lang="ar-DZ" sz="3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عمال الصيانة</a:t>
            </a:r>
            <a:endParaRPr lang="ar-DZ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SA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ar-SA" sz="2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ساعات في اليوم</a:t>
            </a:r>
            <a:endParaRPr lang="ar-SA" sz="32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 rtl="1">
              <a:buFontTx/>
              <a:buChar char="•"/>
            </a:pPr>
            <a:r>
              <a:rPr lang="ar-SA" sz="3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الحراس</a:t>
            </a:r>
            <a:endParaRPr lang="ar-DZ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SA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26</a:t>
            </a:r>
            <a:r>
              <a:rPr lang="ar-SA" sz="32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2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يوم  في  الشهر</a:t>
            </a:r>
            <a:endParaRPr lang="fr-FR" sz="2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402" name="Text Box 82"/>
          <p:cNvSpPr txBox="1">
            <a:spLocks noChangeArrowheads="1"/>
          </p:cNvSpPr>
          <p:nvPr/>
        </p:nvSpPr>
        <p:spPr bwMode="auto">
          <a:xfrm>
            <a:off x="4500562" y="5715016"/>
            <a:ext cx="899605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D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مدرسون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403" name="Line 83"/>
          <p:cNvSpPr>
            <a:spLocks noChangeShapeType="1"/>
          </p:cNvSpPr>
          <p:nvPr/>
        </p:nvSpPr>
        <p:spPr bwMode="auto">
          <a:xfrm flipH="1">
            <a:off x="5500694" y="5357826"/>
            <a:ext cx="5762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DZ"/>
          </a:p>
        </p:txBody>
      </p:sp>
      <p:sp>
        <p:nvSpPr>
          <p:cNvPr id="56405" name="Line 85"/>
          <p:cNvSpPr>
            <a:spLocks noChangeShapeType="1"/>
          </p:cNvSpPr>
          <p:nvPr/>
        </p:nvSpPr>
        <p:spPr bwMode="auto">
          <a:xfrm>
            <a:off x="4071934" y="5500702"/>
            <a:ext cx="285752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DZ"/>
          </a:p>
        </p:txBody>
      </p:sp>
      <p:sp>
        <p:nvSpPr>
          <p:cNvPr id="20" name="ZoneTexte 19"/>
          <p:cNvSpPr txBox="1"/>
          <p:nvPr/>
        </p:nvSpPr>
        <p:spPr>
          <a:xfrm>
            <a:off x="3857620" y="6286520"/>
            <a:ext cx="221457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فيئه  من  العمال </a:t>
            </a:r>
            <a:endParaRPr lang="ar-DZ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42910" y="5715016"/>
            <a:ext cx="27146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على  مستوى مديرية التربية  فقط</a:t>
            </a:r>
            <a:endParaRPr lang="ar-D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80"/>
          <p:cNvSpPr>
            <a:spLocks noChangeArrowheads="1"/>
          </p:cNvSpPr>
          <p:nvPr/>
        </p:nvSpPr>
        <p:spPr bwMode="auto">
          <a:xfrm>
            <a:off x="3929058" y="2857496"/>
            <a:ext cx="647700" cy="720725"/>
          </a:xfrm>
          <a:prstGeom prst="downArrow">
            <a:avLst>
              <a:gd name="adj1" fmla="val 50000"/>
              <a:gd name="adj2" fmla="val 33395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24" name="AutoShape 80"/>
          <p:cNvSpPr>
            <a:spLocks noChangeArrowheads="1"/>
          </p:cNvSpPr>
          <p:nvPr/>
        </p:nvSpPr>
        <p:spPr bwMode="auto">
          <a:xfrm>
            <a:off x="5429256" y="2857496"/>
            <a:ext cx="647700" cy="720725"/>
          </a:xfrm>
          <a:prstGeom prst="downArrow">
            <a:avLst>
              <a:gd name="adj1" fmla="val 50000"/>
              <a:gd name="adj2" fmla="val 33395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25" name="AutoShape 80"/>
          <p:cNvSpPr>
            <a:spLocks noChangeArrowheads="1"/>
          </p:cNvSpPr>
          <p:nvPr/>
        </p:nvSpPr>
        <p:spPr bwMode="auto">
          <a:xfrm>
            <a:off x="8072462" y="3000372"/>
            <a:ext cx="647700" cy="1643074"/>
          </a:xfrm>
          <a:prstGeom prst="downArrow">
            <a:avLst>
              <a:gd name="adj1" fmla="val 50000"/>
              <a:gd name="adj2" fmla="val 33395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26" name="AutoShape 80"/>
          <p:cNvSpPr>
            <a:spLocks noChangeArrowheads="1"/>
          </p:cNvSpPr>
          <p:nvPr/>
        </p:nvSpPr>
        <p:spPr bwMode="auto">
          <a:xfrm>
            <a:off x="6858016" y="3071810"/>
            <a:ext cx="647700" cy="1500198"/>
          </a:xfrm>
          <a:prstGeom prst="downArrow">
            <a:avLst>
              <a:gd name="adj1" fmla="val 50000"/>
              <a:gd name="adj2" fmla="val 33395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6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6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6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6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6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564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564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4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5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5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5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5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34" grpId="0" animBg="1"/>
      <p:bldP spid="56335" grpId="0" animBg="1"/>
      <p:bldP spid="56336" grpId="0" animBg="1"/>
      <p:bldP spid="56372" grpId="0" animBg="1"/>
      <p:bldP spid="56373" grpId="0" animBg="1"/>
      <p:bldP spid="56397" grpId="0" animBg="1"/>
      <p:bldP spid="56398" grpId="0" animBg="1"/>
      <p:bldP spid="56400" grpId="0" animBg="1"/>
      <p:bldP spid="56401" grpId="0" animBg="1"/>
      <p:bldP spid="56402" grpId="0" animBg="1"/>
      <p:bldP spid="56403" grpId="0" animBg="1"/>
      <p:bldP spid="56405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714356"/>
            <a:ext cx="80010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6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المادة الأولى</a:t>
            </a:r>
            <a:endParaRPr lang="ar-DZ" sz="6000" b="1" u="sng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ar-DZ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يهدف هذا القرار طبقا لأحكام المرسوم رقم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90-49 المذكور أعلاه، إلى تحديد مهام المقتصدين أو من يقوم بوظيفتهم من المقتصدين المسيرين ومن نواب المقتصدين المسيرين، ومساعدي أعوان المصالح الاقتصادية المسيرين في مؤسسات التعليم والتكوين</a:t>
            </a:r>
            <a:r>
              <a:rPr lang="fr-FR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fr-FR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843213" y="549275"/>
            <a:ext cx="3835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000" dirty="0">
                <a:solidFill>
                  <a:srgbClr val="FFFF00"/>
                </a:solidFill>
                <a:cs typeface="Arial" pitchFamily="34" charset="0"/>
              </a:rPr>
              <a:t>تسيير</a:t>
            </a:r>
            <a:r>
              <a:rPr lang="ar-DZ" sz="6000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ar-SA" sz="6000" dirty="0">
                <a:solidFill>
                  <a:srgbClr val="FFFF00"/>
                </a:solidFill>
                <a:cs typeface="Arial" pitchFamily="34" charset="0"/>
              </a:rPr>
              <a:t>المصلحة</a:t>
            </a:r>
            <a:endParaRPr lang="fr-FR" sz="60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1143000" y="2362200"/>
            <a:ext cx="533400" cy="1571625"/>
          </a:xfrm>
          <a:prstGeom prst="downArrow">
            <a:avLst>
              <a:gd name="adj1" fmla="val 50000"/>
              <a:gd name="adj2" fmla="val 7366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132429" y="4291013"/>
            <a:ext cx="1630575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الرواتب </a:t>
            </a:r>
            <a:r>
              <a:rPr lang="ar-SA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الشهرية</a:t>
            </a: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929190" y="4286256"/>
            <a:ext cx="1563249" cy="461665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منح  </a:t>
            </a:r>
            <a:r>
              <a:rPr lang="ar-SA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المردود</a:t>
            </a:r>
            <a:r>
              <a:rPr lang="ar-D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ي</a:t>
            </a:r>
            <a:r>
              <a:rPr lang="ar-SA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ة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8" name="Text Box 12"/>
          <p:cNvSpPr txBox="1">
            <a:spLocks noChangeAspect="1" noChangeArrowheads="1"/>
          </p:cNvSpPr>
          <p:nvPr/>
        </p:nvSpPr>
        <p:spPr bwMode="auto">
          <a:xfrm>
            <a:off x="2484438" y="4311650"/>
            <a:ext cx="1939955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الساعات الإضافية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941388" y="4302125"/>
            <a:ext cx="1058303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المخلفات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3101975" y="2349500"/>
            <a:ext cx="533400" cy="1584325"/>
          </a:xfrm>
          <a:prstGeom prst="downArrow">
            <a:avLst>
              <a:gd name="adj1" fmla="val 50000"/>
              <a:gd name="adj2" fmla="val 7425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5334000" y="2349500"/>
            <a:ext cx="533400" cy="1584325"/>
          </a:xfrm>
          <a:prstGeom prst="downArrow">
            <a:avLst>
              <a:gd name="adj1" fmla="val 50000"/>
              <a:gd name="adj2" fmla="val 7425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19474" name="AutoShape 18"/>
          <p:cNvSpPr>
            <a:spLocks noChangeArrowheads="1"/>
          </p:cNvSpPr>
          <p:nvPr/>
        </p:nvSpPr>
        <p:spPr bwMode="auto">
          <a:xfrm>
            <a:off x="7572396" y="2357430"/>
            <a:ext cx="533400" cy="1584325"/>
          </a:xfrm>
          <a:prstGeom prst="downArrow">
            <a:avLst>
              <a:gd name="adj1" fmla="val 50000"/>
              <a:gd name="adj2" fmla="val 7425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19484" name="AutoShape 2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563562" cy="4984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utoUpdateAnimBg="0"/>
      <p:bldP spid="19465" grpId="0" animBg="1"/>
      <p:bldP spid="19466" grpId="0" animBg="1" autoUpdateAnimBg="0"/>
      <p:bldP spid="19467" grpId="0" animBg="1" autoUpdateAnimBg="0"/>
      <p:bldP spid="19468" grpId="0" animBg="1" autoUpdateAnimBg="0"/>
      <p:bldP spid="19471" grpId="0" animBg="1" autoUpdateAnimBg="0"/>
      <p:bldP spid="19472" grpId="0" animBg="1"/>
      <p:bldP spid="19473" grpId="0" animBg="1"/>
      <p:bldP spid="1947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6313" y="414338"/>
            <a:ext cx="7772400" cy="1143000"/>
          </a:xfrm>
          <a:solidFill>
            <a:srgbClr val="FFFF00"/>
          </a:solidFill>
          <a:ln/>
        </p:spPr>
        <p:txBody>
          <a:bodyPr/>
          <a:lstStyle/>
          <a:p>
            <a:pPr algn="ctr"/>
            <a:r>
              <a:rPr lang="ar-SA" sz="4800" dirty="0">
                <a:solidFill>
                  <a:schemeClr val="bg1"/>
                </a:solidFill>
                <a:cs typeface="Arial" pitchFamily="34" charset="0"/>
              </a:rPr>
              <a:t>مصلحة</a:t>
            </a:r>
            <a:r>
              <a:rPr lang="ar-DZ" sz="4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ar-SA" sz="4800" dirty="0">
                <a:solidFill>
                  <a:schemeClr val="bg1"/>
                </a:solidFill>
                <a:cs typeface="Arial" pitchFamily="34" charset="0"/>
              </a:rPr>
              <a:t>تسيير</a:t>
            </a:r>
            <a:r>
              <a:rPr lang="ar-DZ" sz="4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ar-SA" sz="4800" dirty="0">
                <a:solidFill>
                  <a:schemeClr val="bg1"/>
                </a:solidFill>
                <a:cs typeface="Arial" pitchFamily="34" charset="0"/>
              </a:rPr>
              <a:t>نفقات</a:t>
            </a:r>
            <a:r>
              <a:rPr lang="ar-DZ" sz="4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ar-SA" sz="4800" dirty="0">
                <a:solidFill>
                  <a:schemeClr val="bg1"/>
                </a:solidFill>
                <a:cs typeface="Arial" pitchFamily="34" charset="0"/>
              </a:rPr>
              <a:t>المستخدمين</a:t>
            </a:r>
            <a:endParaRPr lang="fr-FR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577975" y="1844675"/>
            <a:ext cx="6840538" cy="923925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تنظيم </a:t>
            </a:r>
            <a:r>
              <a:rPr lang="ar-DZ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المكاتب</a:t>
            </a:r>
            <a:endParaRPr lang="fr-FR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1908175" y="2867025"/>
            <a:ext cx="647700" cy="865188"/>
          </a:xfrm>
          <a:prstGeom prst="downArrow">
            <a:avLst>
              <a:gd name="adj1" fmla="val 50000"/>
              <a:gd name="adj2" fmla="val 3339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5407025" y="3859213"/>
            <a:ext cx="1382110" cy="1754326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/>
            <a:r>
              <a:rPr lang="ar-DZ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أساتذة</a:t>
            </a:r>
          </a:p>
          <a:p>
            <a:pPr algn="ctr" rtl="1"/>
            <a:r>
              <a:rPr lang="ar-DZ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التعليم</a:t>
            </a:r>
          </a:p>
          <a:p>
            <a:pPr algn="ctr" rtl="1"/>
            <a:r>
              <a:rPr lang="ar-S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المتوسط</a:t>
            </a:r>
            <a:endParaRPr lang="fr-F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5765800" y="2878138"/>
            <a:ext cx="647700" cy="865187"/>
          </a:xfrm>
          <a:prstGeom prst="downArrow">
            <a:avLst>
              <a:gd name="adj1" fmla="val 50000"/>
              <a:gd name="adj2" fmla="val 3339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7300913" y="3856038"/>
            <a:ext cx="1389062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/>
            <a:r>
              <a:rPr lang="ar-DZ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التعليم</a:t>
            </a:r>
          </a:p>
          <a:p>
            <a:pPr algn="ctr" rtl="1"/>
            <a:r>
              <a:rPr lang="ar-DZ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الابتدائي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3852863" y="2867025"/>
            <a:ext cx="647700" cy="865188"/>
          </a:xfrm>
          <a:prstGeom prst="downArrow">
            <a:avLst>
              <a:gd name="adj1" fmla="val 50000"/>
              <a:gd name="adj2" fmla="val 3339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7669213" y="2857500"/>
            <a:ext cx="647700" cy="865188"/>
          </a:xfrm>
          <a:prstGeom prst="downArrow">
            <a:avLst>
              <a:gd name="adj1" fmla="val 50000"/>
              <a:gd name="adj2" fmla="val 3339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009650" y="3898900"/>
            <a:ext cx="2302233" cy="2062103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/>
            <a:r>
              <a:rPr lang="ar-D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الإداريون</a:t>
            </a:r>
          </a:p>
          <a:p>
            <a:pPr algn="ctr" rtl="1"/>
            <a:r>
              <a:rPr lang="ar-D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متوسط</a:t>
            </a:r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D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و ثانوي</a:t>
            </a:r>
          </a:p>
          <a:p>
            <a:pPr algn="ctr" rtl="1"/>
            <a:r>
              <a:rPr lang="ar-D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مديرية التربية</a:t>
            </a:r>
            <a:endParaRPr lang="ar-SA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200" b="1" dirty="0">
                <a:solidFill>
                  <a:schemeClr val="bg1"/>
                </a:solidFill>
                <a:cs typeface="Arial" pitchFamily="34" charset="0"/>
              </a:rPr>
              <a:t>و التفتيش</a:t>
            </a:r>
            <a:endParaRPr lang="fr-F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487738" y="3875088"/>
            <a:ext cx="1200150" cy="1749425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ar-DZ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أساتذة</a:t>
            </a:r>
          </a:p>
          <a:p>
            <a:pPr algn="ctr" rtl="1"/>
            <a:r>
              <a:rPr lang="ar-DZ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التعليم</a:t>
            </a:r>
          </a:p>
          <a:p>
            <a:pPr algn="ctr" rtl="1"/>
            <a:r>
              <a:rPr lang="ar-DZ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الثانوي</a:t>
            </a:r>
            <a:endParaRPr lang="fr-F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70" grpId="0" animBg="1"/>
      <p:bldP spid="2072" grpId="0" animBg="1"/>
      <p:bldP spid="207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14612" y="357166"/>
            <a:ext cx="3929090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نفقات  تسيير  المستخدمين </a:t>
            </a:r>
            <a:endParaRPr lang="ar-DZ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785786" y="1071546"/>
          <a:ext cx="7715304" cy="5019100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983796"/>
                <a:gridCol w="6731508"/>
              </a:tblGrid>
              <a:tr h="373894"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CHAP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DESIGNATION </a:t>
                      </a:r>
                      <a:endParaRPr lang="ar-DZ" dirty="0"/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******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r-FR" b="1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PERONNEL    DE  LA  DIRECTION   DE  L’EDUCATION          </a:t>
                      </a:r>
                      <a:endParaRPr lang="ar-DZ" b="1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31-11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 RENUMERATIONS  PRINCIPALES </a:t>
                      </a:r>
                      <a:endParaRPr lang="ar-DZ" dirty="0"/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31-12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INDEMINITES</a:t>
                      </a:r>
                      <a:r>
                        <a:rPr lang="fr-FR" baseline="0" dirty="0" smtClean="0"/>
                        <a:t>   ET ALLOCATIONS  DIVERSES</a:t>
                      </a:r>
                      <a:endParaRPr lang="ar-DZ" dirty="0"/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31-13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PERS-VACATAIRES  JOURNALIERS-Salaires</a:t>
                      </a:r>
                      <a:r>
                        <a:rPr lang="fr-FR" baseline="0" dirty="0" smtClean="0"/>
                        <a:t>  et  agents  de  sécurité </a:t>
                      </a:r>
                      <a:endParaRPr lang="ar-DZ" dirty="0"/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r>
                        <a:rPr lang="fr-FR" dirty="0" smtClean="0"/>
                        <a:t>******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PENSIONS</a:t>
                      </a:r>
                      <a:r>
                        <a:rPr lang="fr-FR" b="1" baseline="0" dirty="0" smtClean="0"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 ET  ALLOCATIONS</a:t>
                      </a:r>
                      <a:r>
                        <a:rPr lang="fr-FR" baseline="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                       </a:t>
                      </a:r>
                      <a:r>
                        <a:rPr lang="fr-FR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      </a:t>
                      </a:r>
                      <a:endParaRPr lang="ar-DZ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r>
                        <a:rPr lang="fr-FR" dirty="0" smtClean="0"/>
                        <a:t>32-11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RENTES  ET  ACCIDENTS  DE  TRAVAIL                    </a:t>
                      </a:r>
                      <a:endParaRPr lang="ar-DZ" dirty="0"/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r>
                        <a:rPr lang="fr-FR" dirty="0" smtClean="0"/>
                        <a:t>32-12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PENSIONS  DE  SERVICES  POUR  DOMMAGES  CORPOREL S</a:t>
                      </a:r>
                      <a:endParaRPr lang="ar-DZ" dirty="0"/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r>
                        <a:rPr lang="fr-FR" dirty="0" smtClean="0"/>
                        <a:t>******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CHARGES  SOCIALES                                    </a:t>
                      </a:r>
                      <a:endParaRPr lang="ar-DZ" b="1" dirty="0" smtClean="0">
                        <a:solidFill>
                          <a:srgbClr val="00B0F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r>
                        <a:rPr lang="fr-FR" dirty="0" smtClean="0"/>
                        <a:t>33-11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PRESTATIONS    A</a:t>
                      </a:r>
                      <a:r>
                        <a:rPr lang="fr-FR" baseline="0" dirty="0" smtClean="0"/>
                        <a:t>   CARACTERE   FAMILIAL                </a:t>
                      </a:r>
                      <a:endParaRPr lang="ar-DZ" dirty="0"/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33-13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SECURITE</a:t>
                      </a:r>
                      <a:r>
                        <a:rPr lang="fr-FR" baseline="0" dirty="0" smtClean="0"/>
                        <a:t>   SOCIALE                                 </a:t>
                      </a:r>
                      <a:endParaRPr lang="ar-DZ" dirty="0"/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33-14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CONTRIBUTION  AUX  ŒUVRES  SOCIALES              </a:t>
                      </a:r>
                      <a:endParaRPr lang="ar-D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14612" y="357166"/>
            <a:ext cx="3929090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نفقات  تسيير  المستخدمين </a:t>
            </a:r>
            <a:endParaRPr lang="ar-DZ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857224" y="1357298"/>
          <a:ext cx="7715304" cy="3365046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983796"/>
                <a:gridCol w="6731508"/>
              </a:tblGrid>
              <a:tr h="373894"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CHAP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DESIGNATION </a:t>
                      </a:r>
                      <a:endParaRPr lang="ar-DZ" dirty="0"/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******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b="1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PERSONNEL    DE</a:t>
                      </a:r>
                      <a:r>
                        <a:rPr lang="fr-FR" b="1" baseline="0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L’ENSEIGNEMENT     SECONDAIRE</a:t>
                      </a:r>
                      <a:r>
                        <a:rPr lang="fr-FR" b="1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</a:t>
                      </a:r>
                      <a:endParaRPr lang="ar-DZ" b="1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31-31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 RENUMERATIONS  PRINCIPALES </a:t>
                      </a:r>
                      <a:endParaRPr lang="ar-DZ" dirty="0"/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31-32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INDEMINITES</a:t>
                      </a:r>
                      <a:r>
                        <a:rPr lang="fr-FR" baseline="0" dirty="0" smtClean="0"/>
                        <a:t>   ET ALLOCATIONS  DIVERSES</a:t>
                      </a:r>
                      <a:endParaRPr lang="ar-DZ" dirty="0"/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31-33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Salaires  des  enseignants  contractuels</a:t>
                      </a:r>
                      <a:endParaRPr lang="ar-DZ" dirty="0"/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r>
                        <a:rPr lang="fr-FR" dirty="0" smtClean="0"/>
                        <a:t>******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CHARGES  SOCIALES                                    </a:t>
                      </a:r>
                      <a:endParaRPr lang="ar-DZ" b="1" dirty="0" smtClean="0">
                        <a:solidFill>
                          <a:srgbClr val="00B0F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r>
                        <a:rPr lang="fr-FR" dirty="0" smtClean="0"/>
                        <a:t>33-31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PRESTATIONS    A</a:t>
                      </a:r>
                      <a:r>
                        <a:rPr lang="fr-FR" baseline="0" dirty="0" smtClean="0"/>
                        <a:t>   CARACTERE   FAMILIAL                </a:t>
                      </a:r>
                      <a:endParaRPr lang="ar-DZ" dirty="0"/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33-33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SECURITE</a:t>
                      </a:r>
                      <a:r>
                        <a:rPr lang="fr-FR" baseline="0" dirty="0" smtClean="0"/>
                        <a:t>   SOCIALE                                 </a:t>
                      </a:r>
                      <a:endParaRPr lang="ar-DZ" dirty="0"/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33-34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CONTRIBUTION  AUX  ŒUVRES  SOCIALES              </a:t>
                      </a:r>
                      <a:endParaRPr lang="ar-D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14612" y="357166"/>
            <a:ext cx="3929090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نفقات  تسيير  المستخدمين </a:t>
            </a:r>
            <a:endParaRPr lang="ar-DZ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857224" y="1357298"/>
          <a:ext cx="7715304" cy="3365046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983796"/>
                <a:gridCol w="6731508"/>
              </a:tblGrid>
              <a:tr h="373894"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CHAP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DESIGNATION </a:t>
                      </a:r>
                      <a:endParaRPr lang="ar-DZ" dirty="0"/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******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b="1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PERSONNEL    DE</a:t>
                      </a:r>
                      <a:r>
                        <a:rPr lang="fr-FR" b="1" baseline="0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L’ENSEIGNEMENT     MOYEN </a:t>
                      </a:r>
                      <a:r>
                        <a:rPr lang="fr-FR" b="1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</a:t>
                      </a:r>
                      <a:endParaRPr lang="ar-DZ" b="1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31-21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 RENUMERATIONS  PRINCIPALES </a:t>
                      </a:r>
                      <a:endParaRPr lang="ar-DZ" dirty="0"/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31-22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INDEMINITES</a:t>
                      </a:r>
                      <a:r>
                        <a:rPr lang="fr-FR" baseline="0" dirty="0" smtClean="0"/>
                        <a:t>   ET ALLOCATIONS  DIVERSES</a:t>
                      </a:r>
                      <a:endParaRPr lang="ar-DZ" dirty="0"/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31-23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Salaires  des  enseignants  contractuels</a:t>
                      </a:r>
                      <a:endParaRPr lang="ar-DZ" dirty="0"/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r>
                        <a:rPr lang="fr-FR" dirty="0" smtClean="0"/>
                        <a:t>******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CHARGES  SOCIALES                                    </a:t>
                      </a:r>
                      <a:endParaRPr lang="ar-DZ" b="1" dirty="0" smtClean="0">
                        <a:solidFill>
                          <a:srgbClr val="00B0F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r>
                        <a:rPr lang="fr-FR" dirty="0" smtClean="0"/>
                        <a:t>33-21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PRESTATIONS    A</a:t>
                      </a:r>
                      <a:r>
                        <a:rPr lang="fr-FR" baseline="0" dirty="0" smtClean="0"/>
                        <a:t>   CARACTERE   FAMILIAL                </a:t>
                      </a:r>
                      <a:endParaRPr lang="ar-DZ" dirty="0"/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33-23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SECURITE</a:t>
                      </a:r>
                      <a:r>
                        <a:rPr lang="fr-FR" baseline="0" dirty="0" smtClean="0"/>
                        <a:t>   SOCIALE                                 </a:t>
                      </a:r>
                      <a:endParaRPr lang="ar-DZ" dirty="0"/>
                    </a:p>
                  </a:txBody>
                  <a:tcPr/>
                </a:tc>
              </a:tr>
              <a:tr h="373894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33-24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CONTRIBUTION  AUX  ŒUVRES  SOCIALES              </a:t>
                      </a:r>
                      <a:endParaRPr lang="ar-D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716588" y="3911600"/>
            <a:ext cx="2743200" cy="833438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800">
                <a:latin typeface="Arial" pitchFamily="34" charset="0"/>
                <a:cs typeface="Arial" pitchFamily="34" charset="0"/>
              </a:rPr>
              <a:t>الداخلية</a:t>
            </a:r>
            <a:endParaRPr lang="fr-FR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376363" y="3886200"/>
            <a:ext cx="3124200" cy="833438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DZ" sz="4800" dirty="0">
                <a:latin typeface="Arial" pitchFamily="34" charset="0"/>
                <a:cs typeface="Arial" pitchFamily="34" charset="0"/>
              </a:rPr>
              <a:t>ا</a:t>
            </a:r>
            <a:r>
              <a:rPr lang="ar-SA" sz="4800" dirty="0">
                <a:latin typeface="Arial" pitchFamily="34" charset="0"/>
                <a:cs typeface="Arial" pitchFamily="34" charset="0"/>
              </a:rPr>
              <a:t>لخارجية</a:t>
            </a:r>
            <a:endParaRPr lang="fr-FR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1071538" y="500042"/>
            <a:ext cx="7881938" cy="1223963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ar-SA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علاقات</a:t>
            </a:r>
            <a:r>
              <a:rPr lang="ar-DZ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المصلحة</a:t>
            </a:r>
            <a:endParaRPr lang="fr-FR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70" name="Picture 10" descr="Image13"/>
          <p:cNvPicPr>
            <a:picLocks noGrp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925763" y="1700213"/>
            <a:ext cx="4238625" cy="2160587"/>
          </a:xfrm>
          <a:noFill/>
          <a:ln/>
        </p:spPr>
      </p:pic>
      <p:sp>
        <p:nvSpPr>
          <p:cNvPr id="15375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563562" cy="4984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fr-FR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53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53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7" grpId="0" animBg="1"/>
      <p:bldP spid="1536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271713" y="385763"/>
            <a:ext cx="5219994" cy="1264980"/>
          </a:xfrm>
          <a:prstGeom prst="cloudCallout">
            <a:avLst>
              <a:gd name="adj1" fmla="val -21356"/>
              <a:gd name="adj2" fmla="val 6730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ar-DZ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العلاقات الداخلية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458913" y="2449513"/>
            <a:ext cx="7629514" cy="858857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مصلحة</a:t>
            </a:r>
            <a:r>
              <a:rPr lang="ar-DZ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التنظيم</a:t>
            </a:r>
            <a:r>
              <a:rPr lang="ar-DZ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التربوي* توزيع  المناصب المالية</a:t>
            </a:r>
            <a:endParaRPr lang="fr-FR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539875" y="3184525"/>
            <a:ext cx="7356635" cy="858857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مصلحة المستخدمين: تعيين</a:t>
            </a:r>
            <a:r>
              <a:rPr lang="ar-DZ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الموظف</a:t>
            </a:r>
            <a:r>
              <a:rPr lang="ar-DZ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ar-S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المستخلف</a:t>
            </a:r>
            <a:endParaRPr lang="fr-FR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1428728" y="4071942"/>
            <a:ext cx="7238986" cy="777061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مصلحة المالية </a:t>
            </a:r>
            <a:r>
              <a:rPr lang="ar-SA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الوسائل : توفير ا</a:t>
            </a:r>
            <a:r>
              <a:rPr lang="ar-DZ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لإ</a:t>
            </a:r>
            <a:r>
              <a:rPr lang="ar-SA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عتمادات</a:t>
            </a:r>
            <a:r>
              <a:rPr lang="ar-S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المالية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1142976" y="4857760"/>
            <a:ext cx="6769100" cy="838200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مصلحة  تسيير  نفقات المستخدمين</a:t>
            </a:r>
            <a:endParaRPr lang="fr-FR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830388" y="38354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/>
              <a:t> </a:t>
            </a:r>
            <a:endParaRPr lang="fr-FR" b="1">
              <a:solidFill>
                <a:srgbClr val="800000"/>
              </a:solidFill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357290" y="4929198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/>
              <a:t>      </a:t>
            </a:r>
            <a:endParaRPr lang="fr-FR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1331913" y="2679700"/>
            <a:ext cx="0" cy="533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DZ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1331913" y="3933825"/>
            <a:ext cx="0" cy="533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DZ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9001156" y="3286124"/>
            <a:ext cx="0" cy="533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DZ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8316913" y="4983163"/>
            <a:ext cx="0" cy="533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DZ"/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4000496" y="1571612"/>
            <a:ext cx="3516844" cy="858857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وزارة التربية الوطنية</a:t>
            </a:r>
            <a:endParaRPr lang="fr-FR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3143240" y="5572140"/>
            <a:ext cx="3225250" cy="858857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المؤسسات </a:t>
            </a:r>
            <a:r>
              <a:rPr lang="ar-S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التربوية</a:t>
            </a:r>
            <a:endParaRPr lang="fr-FR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2060575" y="385763"/>
            <a:ext cx="5590899" cy="1264980"/>
          </a:xfrm>
          <a:prstGeom prst="cloudCallout">
            <a:avLst>
              <a:gd name="adj1" fmla="val -21356"/>
              <a:gd name="adj2" fmla="val 6730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ar-DZ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العلاقات الخارجية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3513138" y="2532063"/>
            <a:ext cx="4742676" cy="858857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DZ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المراقب المالي </a:t>
            </a:r>
            <a:r>
              <a:rPr lang="ar-S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ar-DZ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وزارة</a:t>
            </a:r>
            <a:r>
              <a:rPr lang="ar-S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المالية</a:t>
            </a:r>
            <a:endParaRPr lang="fr-F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4000496" y="4214818"/>
            <a:ext cx="4346022" cy="858857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ar-DZ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صندوق الضمان الاجتماعي</a:t>
            </a:r>
            <a:endParaRPr lang="fr-F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830388" y="38354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/>
              <a:t> </a:t>
            </a:r>
            <a:endParaRPr lang="fr-FR" b="1">
              <a:solidFill>
                <a:srgbClr val="800000"/>
              </a:solidFill>
            </a:endParaRPr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2627313" y="1816100"/>
            <a:ext cx="0" cy="533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DZ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2643174" y="4500570"/>
            <a:ext cx="0" cy="533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DZ"/>
          </a:p>
        </p:txBody>
      </p:sp>
      <p:sp>
        <p:nvSpPr>
          <p:cNvPr id="64527" name="AutoShape 15"/>
          <p:cNvSpPr>
            <a:spLocks noChangeArrowheads="1"/>
          </p:cNvSpPr>
          <p:nvPr/>
        </p:nvSpPr>
        <p:spPr bwMode="auto">
          <a:xfrm>
            <a:off x="2071670" y="3357562"/>
            <a:ext cx="5519596" cy="858857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DZ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أمين الخزينة الولاية </a:t>
            </a:r>
            <a:r>
              <a:rPr lang="ar-S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ar-DZ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وزارة</a:t>
            </a:r>
            <a:r>
              <a:rPr lang="ar-S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المالية</a:t>
            </a:r>
            <a:endParaRPr lang="fr-F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2571736" y="2500306"/>
            <a:ext cx="0" cy="533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DZ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>
            <a:off x="8358214" y="1857364"/>
            <a:ext cx="0" cy="533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DZ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>
            <a:off x="8643966" y="4143380"/>
            <a:ext cx="0" cy="533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DZ"/>
          </a:p>
        </p:txBody>
      </p:sp>
      <p:sp>
        <p:nvSpPr>
          <p:cNvPr id="64534" name="AutoShape 22"/>
          <p:cNvSpPr>
            <a:spLocks noChangeArrowheads="1"/>
          </p:cNvSpPr>
          <p:nvPr/>
        </p:nvSpPr>
        <p:spPr bwMode="auto">
          <a:xfrm>
            <a:off x="2643174" y="5143512"/>
            <a:ext cx="4134564" cy="858857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المديرية </a:t>
            </a:r>
            <a:r>
              <a:rPr lang="ar-S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الولائية للضرائب</a:t>
            </a:r>
            <a:endParaRPr lang="fr-F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36" name="AutoShape 24"/>
          <p:cNvSpPr>
            <a:spLocks noChangeArrowheads="1"/>
          </p:cNvSpPr>
          <p:nvPr/>
        </p:nvSpPr>
        <p:spPr bwMode="auto">
          <a:xfrm>
            <a:off x="3071802" y="1714488"/>
            <a:ext cx="3658370" cy="858857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مفتش </a:t>
            </a:r>
            <a:r>
              <a:rPr lang="ar-S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الوظيفة العمومية</a:t>
            </a:r>
            <a:endParaRPr lang="fr-F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2593975" y="385763"/>
            <a:ext cx="4373256" cy="1264980"/>
          </a:xfrm>
          <a:prstGeom prst="cloudCallout">
            <a:avLst>
              <a:gd name="adj1" fmla="val -21356"/>
              <a:gd name="adj2" fmla="val 6730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ar-DZ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علاقات </a:t>
            </a:r>
            <a:r>
              <a:rPr lang="ar-SA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أخرى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2627313" y="3213100"/>
            <a:ext cx="4419372" cy="858857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ar-DZ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صندوق الخدمات الاجتماعية</a:t>
            </a:r>
            <a:endParaRPr lang="fr-F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2143108" y="3929066"/>
            <a:ext cx="0" cy="533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DZ"/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auto">
          <a:xfrm>
            <a:off x="2562225" y="2133600"/>
            <a:ext cx="4750923" cy="858857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ar-DZ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صندوق </a:t>
            </a:r>
            <a:r>
              <a:rPr lang="ar-D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تعاضديه </a:t>
            </a:r>
            <a:r>
              <a:rPr lang="ar-DZ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عمال التربية</a:t>
            </a:r>
            <a:endParaRPr lang="fr-F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2195513" y="2349500"/>
            <a:ext cx="0" cy="533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DZ"/>
          </a:p>
        </p:txBody>
      </p:sp>
      <p:sp>
        <p:nvSpPr>
          <p:cNvPr id="66575" name="Line 15"/>
          <p:cNvSpPr>
            <a:spLocks noChangeShapeType="1"/>
          </p:cNvSpPr>
          <p:nvPr/>
        </p:nvSpPr>
        <p:spPr bwMode="auto">
          <a:xfrm>
            <a:off x="7740650" y="2205038"/>
            <a:ext cx="0" cy="533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DZ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7572396" y="4000504"/>
            <a:ext cx="0" cy="533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DZ"/>
          </a:p>
        </p:txBody>
      </p:sp>
      <p:sp>
        <p:nvSpPr>
          <p:cNvPr id="66577" name="AutoShape 17"/>
          <p:cNvSpPr>
            <a:spLocks noChangeArrowheads="1"/>
          </p:cNvSpPr>
          <p:nvPr/>
        </p:nvSpPr>
        <p:spPr bwMode="auto">
          <a:xfrm>
            <a:off x="2914650" y="4394200"/>
            <a:ext cx="3718311" cy="858857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مركز الصكوك البريدية</a:t>
            </a:r>
            <a:endParaRPr lang="fr-F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57200" y="609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التنظيم</a:t>
            </a:r>
            <a:r>
              <a:rPr lang="ar-D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ar-S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التقني</a:t>
            </a:r>
            <a:r>
              <a:rPr lang="ar-D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ar-S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للبرنامج</a:t>
            </a:r>
            <a:endParaRPr lang="fr-F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6786578" y="1714488"/>
            <a:ext cx="2182813" cy="1104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الإدارة رقم</a:t>
            </a:r>
            <a:r>
              <a:rPr lang="ar-SA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DZ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التعليم الابتدائي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3929058" y="1714488"/>
            <a:ext cx="2736648" cy="107721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الإدارة رقم</a:t>
            </a:r>
            <a:r>
              <a:rPr lang="ar-SA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DZ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مدير</a:t>
            </a:r>
            <a:r>
              <a:rPr lang="ar-D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ملحقة</a:t>
            </a:r>
            <a:r>
              <a:rPr lang="ar-D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ابتدائية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428596" y="1714488"/>
            <a:ext cx="3163045" cy="107721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الإدارة رقم</a:t>
            </a:r>
            <a:r>
              <a:rPr lang="ar-SA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</a:t>
            </a:r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DZ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أساتذة التعليم المتوسط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5000628" y="3214686"/>
            <a:ext cx="3199915" cy="107721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الإدارة رقم </a:t>
            </a:r>
            <a:r>
              <a:rPr lang="ar-SA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</a:t>
            </a:r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DZ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إدارة التعليم </a:t>
            </a:r>
            <a:r>
              <a:rPr lang="ar-D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المتوسط 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1142976" y="3214686"/>
            <a:ext cx="3127375" cy="1104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الإدارة رقم</a:t>
            </a:r>
            <a:r>
              <a:rPr lang="ar-SA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DZ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أساتذة التعليم الثانوي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5929322" y="4857760"/>
            <a:ext cx="2808287" cy="1104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الإدارة رقم</a:t>
            </a:r>
            <a:r>
              <a:rPr lang="ar-SA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</a:t>
            </a:r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DZ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S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إدارة التعليم الثانوي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428596" y="4857760"/>
            <a:ext cx="4643470" cy="9541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الإدارة رقم</a:t>
            </a:r>
            <a:r>
              <a:rPr lang="ar-SA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</a:t>
            </a:r>
            <a:r>
              <a:rPr lang="ar-S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DZ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S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إدارة مديرية التربية </a:t>
            </a:r>
            <a:r>
              <a:rPr lang="ar-SA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سلك التفتيش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7" grpId="0" animBg="1"/>
      <p:bldP spid="65548" grpId="0" animBg="1"/>
      <p:bldP spid="65549" grpId="0" animBg="1"/>
      <p:bldP spid="65550" grpId="0" animBg="1"/>
      <p:bldP spid="65551" grpId="0" animBg="1"/>
      <p:bldP spid="65552" grpId="0" animBg="1"/>
      <p:bldP spid="655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928670"/>
            <a:ext cx="82868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المادة 2</a:t>
            </a:r>
            <a:endParaRPr lang="ar-DZ" sz="6000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ctr"/>
            <a:r>
              <a:rPr lang="ar-SA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يكلف المقتصد تحت سلطة مدير المؤسسة بتسيير الوسائل المادية والمالية وتسخيرها لتحقيق الأهداف المرسومة للمؤسسة.</a:t>
            </a:r>
            <a:endParaRPr lang="ar-DZ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ELHOUALA\Desktop\الرواتب2011\service paie\منشور رقم 1039 تكفل بمرتبات المستخدكين\1039كيفية التكفل بمرتبات المستخدمين (0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330968" cy="6429396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ELHOUALA\Desktop\الرواتب2011\service paie\منشور رقم 1039 تكفل بمرتبات المستخدكين\1039كيفية التكفل بمرتبات المستخدمين (0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0"/>
            <a:ext cx="8001056" cy="6523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ELHOUALA\Desktop\الرواتب2011\service paie\منشور رقم 1039 تكفل بمرتبات المستخدكين\1039كيفية التكفل بمرتبات المستخدمين (0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8715435" cy="6762307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ELHOUALA\Desktop\الرواتب2011\service paie\منشور رقم 1039 تكفل بمرتبات المستخدكين\1039كيفية التكفل بمرتبات المستخدمين (0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080" y="0"/>
            <a:ext cx="8367822" cy="6581553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ELHOUALA\Desktop\الرواتب2011\service paie\منشور رقم 1039 تكفل بمرتبات المستخدكين\1039كيفية التكفل بمرتبات المستخدمين (05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8072493" cy="6858000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ELHOUALA\Desktop\الرواتب2011\service paie\منشور رقم 1039 تكفل بمرتبات المستخدكين\1039كيفية التكفل بمرتبات المستخدمين (0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8643997" cy="6858000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ELHOUALA\Desktop\الرواتب2011\service paie\منشور رقم 1039 تكفل بمرتبات المستخدكين\1039كيفية التكفل بمرتبات المستخدمين (07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8429683" cy="6858000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BELHOUALA\Desktop\الرواتب2011\service paie\منشور رقم 1039 تكفل بمرتبات المستخدكين\1039كيفية التكفل بمرتبات المستخدمين (08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8643997" cy="6143644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785786" y="642918"/>
            <a:ext cx="7072362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انجاز  بعض  الوثائق  من  طرف  المصالح  الاقتصادية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للمؤسسات  التربوية </a:t>
            </a:r>
            <a:endParaRPr lang="ar-DZ" b="1" dirty="0">
              <a:solidFill>
                <a:schemeClr val="bg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8596" y="3286124"/>
            <a:ext cx="7715304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المنشور  الوزاري  رقم  291  المؤرخ  في  19/02/2002</a:t>
            </a:r>
            <a:endParaRPr lang="ar-DZ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seminaire SFM RELIZANE\service paie\منشور رقم 291\29103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8429684" cy="6858000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بلحوالة   عثمان  مفتش  التربية  الوطنية </a:t>
            </a:r>
            <a:endParaRPr lang="ar-DZ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9|5.2|3.4|2.9|4.4|3.7|3.|4.|3.5"/>
</p:tagLst>
</file>

<file path=ppt/theme/theme1.xml><?xml version="1.0" encoding="utf-8"?>
<a:theme xmlns:a="http://schemas.openxmlformats.org/drawingml/2006/main" name="Techniqu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3085</TotalTime>
  <Words>4167</Words>
  <Application>Microsoft Office PowerPoint</Application>
  <PresentationFormat>Affichage à l'écran (4:3)</PresentationFormat>
  <Paragraphs>753</Paragraphs>
  <Slides>102</Slides>
  <Notes>102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102</vt:i4>
      </vt:variant>
    </vt:vector>
  </HeadingPairs>
  <TitlesOfParts>
    <vt:vector size="104" baseType="lpstr">
      <vt:lpstr>Technique</vt:lpstr>
      <vt:lpstr>Clip</vt:lpstr>
      <vt:lpstr>Diapositive 1</vt:lpstr>
      <vt:lpstr> 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القانون الأساسي العام للوظيفة العمومية STATUT GENERAL DE LA FONCTION PUBLIQUE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تتم  الترقية  في  الدرجة  على  أساس  10 درجات  تتوزع كما يلي : المدة  الدنيا  المدة  المتوسط    المدة القصوى   25  سنة     30  سنة       35  سنة  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الأهداف</vt:lpstr>
      <vt:lpstr>Diapositive 76</vt:lpstr>
      <vt:lpstr>تسيير الرواتب من خلال السنة ا</vt:lpstr>
      <vt:lpstr>وضعية المستخدمين</vt:lpstr>
      <vt:lpstr>Diapositive 79</vt:lpstr>
      <vt:lpstr>Diapositive 80</vt:lpstr>
      <vt:lpstr>مصلحة تسيير نفقات المستخدمين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  <vt:lpstr>Diapositive 100</vt:lpstr>
      <vt:lpstr>Diapositive 101</vt:lpstr>
      <vt:lpstr>Diapositive 102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BELHOUALA</dc:creator>
  <cp:lastModifiedBy>BELHOUALA</cp:lastModifiedBy>
  <cp:revision>24</cp:revision>
  <dcterms:created xsi:type="dcterms:W3CDTF">2011-04-28T18:17:42Z</dcterms:created>
  <dcterms:modified xsi:type="dcterms:W3CDTF">2011-05-01T18:00:17Z</dcterms:modified>
</cp:coreProperties>
</file>