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8" r:id="rId4"/>
    <p:sldId id="299" r:id="rId5"/>
    <p:sldId id="300" r:id="rId6"/>
    <p:sldId id="276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301" r:id="rId17"/>
    <p:sldId id="274" r:id="rId18"/>
    <p:sldId id="277" r:id="rId19"/>
    <p:sldId id="268" r:id="rId20"/>
    <p:sldId id="272" r:id="rId21"/>
    <p:sldId id="294" r:id="rId22"/>
    <p:sldId id="269" r:id="rId23"/>
    <p:sldId id="270" r:id="rId24"/>
    <p:sldId id="273" r:id="rId25"/>
    <p:sldId id="271" r:id="rId26"/>
    <p:sldId id="275" r:id="rId27"/>
    <p:sldId id="278" r:id="rId28"/>
    <p:sldId id="279" r:id="rId29"/>
    <p:sldId id="280" r:id="rId30"/>
    <p:sldId id="281" r:id="rId31"/>
    <p:sldId id="284" r:id="rId32"/>
    <p:sldId id="282" r:id="rId33"/>
    <p:sldId id="291" r:id="rId34"/>
    <p:sldId id="283" r:id="rId35"/>
    <p:sldId id="285" r:id="rId36"/>
    <p:sldId id="288" r:id="rId37"/>
    <p:sldId id="286" r:id="rId38"/>
    <p:sldId id="290" r:id="rId39"/>
    <p:sldId id="289" r:id="rId40"/>
    <p:sldId id="292" r:id="rId41"/>
    <p:sldId id="293" r:id="rId42"/>
    <p:sldId id="296" r:id="rId43"/>
    <p:sldId id="297" r:id="rId44"/>
    <p:sldId id="302" r:id="rId45"/>
    <p:sldId id="303" r:id="rId46"/>
    <p:sldId id="304" r:id="rId47"/>
    <p:sldId id="307" r:id="rId48"/>
    <p:sldId id="305" r:id="rId49"/>
    <p:sldId id="306" r:id="rId50"/>
    <p:sldId id="308" r:id="rId51"/>
    <p:sldId id="309" r:id="rId52"/>
    <p:sldId id="310" r:id="rId5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71" autoAdjust="0"/>
    <p:restoredTop sz="94660"/>
  </p:normalViewPr>
  <p:slideViewPr>
    <p:cSldViewPr>
      <p:cViewPr varScale="1">
        <p:scale>
          <a:sx n="103" d="100"/>
          <a:sy n="103" d="100"/>
        </p:scale>
        <p:origin x="-22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4A279-7763-46D2-A307-2424F0655EB1}" type="datetimeFigureOut">
              <a:rPr lang="fr-FR" smtClean="0"/>
              <a:pPr/>
              <a:t>22/04/2013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C3379-37AF-4C92-BC03-B7000398D6F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4A279-7763-46D2-A307-2424F0655EB1}" type="datetimeFigureOut">
              <a:rPr lang="fr-FR" smtClean="0"/>
              <a:pPr/>
              <a:t>22/04/2013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C3379-37AF-4C92-BC03-B7000398D6F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4A279-7763-46D2-A307-2424F0655EB1}" type="datetimeFigureOut">
              <a:rPr lang="fr-FR" smtClean="0"/>
              <a:pPr/>
              <a:t>22/04/2013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C3379-37AF-4C92-BC03-B7000398D6F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4A279-7763-46D2-A307-2424F0655EB1}" type="datetimeFigureOut">
              <a:rPr lang="fr-FR" smtClean="0"/>
              <a:pPr/>
              <a:t>22/04/2013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C3379-37AF-4C92-BC03-B7000398D6F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4A279-7763-46D2-A307-2424F0655EB1}" type="datetimeFigureOut">
              <a:rPr lang="fr-FR" smtClean="0"/>
              <a:pPr/>
              <a:t>22/04/2013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C3379-37AF-4C92-BC03-B7000398D6F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4A279-7763-46D2-A307-2424F0655EB1}" type="datetimeFigureOut">
              <a:rPr lang="fr-FR" smtClean="0"/>
              <a:pPr/>
              <a:t>22/04/2013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C3379-37AF-4C92-BC03-B7000398D6F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4A279-7763-46D2-A307-2424F0655EB1}" type="datetimeFigureOut">
              <a:rPr lang="fr-FR" smtClean="0"/>
              <a:pPr/>
              <a:t>22/04/2013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C3379-37AF-4C92-BC03-B7000398D6F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4A279-7763-46D2-A307-2424F0655EB1}" type="datetimeFigureOut">
              <a:rPr lang="fr-FR" smtClean="0"/>
              <a:pPr/>
              <a:t>22/04/2013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C3379-37AF-4C92-BC03-B7000398D6F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4A279-7763-46D2-A307-2424F0655EB1}" type="datetimeFigureOut">
              <a:rPr lang="fr-FR" smtClean="0"/>
              <a:pPr/>
              <a:t>22/04/2013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C3379-37AF-4C92-BC03-B7000398D6F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4A279-7763-46D2-A307-2424F0655EB1}" type="datetimeFigureOut">
              <a:rPr lang="fr-FR" smtClean="0"/>
              <a:pPr/>
              <a:t>22/04/2013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C3379-37AF-4C92-BC03-B7000398D6F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4A279-7763-46D2-A307-2424F0655EB1}" type="datetimeFigureOut">
              <a:rPr lang="fr-FR" smtClean="0"/>
              <a:pPr/>
              <a:t>22/04/2013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C3379-37AF-4C92-BC03-B7000398D6F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4A279-7763-46D2-A307-2424F0655EB1}" type="datetimeFigureOut">
              <a:rPr lang="fr-FR" smtClean="0"/>
              <a:pPr/>
              <a:t>22/04/2013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C3379-37AF-4C92-BC03-B7000398D6F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42910" y="571480"/>
            <a:ext cx="7772400" cy="1470025"/>
          </a:xfrm>
        </p:spPr>
        <p:txBody>
          <a:bodyPr/>
          <a:lstStyle/>
          <a:p>
            <a:r>
              <a:rPr lang="fr-CA" b="1" dirty="0" smtClean="0"/>
              <a:t>Métabolisme  phosphocalcique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000240"/>
            <a:ext cx="6400800" cy="3638560"/>
          </a:xfrm>
        </p:spPr>
        <p:txBody>
          <a:bodyPr>
            <a:normAutofit/>
          </a:bodyPr>
          <a:lstStyle/>
          <a:p>
            <a:pPr algn="l"/>
            <a:r>
              <a:rPr lang="fr-FR" sz="1800" dirty="0" smtClean="0">
                <a:solidFill>
                  <a:schemeClr val="tx1"/>
                </a:solidFill>
              </a:rPr>
              <a:t>Objectifs:</a:t>
            </a:r>
          </a:p>
          <a:p>
            <a:pPr algn="l">
              <a:buFontTx/>
              <a:buChar char="-"/>
            </a:pPr>
            <a:r>
              <a:rPr lang="fr-FR" sz="1800" dirty="0" smtClean="0">
                <a:solidFill>
                  <a:schemeClr val="tx1"/>
                </a:solidFill>
              </a:rPr>
              <a:t>  Comprendre que la concentration de calcium plasmatique subit une régulation très stricte.</a:t>
            </a:r>
          </a:p>
          <a:p>
            <a:pPr algn="l">
              <a:buFontTx/>
              <a:buChar char="-"/>
            </a:pP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smtClean="0">
                <a:solidFill>
                  <a:schemeClr val="tx1"/>
                </a:solidFill>
              </a:rPr>
              <a:t> Connaitre les hormones impliquées dans la régulation du métabolisme phospho-calcique et les sites d’action de ces hormones  </a:t>
            </a:r>
            <a:endParaRPr lang="fr-FR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4395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fr-CA" sz="4000" u="sng" dirty="0" smtClean="0"/>
              <a:t>Calcium total lié à des molécules organiques</a:t>
            </a:r>
            <a:r>
              <a:rPr lang="fr-CA" dirty="0" smtClean="0"/>
              <a:t> </a:t>
            </a:r>
            <a:r>
              <a:rPr lang="fr-CA" dirty="0" smtClean="0">
                <a:solidFill>
                  <a:srgbClr val="FF0000"/>
                </a:solidFill>
              </a:rPr>
              <a:t>(</a:t>
            </a:r>
            <a:r>
              <a:rPr lang="fr-FR" dirty="0" smtClean="0">
                <a:solidFill>
                  <a:srgbClr val="FF0000"/>
                </a:solidFill>
              </a:rPr>
              <a:t>≈ 5%)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600200"/>
            <a:ext cx="8472518" cy="4525963"/>
          </a:xfrm>
        </p:spPr>
        <p:txBody>
          <a:bodyPr/>
          <a:lstStyle/>
          <a:p>
            <a:r>
              <a:rPr lang="fr-CA" dirty="0" smtClean="0"/>
              <a:t>complexé: </a:t>
            </a:r>
            <a:r>
              <a:rPr lang="fr-CA" dirty="0" smtClean="0">
                <a:solidFill>
                  <a:srgbClr val="FF0000"/>
                </a:solidFill>
              </a:rPr>
              <a:t>HCO</a:t>
            </a:r>
            <a:r>
              <a:rPr lang="fr-CA" baseline="-25000" dirty="0" smtClean="0">
                <a:solidFill>
                  <a:srgbClr val="FF0000"/>
                </a:solidFill>
              </a:rPr>
              <a:t>3</a:t>
            </a:r>
            <a:r>
              <a:rPr lang="fr-CA" baseline="30000" dirty="0" smtClean="0">
                <a:solidFill>
                  <a:srgbClr val="FF0000"/>
                </a:solidFill>
              </a:rPr>
              <a:t>-</a:t>
            </a:r>
            <a:r>
              <a:rPr lang="fr-CA" dirty="0" smtClean="0">
                <a:solidFill>
                  <a:srgbClr val="FF0000"/>
                </a:solidFill>
              </a:rPr>
              <a:t>, SO</a:t>
            </a:r>
            <a:r>
              <a:rPr lang="fr-CA" baseline="-25000" dirty="0" smtClean="0">
                <a:solidFill>
                  <a:srgbClr val="FF0000"/>
                </a:solidFill>
              </a:rPr>
              <a:t>4</a:t>
            </a:r>
            <a:r>
              <a:rPr lang="fr-CA" baseline="30000" dirty="0" smtClean="0">
                <a:solidFill>
                  <a:srgbClr val="FF0000"/>
                </a:solidFill>
              </a:rPr>
              <a:t>2-</a:t>
            </a:r>
            <a:r>
              <a:rPr lang="fr-CA" dirty="0" smtClean="0">
                <a:solidFill>
                  <a:srgbClr val="FF0000"/>
                </a:solidFill>
              </a:rPr>
              <a:t>, HPO</a:t>
            </a:r>
            <a:r>
              <a:rPr lang="fr-CA" baseline="-25000" dirty="0" smtClean="0">
                <a:solidFill>
                  <a:srgbClr val="FF0000"/>
                </a:solidFill>
              </a:rPr>
              <a:t>4</a:t>
            </a:r>
            <a:r>
              <a:rPr lang="fr-CA" baseline="30000" dirty="0" smtClean="0">
                <a:solidFill>
                  <a:srgbClr val="FF0000"/>
                </a:solidFill>
              </a:rPr>
              <a:t>2-</a:t>
            </a:r>
            <a:r>
              <a:rPr lang="fr-CA" dirty="0" smtClean="0">
                <a:solidFill>
                  <a:srgbClr val="FF0000"/>
                </a:solidFill>
              </a:rPr>
              <a:t>, lactates</a:t>
            </a:r>
            <a:r>
              <a:rPr lang="fr-CA" baseline="30000" dirty="0" smtClean="0">
                <a:solidFill>
                  <a:srgbClr val="FF0000"/>
                </a:solidFill>
              </a:rPr>
              <a:t>- </a:t>
            </a:r>
            <a:r>
              <a:rPr lang="fr-CA" dirty="0" smtClean="0">
                <a:solidFill>
                  <a:srgbClr val="FF0000"/>
                </a:solidFill>
              </a:rPr>
              <a:t>(COO</a:t>
            </a:r>
            <a:r>
              <a:rPr lang="fr-CA" baseline="30000" dirty="0" smtClean="0">
                <a:solidFill>
                  <a:srgbClr val="FF0000"/>
                </a:solidFill>
              </a:rPr>
              <a:t>-</a:t>
            </a:r>
            <a:r>
              <a:rPr lang="fr-CA" dirty="0" smtClean="0">
                <a:solidFill>
                  <a:srgbClr val="FF0000"/>
                </a:solidFill>
              </a:rPr>
              <a:t>) et citrates</a:t>
            </a:r>
            <a:r>
              <a:rPr lang="fr-CA" baseline="30000" dirty="0" smtClean="0">
                <a:solidFill>
                  <a:srgbClr val="FF0000"/>
                </a:solidFill>
              </a:rPr>
              <a:t>- </a:t>
            </a:r>
            <a:r>
              <a:rPr lang="fr-CA" dirty="0" smtClean="0">
                <a:solidFill>
                  <a:srgbClr val="FF0000"/>
                </a:solidFill>
              </a:rPr>
              <a:t>(COO</a:t>
            </a:r>
            <a:r>
              <a:rPr lang="fr-CA" baseline="30000" dirty="0" smtClean="0">
                <a:solidFill>
                  <a:srgbClr val="FF0000"/>
                </a:solidFill>
              </a:rPr>
              <a:t>-</a:t>
            </a:r>
            <a:r>
              <a:rPr lang="fr-CA" dirty="0" smtClean="0">
                <a:solidFill>
                  <a:srgbClr val="FF0000"/>
                </a:solidFill>
              </a:rPr>
              <a:t>)</a:t>
            </a:r>
          </a:p>
          <a:p>
            <a:pPr>
              <a:buFont typeface="Wingdings" pitchFamily="2" charset="2"/>
              <a:buNone/>
            </a:pPr>
            <a:endParaRPr lang="fr-CA" dirty="0" smtClean="0">
              <a:solidFill>
                <a:srgbClr val="FF0000"/>
              </a:solidFill>
            </a:endParaRPr>
          </a:p>
          <a:p>
            <a:r>
              <a:rPr lang="fr-CA" dirty="0" err="1" smtClean="0">
                <a:solidFill>
                  <a:srgbClr val="FF0000"/>
                </a:solidFill>
              </a:rPr>
              <a:t>Ultrafiltrable</a:t>
            </a:r>
            <a:r>
              <a:rPr lang="fr-CA" dirty="0" smtClean="0">
                <a:solidFill>
                  <a:srgbClr val="FF0000"/>
                </a:solidFill>
              </a:rPr>
              <a:t>, diffusible (rein),</a:t>
            </a:r>
            <a:r>
              <a:rPr lang="fr-CA" dirty="0" smtClean="0"/>
              <a:t>donc on le retrouve dans l’urine.</a:t>
            </a:r>
          </a:p>
          <a:p>
            <a:pPr>
              <a:buFont typeface="Wingdings" pitchFamily="2" charset="2"/>
              <a:buNone/>
            </a:pPr>
            <a:endParaRPr lang="fr-CA" dirty="0" smtClean="0">
              <a:solidFill>
                <a:srgbClr val="FF0000"/>
              </a:solidFill>
            </a:endParaRPr>
          </a:p>
          <a:p>
            <a:r>
              <a:rPr lang="fr-CA" dirty="0" smtClean="0"/>
              <a:t>Intérêt clinique faible puisque importance physiologique faible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Calcium ionisé(</a:t>
            </a:r>
            <a:r>
              <a:rPr lang="fr-CA" dirty="0" smtClean="0">
                <a:solidFill>
                  <a:srgbClr val="FF0000"/>
                </a:solidFill>
              </a:rPr>
              <a:t>Ca</a:t>
            </a:r>
            <a:r>
              <a:rPr lang="fr-CA" baseline="30000" dirty="0" smtClean="0">
                <a:solidFill>
                  <a:srgbClr val="FF0000"/>
                </a:solidFill>
              </a:rPr>
              <a:t>2+</a:t>
            </a:r>
            <a:r>
              <a:rPr lang="fr-CA" dirty="0" smtClean="0"/>
              <a:t>) (</a:t>
            </a:r>
            <a:r>
              <a:rPr lang="fr-FR" dirty="0" smtClean="0">
                <a:solidFill>
                  <a:srgbClr val="FF0000"/>
                </a:solidFill>
              </a:rPr>
              <a:t>≈ 50%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r-CA" dirty="0" smtClean="0">
                <a:solidFill>
                  <a:srgbClr val="FF0000"/>
                </a:solidFill>
              </a:rPr>
              <a:t>Seul actif physiologiquement</a:t>
            </a:r>
          </a:p>
          <a:p>
            <a:pPr>
              <a:lnSpc>
                <a:spcPct val="90000"/>
              </a:lnSpc>
            </a:pPr>
            <a:r>
              <a:rPr lang="fr-CA" dirty="0" smtClean="0">
                <a:solidFill>
                  <a:srgbClr val="FF0000"/>
                </a:solidFill>
              </a:rPr>
              <a:t>En équilibre avec les autres formes</a:t>
            </a:r>
          </a:p>
          <a:p>
            <a:pPr>
              <a:lnSpc>
                <a:spcPct val="90000"/>
              </a:lnSpc>
            </a:pPr>
            <a:r>
              <a:rPr lang="fr-CA" dirty="0" smtClean="0">
                <a:solidFill>
                  <a:srgbClr val="FF0000"/>
                </a:solidFill>
              </a:rPr>
              <a:t>Diffusible, </a:t>
            </a:r>
            <a:r>
              <a:rPr lang="fr-CA" dirty="0" err="1" smtClean="0">
                <a:solidFill>
                  <a:srgbClr val="FF0000"/>
                </a:solidFill>
              </a:rPr>
              <a:t>ultrafiltrable,donc</a:t>
            </a:r>
            <a:r>
              <a:rPr lang="fr-CA" dirty="0" smtClean="0">
                <a:solidFill>
                  <a:srgbClr val="FF0000"/>
                </a:solidFill>
              </a:rPr>
              <a:t> dans l’urine</a:t>
            </a:r>
          </a:p>
          <a:p>
            <a:pPr>
              <a:lnSpc>
                <a:spcPct val="90000"/>
              </a:lnSpc>
            </a:pPr>
            <a:r>
              <a:rPr lang="fr-CA" dirty="0" smtClean="0"/>
              <a:t>La </a:t>
            </a:r>
            <a:r>
              <a:rPr lang="fr-FR" dirty="0" smtClean="0"/>
              <a:t>[  ] dépend du pH: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fr-CA" dirty="0" smtClean="0">
                <a:solidFill>
                  <a:srgbClr val="FF0000"/>
                </a:solidFill>
              </a:rPr>
              <a:t>                      </a:t>
            </a:r>
            <a:r>
              <a:rPr lang="fr-CA" dirty="0" smtClean="0">
                <a:solidFill>
                  <a:srgbClr val="FF0000"/>
                </a:solidFill>
                <a:sym typeface="Symbol" pitchFamily="18" charset="2"/>
              </a:rPr>
              <a:t> </a:t>
            </a:r>
            <a:r>
              <a:rPr lang="fr-CA" dirty="0" smtClean="0">
                <a:solidFill>
                  <a:srgbClr val="FF0000"/>
                </a:solidFill>
              </a:rPr>
              <a:t>acidose (↑ Ca ionisé)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fr-CA" dirty="0" smtClean="0">
                <a:solidFill>
                  <a:srgbClr val="FF0000"/>
                </a:solidFill>
              </a:rPr>
              <a:t>                      </a:t>
            </a:r>
            <a:r>
              <a:rPr lang="fr-CA" dirty="0" smtClean="0">
                <a:solidFill>
                  <a:srgbClr val="FF0000"/>
                </a:solidFill>
                <a:sym typeface="Symbol" pitchFamily="18" charset="2"/>
              </a:rPr>
              <a:t> </a:t>
            </a:r>
            <a:r>
              <a:rPr lang="fr-CA" dirty="0" smtClean="0">
                <a:solidFill>
                  <a:srgbClr val="FF0000"/>
                </a:solidFill>
              </a:rPr>
              <a:t>alcalose (↓ Ca ionisé)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fr-CA" dirty="0" smtClean="0"/>
              <a:t>( les Pr </a:t>
            </a:r>
            <a:r>
              <a:rPr lang="fr-CA" baseline="30000" dirty="0" smtClean="0"/>
              <a:t>– </a:t>
            </a:r>
            <a:r>
              <a:rPr lang="fr-CA" dirty="0" smtClean="0"/>
              <a:t>agissent comme tampon )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Équations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Acidose (↑H</a:t>
            </a:r>
            <a:r>
              <a:rPr lang="fr-CA" baseline="30000" dirty="0" smtClean="0"/>
              <a:t>+</a:t>
            </a:r>
            <a:r>
              <a:rPr lang="fr-CA" dirty="0" smtClean="0"/>
              <a:t>): les ions H</a:t>
            </a:r>
            <a:r>
              <a:rPr lang="fr-CA" baseline="30000" dirty="0" smtClean="0"/>
              <a:t>+</a:t>
            </a:r>
            <a:r>
              <a:rPr lang="fr-CA" dirty="0" smtClean="0"/>
              <a:t> déplacent l’équilibre comme suit :</a:t>
            </a:r>
          </a:p>
          <a:p>
            <a:pPr>
              <a:buFont typeface="Symbol" pitchFamily="18" charset="2"/>
              <a:buChar char="Þ"/>
            </a:pPr>
            <a:r>
              <a:rPr lang="fr-CA" dirty="0" smtClean="0">
                <a:sym typeface="Symbol" pitchFamily="18" charset="2"/>
              </a:rPr>
              <a:t> Pr </a:t>
            </a:r>
            <a:r>
              <a:rPr lang="fr-CA" baseline="30000" dirty="0" smtClean="0">
                <a:sym typeface="Symbol" pitchFamily="18" charset="2"/>
              </a:rPr>
              <a:t>-</a:t>
            </a:r>
            <a:r>
              <a:rPr lang="fr-CA" dirty="0" smtClean="0">
                <a:sym typeface="Symbol" pitchFamily="18" charset="2"/>
              </a:rPr>
              <a:t> + Ca</a:t>
            </a:r>
            <a:r>
              <a:rPr lang="fr-CA" baseline="30000" dirty="0" smtClean="0">
                <a:sym typeface="Symbol" pitchFamily="18" charset="2"/>
              </a:rPr>
              <a:t>2+ </a:t>
            </a:r>
            <a:r>
              <a:rPr lang="fr-CA" dirty="0" smtClean="0">
                <a:sym typeface="Symbol" pitchFamily="18" charset="2"/>
              </a:rPr>
              <a:t> + H</a:t>
            </a:r>
            <a:r>
              <a:rPr lang="fr-CA" baseline="30000" dirty="0" smtClean="0">
                <a:sym typeface="Symbol" pitchFamily="18" charset="2"/>
              </a:rPr>
              <a:t>+ </a:t>
            </a:r>
            <a:r>
              <a:rPr lang="fr-CA" dirty="0" smtClean="0">
                <a:sym typeface="Symbol" pitchFamily="18" charset="2"/>
              </a:rPr>
              <a:t> (Pr-H) + Ca</a:t>
            </a:r>
            <a:r>
              <a:rPr lang="fr-CA" baseline="30000" dirty="0" smtClean="0">
                <a:sym typeface="Symbol" pitchFamily="18" charset="2"/>
              </a:rPr>
              <a:t>2+  </a:t>
            </a:r>
            <a:r>
              <a:rPr lang="fr-CA" dirty="0" smtClean="0">
                <a:sym typeface="Symbol" pitchFamily="18" charset="2"/>
              </a:rPr>
              <a:t>:</a:t>
            </a:r>
            <a:r>
              <a:rPr lang="fr-CA" baseline="30000" dirty="0" smtClean="0">
                <a:sym typeface="Symbol" pitchFamily="18" charset="2"/>
              </a:rPr>
              <a:t> </a:t>
            </a:r>
            <a:r>
              <a:rPr lang="fr-CA" dirty="0" smtClean="0">
                <a:sym typeface="Symbol" pitchFamily="18" charset="2"/>
              </a:rPr>
              <a:t>↑ Ca</a:t>
            </a:r>
            <a:r>
              <a:rPr lang="fr-CA" baseline="30000" dirty="0" smtClean="0">
                <a:sym typeface="Symbol" pitchFamily="18" charset="2"/>
              </a:rPr>
              <a:t>2+ </a:t>
            </a:r>
          </a:p>
          <a:p>
            <a:pPr>
              <a:buFont typeface="Symbol" pitchFamily="18" charset="2"/>
              <a:buNone/>
            </a:pPr>
            <a:endParaRPr lang="fr-CA" baseline="30000" dirty="0" smtClean="0">
              <a:sym typeface="Symbol" pitchFamily="18" charset="2"/>
            </a:endParaRPr>
          </a:p>
          <a:p>
            <a:pPr>
              <a:buFont typeface="Symbol" pitchFamily="18" charset="2"/>
              <a:buNone/>
            </a:pPr>
            <a:endParaRPr lang="fr-CA" baseline="30000" dirty="0" smtClean="0">
              <a:sym typeface="Symbol" pitchFamily="18" charset="2"/>
            </a:endParaRPr>
          </a:p>
          <a:p>
            <a:pPr>
              <a:buFont typeface="Symbol" pitchFamily="18" charset="2"/>
              <a:buNone/>
            </a:pPr>
            <a:endParaRPr lang="fr-CA" baseline="30000" dirty="0" smtClean="0">
              <a:sym typeface="Symbol" pitchFamily="18" charset="2"/>
            </a:endParaRPr>
          </a:p>
          <a:p>
            <a:pPr>
              <a:buFont typeface="Symbol" pitchFamily="18" charset="2"/>
              <a:buChar char="Þ"/>
            </a:pPr>
            <a:r>
              <a:rPr lang="fr-CA" baseline="30000" dirty="0" smtClean="0">
                <a:sym typeface="Symbol" pitchFamily="18" charset="2"/>
              </a:rPr>
              <a:t> </a:t>
            </a:r>
            <a:r>
              <a:rPr lang="fr-CA" dirty="0" smtClean="0">
                <a:sym typeface="Symbol" pitchFamily="18" charset="2"/>
              </a:rPr>
              <a:t>Alcalose (↓H</a:t>
            </a:r>
            <a:r>
              <a:rPr lang="fr-CA" baseline="30000" dirty="0" smtClean="0">
                <a:sym typeface="Symbol" pitchFamily="18" charset="2"/>
              </a:rPr>
              <a:t>+</a:t>
            </a:r>
            <a:r>
              <a:rPr lang="fr-CA" dirty="0" smtClean="0">
                <a:sym typeface="Symbol" pitchFamily="18" charset="2"/>
              </a:rPr>
              <a:t>) :</a:t>
            </a:r>
          </a:p>
          <a:p>
            <a:pPr>
              <a:buFont typeface="Symbol" pitchFamily="18" charset="2"/>
              <a:buChar char="Þ"/>
            </a:pPr>
            <a:r>
              <a:rPr lang="fr-CA" dirty="0" smtClean="0">
                <a:sym typeface="Symbol" pitchFamily="18" charset="2"/>
              </a:rPr>
              <a:t> Pr </a:t>
            </a:r>
            <a:r>
              <a:rPr lang="fr-CA" baseline="30000" dirty="0" smtClean="0">
                <a:sym typeface="Symbol" pitchFamily="18" charset="2"/>
              </a:rPr>
              <a:t>- </a:t>
            </a:r>
            <a:r>
              <a:rPr lang="fr-CA" dirty="0" smtClean="0">
                <a:sym typeface="Symbol" pitchFamily="18" charset="2"/>
              </a:rPr>
              <a:t>- H</a:t>
            </a:r>
            <a:r>
              <a:rPr lang="fr-CA" baseline="30000" dirty="0" smtClean="0">
                <a:sym typeface="Symbol" pitchFamily="18" charset="2"/>
              </a:rPr>
              <a:t>+</a:t>
            </a:r>
            <a:r>
              <a:rPr lang="fr-CA" dirty="0" smtClean="0">
                <a:sym typeface="Symbol" pitchFamily="18" charset="2"/>
              </a:rPr>
              <a:t> + Ca</a:t>
            </a:r>
            <a:r>
              <a:rPr lang="fr-CA" baseline="30000" dirty="0" smtClean="0">
                <a:sym typeface="Symbol" pitchFamily="18" charset="2"/>
              </a:rPr>
              <a:t>2+  </a:t>
            </a:r>
            <a:r>
              <a:rPr lang="fr-CA" dirty="0" smtClean="0">
                <a:sym typeface="Symbol" pitchFamily="18" charset="2"/>
              </a:rPr>
              <a:t> Pr-Ca + H</a:t>
            </a:r>
            <a:r>
              <a:rPr lang="fr-CA" baseline="30000" dirty="0" smtClean="0">
                <a:sym typeface="Symbol" pitchFamily="18" charset="2"/>
              </a:rPr>
              <a:t>+  </a:t>
            </a:r>
            <a:r>
              <a:rPr lang="fr-CA" dirty="0" smtClean="0">
                <a:sym typeface="Symbol" pitchFamily="18" charset="2"/>
              </a:rPr>
              <a:t>: ↓ Ca</a:t>
            </a:r>
            <a:r>
              <a:rPr lang="fr-CA" baseline="30000" dirty="0" smtClean="0">
                <a:sym typeface="Symbol" pitchFamily="18" charset="2"/>
              </a:rPr>
              <a:t>2+ </a:t>
            </a:r>
            <a:endParaRPr lang="fr-CA" dirty="0" smtClean="0">
              <a:sym typeface="Symbol" pitchFamily="18" charset="2"/>
            </a:endParaRPr>
          </a:p>
          <a:p>
            <a:endParaRPr lang="fr-FR" dirty="0"/>
          </a:p>
        </p:txBody>
      </p:sp>
      <p:sp>
        <p:nvSpPr>
          <p:cNvPr id="12" name="Flèche courbée vers le haut 11"/>
          <p:cNvSpPr/>
          <p:nvPr/>
        </p:nvSpPr>
        <p:spPr>
          <a:xfrm>
            <a:off x="1285852" y="3214686"/>
            <a:ext cx="1857388" cy="42862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3" name="Flèche courbée vers le haut 12"/>
          <p:cNvSpPr/>
          <p:nvPr/>
        </p:nvSpPr>
        <p:spPr>
          <a:xfrm>
            <a:off x="1142976" y="5429264"/>
            <a:ext cx="1714512" cy="42862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2910" y="642918"/>
            <a:ext cx="72152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800" dirty="0" smtClean="0">
                <a:solidFill>
                  <a:srgbClr val="FF0000"/>
                </a:solidFill>
              </a:rPr>
              <a:t>Le résultat </a:t>
            </a:r>
            <a:r>
              <a:rPr lang="fr-CA" sz="2800" dirty="0" smtClean="0"/>
              <a:t>du calcium doit être interprété en tenant compte de l’état acido-basique du patient. </a:t>
            </a:r>
          </a:p>
          <a:p>
            <a:r>
              <a:rPr lang="fr-CA" sz="2800" dirty="0" smtClean="0"/>
              <a:t>Exemple : Un patient en alcalose peut avoir un calcium total sérique normal et présenter quand même des signes d’hypocalcémie: </a:t>
            </a:r>
          </a:p>
          <a:p>
            <a:r>
              <a:rPr lang="fr-CA" sz="2800" dirty="0" smtClean="0">
                <a:solidFill>
                  <a:srgbClr val="FF0000"/>
                </a:solidFill>
              </a:rPr>
              <a:t>par diminution du Ca</a:t>
            </a:r>
            <a:r>
              <a:rPr lang="fr-CA" sz="2800" baseline="30000" dirty="0" smtClean="0">
                <a:solidFill>
                  <a:srgbClr val="FF0000"/>
                </a:solidFill>
              </a:rPr>
              <a:t>2+</a:t>
            </a:r>
            <a:r>
              <a:rPr lang="fr-CA" sz="2800" dirty="0" smtClean="0">
                <a:solidFill>
                  <a:srgbClr val="FF0000"/>
                </a:solidFill>
              </a:rPr>
              <a:t> car:</a:t>
            </a:r>
            <a:r>
              <a:rPr lang="fr-CA" sz="2800" dirty="0" smtClean="0">
                <a:solidFill>
                  <a:srgbClr val="FF0000"/>
                </a:solidFill>
                <a:sym typeface="Symbol" pitchFamily="18" charset="2"/>
              </a:rPr>
              <a:t> </a:t>
            </a:r>
          </a:p>
          <a:p>
            <a:r>
              <a:rPr lang="fr-CA" sz="2800" dirty="0" smtClean="0">
                <a:solidFill>
                  <a:srgbClr val="FF0000"/>
                </a:solidFill>
                <a:sym typeface="Symbol" pitchFamily="18" charset="2"/>
              </a:rPr>
              <a:t> </a:t>
            </a:r>
            <a:r>
              <a:rPr lang="fr-CA" sz="2800" dirty="0" err="1" smtClean="0">
                <a:solidFill>
                  <a:srgbClr val="FF0000"/>
                </a:solidFill>
              </a:rPr>
              <a:t>Ca</a:t>
            </a:r>
            <a:r>
              <a:rPr lang="fr-CA" sz="2800" baseline="-25000" dirty="0" err="1" smtClean="0">
                <a:solidFill>
                  <a:srgbClr val="FF0000"/>
                </a:solidFill>
              </a:rPr>
              <a:t>tot</a:t>
            </a:r>
            <a:r>
              <a:rPr lang="fr-CA" sz="2800" dirty="0" smtClean="0">
                <a:solidFill>
                  <a:srgbClr val="FF0000"/>
                </a:solidFill>
              </a:rPr>
              <a:t>(N) = </a:t>
            </a:r>
            <a:r>
              <a:rPr lang="fr-CA" sz="2800" dirty="0" smtClean="0"/>
              <a:t>↑</a:t>
            </a:r>
            <a:r>
              <a:rPr lang="fr-CA" sz="2800" dirty="0" smtClean="0">
                <a:solidFill>
                  <a:srgbClr val="FF0000"/>
                </a:solidFill>
              </a:rPr>
              <a:t> Pr-Ca </a:t>
            </a:r>
            <a:r>
              <a:rPr lang="fr-CA" sz="2800" dirty="0" smtClean="0"/>
              <a:t>+</a:t>
            </a:r>
            <a:r>
              <a:rPr lang="fr-CA" sz="2800" dirty="0" smtClean="0">
                <a:solidFill>
                  <a:srgbClr val="FF0000"/>
                </a:solidFill>
              </a:rPr>
              <a:t> </a:t>
            </a:r>
            <a:r>
              <a:rPr lang="fr-CA" sz="2800" dirty="0" smtClean="0"/>
              <a:t>↓</a:t>
            </a:r>
            <a:r>
              <a:rPr lang="fr-CA" sz="2800" dirty="0" smtClean="0">
                <a:solidFill>
                  <a:srgbClr val="FF0000"/>
                </a:solidFill>
              </a:rPr>
              <a:t> Ca</a:t>
            </a:r>
            <a:r>
              <a:rPr lang="fr-CA" sz="2800" baseline="30000" dirty="0" smtClean="0">
                <a:solidFill>
                  <a:srgbClr val="FF0000"/>
                </a:solidFill>
              </a:rPr>
              <a:t>2+</a:t>
            </a:r>
            <a:r>
              <a:rPr lang="fr-CA" sz="2800" dirty="0" smtClean="0">
                <a:solidFill>
                  <a:srgbClr val="FF0000"/>
                </a:solidFill>
              </a:rPr>
              <a:t>     </a:t>
            </a:r>
          </a:p>
          <a:p>
            <a:pPr>
              <a:buFont typeface="Wingdings" pitchFamily="2" charset="2"/>
              <a:buNone/>
            </a:pPr>
            <a:r>
              <a:rPr lang="fr-CA" sz="2800" dirty="0" smtClean="0">
                <a:solidFill>
                  <a:srgbClr val="FF0000"/>
                </a:solidFill>
              </a:rPr>
              <a:t>(l’augmentation et la diminution s’annulent)</a:t>
            </a:r>
            <a:endParaRPr lang="fr-CA" dirty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None/>
            </a:pPr>
            <a:endParaRPr lang="fr-CA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None/>
            </a:pPr>
            <a:endParaRPr lang="fr-CA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Valeurs de référence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[ Ca </a:t>
            </a:r>
            <a:r>
              <a:rPr lang="fr-FR" baseline="-25000" dirty="0" smtClean="0">
                <a:solidFill>
                  <a:srgbClr val="FF0000"/>
                </a:solidFill>
              </a:rPr>
              <a:t>sérique T</a:t>
            </a:r>
            <a:r>
              <a:rPr lang="fr-FR" dirty="0" smtClean="0">
                <a:solidFill>
                  <a:srgbClr val="FF0000"/>
                </a:solidFill>
              </a:rPr>
              <a:t> ]: ≈ 2.5 </a:t>
            </a:r>
            <a:r>
              <a:rPr lang="fr-FR" dirty="0" err="1" smtClean="0">
                <a:solidFill>
                  <a:srgbClr val="FF0000"/>
                </a:solidFill>
              </a:rPr>
              <a:t>mmol</a:t>
            </a:r>
            <a:r>
              <a:rPr lang="fr-FR" dirty="0" smtClean="0">
                <a:solidFill>
                  <a:srgbClr val="FF0000"/>
                </a:solidFill>
              </a:rPr>
              <a:t>/L (2.15-2.50)      				Calcémie</a:t>
            </a:r>
          </a:p>
          <a:p>
            <a:pPr>
              <a:buNone/>
            </a:pPr>
            <a:r>
              <a:rPr lang="fr-FR" dirty="0" smtClean="0"/>
              <a:t>   Ne présente pas de variation en fonction de l’âge et du sexe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[ Ca libre</a:t>
            </a:r>
            <a:r>
              <a:rPr lang="fr-FR" baseline="-25000" dirty="0" smtClean="0">
                <a:solidFill>
                  <a:srgbClr val="FF0000"/>
                </a:solidFill>
              </a:rPr>
              <a:t> </a:t>
            </a:r>
            <a:r>
              <a:rPr lang="fr-FR" dirty="0" smtClean="0">
                <a:solidFill>
                  <a:srgbClr val="FF0000"/>
                </a:solidFill>
              </a:rPr>
              <a:t>]: ≈1.12 </a:t>
            </a:r>
            <a:r>
              <a:rPr lang="fr-FR" dirty="0" err="1" smtClean="0">
                <a:solidFill>
                  <a:srgbClr val="FF0000"/>
                </a:solidFill>
              </a:rPr>
              <a:t>mmol</a:t>
            </a:r>
            <a:r>
              <a:rPr lang="fr-FR" dirty="0" smtClean="0">
                <a:solidFill>
                  <a:srgbClr val="FF0000"/>
                </a:solidFill>
              </a:rPr>
              <a:t>/L (1.16-1.32)</a:t>
            </a:r>
          </a:p>
          <a:p>
            <a:pPr>
              <a:buNone/>
            </a:pPr>
            <a:r>
              <a:rPr lang="fr-FR" dirty="0" smtClean="0">
                <a:solidFill>
                  <a:srgbClr val="FF0000"/>
                </a:solidFill>
              </a:rPr>
              <a:t>                    Ca ionisé</a:t>
            </a:r>
          </a:p>
          <a:p>
            <a:pPr>
              <a:buNone/>
            </a:pPr>
            <a:r>
              <a:rPr lang="fr-FR" dirty="0" smtClean="0"/>
              <a:t>C’est la forme soumise à régulation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[ Ca urinaire]</a:t>
            </a:r>
            <a:r>
              <a:rPr lang="fr-FR" dirty="0" smtClean="0"/>
              <a:t>:  2.5-6.5 </a:t>
            </a:r>
            <a:r>
              <a:rPr lang="fr-FR" dirty="0" err="1" smtClean="0">
                <a:solidFill>
                  <a:srgbClr val="FF0000"/>
                </a:solidFill>
              </a:rPr>
              <a:t>mmol</a:t>
            </a:r>
            <a:r>
              <a:rPr lang="fr-FR" dirty="0" smtClean="0">
                <a:solidFill>
                  <a:srgbClr val="FF0000"/>
                </a:solidFill>
              </a:rPr>
              <a:t>/ 24h</a:t>
            </a:r>
            <a:endParaRPr lang="fr-F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Équilibre Calcium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600200"/>
            <a:ext cx="8643998" cy="4900634"/>
          </a:xfrm>
        </p:spPr>
        <p:txBody>
          <a:bodyPr>
            <a:normAutofit fontScale="85000" lnSpcReduction="20000"/>
          </a:bodyPr>
          <a:lstStyle/>
          <a:p>
            <a:r>
              <a:rPr lang="fr-CA" sz="2800" dirty="0" smtClean="0"/>
              <a:t>Le maintien du niveau de calcémie constant résulte de </a:t>
            </a:r>
            <a:r>
              <a:rPr lang="fr-CA" sz="2800" dirty="0" smtClean="0">
                <a:solidFill>
                  <a:srgbClr val="FF0000"/>
                </a:solidFill>
              </a:rPr>
              <a:t>l’équilibre</a:t>
            </a:r>
            <a:r>
              <a:rPr lang="fr-CA" sz="2800" dirty="0" smtClean="0"/>
              <a:t> entre </a:t>
            </a:r>
            <a:r>
              <a:rPr lang="fr-CA" sz="2800" u="sng" dirty="0" smtClean="0">
                <a:solidFill>
                  <a:srgbClr val="FF0000"/>
                </a:solidFill>
              </a:rPr>
              <a:t>les apports</a:t>
            </a:r>
            <a:r>
              <a:rPr lang="fr-CA" sz="2800" dirty="0" smtClean="0"/>
              <a:t>, </a:t>
            </a:r>
            <a:r>
              <a:rPr lang="fr-CA" sz="2800" u="sng" dirty="0" smtClean="0">
                <a:solidFill>
                  <a:srgbClr val="FF0000"/>
                </a:solidFill>
              </a:rPr>
              <a:t>les pertes </a:t>
            </a:r>
            <a:r>
              <a:rPr lang="fr-CA" sz="2800" dirty="0" smtClean="0"/>
              <a:t>et les </a:t>
            </a:r>
            <a:r>
              <a:rPr lang="fr-CA" sz="2800" u="sng" dirty="0" smtClean="0">
                <a:solidFill>
                  <a:srgbClr val="FF0000"/>
                </a:solidFill>
              </a:rPr>
              <a:t>échanges</a:t>
            </a:r>
            <a:r>
              <a:rPr lang="fr-CA" sz="2800" dirty="0" smtClean="0">
                <a:solidFill>
                  <a:srgbClr val="FF0000"/>
                </a:solidFill>
              </a:rPr>
              <a:t> avec le compartiment osseux.</a:t>
            </a:r>
          </a:p>
          <a:p>
            <a:pPr marL="457200" indent="-457200"/>
            <a:r>
              <a:rPr lang="fr-CA" sz="2800" dirty="0" smtClean="0"/>
              <a:t>Besoin : </a:t>
            </a:r>
            <a:r>
              <a:rPr lang="fr-FR" sz="2800" dirty="0" smtClean="0"/>
              <a:t> Apports recommandés : 1000 mg/24 h + 500 mg croissance, allaitement, grossesse et ménopause.</a:t>
            </a:r>
          </a:p>
          <a:p>
            <a:pPr marL="457200" indent="-457200"/>
            <a:endParaRPr lang="fr-FR" sz="2800" dirty="0" smtClean="0"/>
          </a:p>
          <a:p>
            <a:pPr marL="457200" indent="-457200"/>
            <a:r>
              <a:rPr lang="fr-FR" sz="2800" dirty="0" smtClean="0"/>
              <a:t>Les aliments les plus riches en calcium </a:t>
            </a:r>
          </a:p>
          <a:p>
            <a:pPr marL="457200" indent="-457200">
              <a:buNone/>
            </a:pPr>
            <a:r>
              <a:rPr lang="fr-FR" sz="2800" dirty="0" smtClean="0"/>
              <a:t>	Lait 119 mg/100g, fromages 60 à 600 mg/100g, certains fruits et légumes verts, eaux de boisson.</a:t>
            </a:r>
          </a:p>
          <a:p>
            <a:endParaRPr lang="fr-CA" sz="2800" dirty="0" smtClean="0"/>
          </a:p>
          <a:p>
            <a:r>
              <a:rPr lang="fr-FR" sz="2800" dirty="0" smtClean="0"/>
              <a:t>30% absorbés au niveau digestif, le reste éliminé dans les selles.</a:t>
            </a:r>
          </a:p>
          <a:p>
            <a:r>
              <a:rPr lang="fr-FR" sz="2800" dirty="0" smtClean="0"/>
              <a:t>Excrétion: 200mg urines et 100mg intestin.</a:t>
            </a:r>
          </a:p>
          <a:p>
            <a:r>
              <a:rPr lang="fr-FR" sz="2800" dirty="0" smtClean="0"/>
              <a:t>Le remodelage osseux mobilise 500mg de calcium/j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alcium"/>
          <p:cNvPicPr>
            <a:picLocks noChangeAspect="1" noChangeArrowheads="1"/>
          </p:cNvPicPr>
          <p:nvPr/>
        </p:nvPicPr>
        <p:blipFill>
          <a:blip r:embed="rId2"/>
          <a:srcRect r="1625"/>
          <a:stretch>
            <a:fillRect/>
          </a:stretch>
        </p:blipFill>
        <p:spPr bwMode="auto">
          <a:xfrm>
            <a:off x="2214546" y="642918"/>
            <a:ext cx="4929222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472" y="142852"/>
            <a:ext cx="7786742" cy="545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fr-CA" sz="2800" dirty="0" smtClean="0"/>
          </a:p>
          <a:p>
            <a:pPr>
              <a:buFontTx/>
              <a:buChar char="-"/>
            </a:pPr>
            <a:r>
              <a:rPr lang="fr-CA" sz="2400" u="sng" dirty="0" smtClean="0"/>
              <a:t>Excrétions</a:t>
            </a:r>
            <a:r>
              <a:rPr lang="fr-CA" sz="2400" dirty="0" smtClean="0"/>
              <a:t>:</a:t>
            </a:r>
          </a:p>
          <a:p>
            <a:pPr>
              <a:buFontTx/>
              <a:buChar char="-"/>
            </a:pPr>
            <a:r>
              <a:rPr lang="fr-FR" sz="2400" b="1" dirty="0" smtClean="0"/>
              <a:t>fécale: - </a:t>
            </a:r>
            <a:r>
              <a:rPr lang="fr-FR" sz="2400" dirty="0" smtClean="0"/>
              <a:t>partie non absorbée (15 </a:t>
            </a:r>
            <a:r>
              <a:rPr lang="fr-FR" sz="2400" dirty="0" err="1" smtClean="0"/>
              <a:t>mmol</a:t>
            </a:r>
            <a:r>
              <a:rPr lang="fr-FR" sz="2400" dirty="0" smtClean="0"/>
              <a:t>/j)</a:t>
            </a:r>
          </a:p>
          <a:p>
            <a:r>
              <a:rPr lang="fr-FR" sz="2400" dirty="0" smtClean="0"/>
              <a:t> partie contenue dans les sécrétions digestives (5 </a:t>
            </a:r>
            <a:r>
              <a:rPr lang="fr-FR" sz="2400" dirty="0" err="1" smtClean="0"/>
              <a:t>mmol</a:t>
            </a:r>
            <a:r>
              <a:rPr lang="fr-FR" sz="2400" dirty="0" smtClean="0"/>
              <a:t>/j)</a:t>
            </a:r>
          </a:p>
          <a:p>
            <a:r>
              <a:rPr lang="fr-FR" sz="2400" b="1" dirty="0" smtClean="0"/>
              <a:t>-rénale: </a:t>
            </a:r>
            <a:r>
              <a:rPr lang="fr-FR" sz="2400" dirty="0" smtClean="0"/>
              <a:t>après filtration 95% réabsorbés</a:t>
            </a:r>
          </a:p>
          <a:p>
            <a:r>
              <a:rPr lang="fr-FR" sz="2400" dirty="0" smtClean="0"/>
              <a:t>Seulement 2.5 à 6.5 </a:t>
            </a:r>
            <a:r>
              <a:rPr lang="fr-FR" sz="2400" dirty="0" err="1" smtClean="0"/>
              <a:t>mmol</a:t>
            </a:r>
            <a:r>
              <a:rPr lang="fr-FR" sz="2400" dirty="0" smtClean="0"/>
              <a:t>/24h sont éliminés</a:t>
            </a:r>
            <a:endParaRPr lang="fr-CA" sz="2400" dirty="0" smtClean="0"/>
          </a:p>
          <a:p>
            <a:pPr>
              <a:lnSpc>
                <a:spcPct val="90000"/>
              </a:lnSpc>
            </a:pPr>
            <a:endParaRPr lang="fr-CA" sz="2400" dirty="0" smtClean="0">
              <a:sym typeface="Symbol" pitchFamily="18" charset="2"/>
            </a:endParaRPr>
          </a:p>
          <a:p>
            <a:r>
              <a:rPr lang="fr-FR" sz="2400" b="1" dirty="0" smtClean="0"/>
              <a:t>Elimination rénale dépend de la calcémie</a:t>
            </a:r>
          </a:p>
          <a:p>
            <a:r>
              <a:rPr lang="fr-FR" sz="2400" b="1" dirty="0" smtClean="0"/>
              <a:t>Calcémie basse             réabsorption totale</a:t>
            </a:r>
          </a:p>
          <a:p>
            <a:r>
              <a:rPr lang="fr-FR" sz="2400" dirty="0" smtClean="0"/>
              <a:t>                                              (PTH, vit D)</a:t>
            </a:r>
          </a:p>
          <a:p>
            <a:r>
              <a:rPr lang="fr-FR" sz="2400" b="1" dirty="0" smtClean="0"/>
              <a:t>Calcémie élevée            50% réabsorbée</a:t>
            </a:r>
          </a:p>
          <a:p>
            <a:r>
              <a:rPr lang="fr-FR" sz="2400" dirty="0" smtClean="0"/>
              <a:t>(excrétion urinaire favorisée par: hyperglycémie, acidose,</a:t>
            </a:r>
          </a:p>
          <a:p>
            <a:r>
              <a:rPr lang="fr-FR" sz="2400" dirty="0" smtClean="0"/>
              <a:t>cortisol, GH)</a:t>
            </a:r>
            <a:endParaRPr lang="fr-CA" b="1" dirty="0" smtClean="0"/>
          </a:p>
          <a:p>
            <a:pPr>
              <a:lnSpc>
                <a:spcPct val="90000"/>
              </a:lnSpc>
            </a:pPr>
            <a:r>
              <a:rPr lang="fr-CA" sz="2400" b="1" dirty="0" smtClean="0"/>
              <a:t>-Sueur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fr-CA" dirty="0">
              <a:solidFill>
                <a:srgbClr val="FFFF00"/>
              </a:solidFill>
              <a:sym typeface="Symbol" pitchFamily="18" charset="2"/>
            </a:endParaRPr>
          </a:p>
        </p:txBody>
      </p:sp>
      <p:sp>
        <p:nvSpPr>
          <p:cNvPr id="3" name="Flèche droite 2"/>
          <p:cNvSpPr/>
          <p:nvPr/>
        </p:nvSpPr>
        <p:spPr>
          <a:xfrm>
            <a:off x="2643174" y="3286124"/>
            <a:ext cx="714380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Flèche droite 3"/>
          <p:cNvSpPr/>
          <p:nvPr/>
        </p:nvSpPr>
        <p:spPr>
          <a:xfrm>
            <a:off x="2857488" y="4000504"/>
            <a:ext cx="642942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474344"/>
            <a:ext cx="8429684" cy="7971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/>
              <a:t>Le rein</a:t>
            </a:r>
            <a:r>
              <a:rPr lang="fr-FR" sz="2400" dirty="0" smtClean="0"/>
              <a:t> </a:t>
            </a:r>
          </a:p>
          <a:p>
            <a:r>
              <a:rPr lang="fr-FR" sz="2400" dirty="0" smtClean="0"/>
              <a:t>réabsorption très active du calcium et du phosphore. </a:t>
            </a:r>
          </a:p>
          <a:p>
            <a:r>
              <a:rPr lang="fr-FR" sz="2400" dirty="0" smtClean="0"/>
              <a:t>Ainsi, 99 % du calcium filtré au niveau du glomérule est réabsorbé, 65 % par le tube proximal, 25 % par l'anse de </a:t>
            </a:r>
            <a:r>
              <a:rPr lang="fr-FR" sz="2400" dirty="0" err="1" smtClean="0"/>
              <a:t>Henlé</a:t>
            </a:r>
            <a:r>
              <a:rPr lang="fr-FR" sz="2400" dirty="0" smtClean="0"/>
              <a:t>, 10 % par le distal. </a:t>
            </a:r>
          </a:p>
          <a:p>
            <a:endParaRPr lang="fr-FR" sz="2400" dirty="0" smtClean="0"/>
          </a:p>
          <a:p>
            <a:r>
              <a:rPr lang="fr-FR" sz="2400" dirty="0" smtClean="0"/>
              <a:t>Ce transport est couplé à celui du sodium, il est diminué par certains diurétiques (furosémide) et par l'augmentation du contenu en protéines de l'alimentation.</a:t>
            </a:r>
          </a:p>
          <a:p>
            <a:endParaRPr lang="fr-FR" sz="2400" b="1" dirty="0" smtClean="0"/>
          </a:p>
          <a:p>
            <a:r>
              <a:rPr lang="fr-FR" sz="2400" b="1" dirty="0" smtClean="0"/>
              <a:t>Le bilan du calcium est en équilibre, les apports étant égaux à la calciurie.</a:t>
            </a:r>
          </a:p>
          <a:p>
            <a:r>
              <a:rPr lang="fr-FR" sz="2800" b="1" dirty="0" smtClean="0">
                <a:solidFill>
                  <a:srgbClr val="FF0000"/>
                </a:solidFill>
              </a:rPr>
              <a:t>Bilan + en Ca2+:    période de croissance</a:t>
            </a:r>
          </a:p>
          <a:p>
            <a:r>
              <a:rPr lang="fr-FR" sz="2800" b="1" dirty="0" smtClean="0">
                <a:solidFill>
                  <a:srgbClr val="FF0000"/>
                </a:solidFill>
              </a:rPr>
              <a:t>Bilan - en Ca2+:    grossesse et lactation</a:t>
            </a:r>
          </a:p>
          <a:p>
            <a:endParaRPr lang="fr-FR" sz="2400" b="1" dirty="0" smtClean="0">
              <a:solidFill>
                <a:srgbClr val="FF0000"/>
              </a:solidFill>
            </a:endParaRPr>
          </a:p>
          <a:p>
            <a:endParaRPr lang="fr-FR" b="1" dirty="0" smtClean="0"/>
          </a:p>
          <a:p>
            <a:endParaRPr lang="fr-FR" b="1" dirty="0" smtClean="0"/>
          </a:p>
          <a:p>
            <a:endParaRPr lang="fr-FR" b="1" dirty="0" smtClean="0"/>
          </a:p>
          <a:p>
            <a:endParaRPr lang="fr-FR" b="1" dirty="0" smtClean="0"/>
          </a:p>
          <a:p>
            <a:endParaRPr lang="fr-FR" b="1" dirty="0" smtClean="0"/>
          </a:p>
          <a:p>
            <a:endParaRPr lang="fr-FR" b="1" dirty="0" smtClean="0"/>
          </a:p>
          <a:p>
            <a:endParaRPr lang="fr-FR" b="1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solidFill>
                  <a:srgbClr val="FF0000"/>
                </a:solidFill>
              </a:rPr>
              <a:t>Phosphore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r>
              <a:rPr lang="fr-CA" dirty="0" smtClean="0"/>
              <a:t>Corps humain contient </a:t>
            </a:r>
            <a:r>
              <a:rPr lang="fr-FR" dirty="0" smtClean="0"/>
              <a:t>≈ 20 moles de phosphore sous forme de phosphate distribué dans les compartiments:</a:t>
            </a:r>
          </a:p>
          <a:p>
            <a:pPr>
              <a:buFont typeface="Wingdings" pitchFamily="2" charset="2"/>
              <a:buNone/>
            </a:pPr>
            <a:endParaRPr lang="fr-FR" dirty="0" smtClean="0"/>
          </a:p>
          <a:p>
            <a:pPr algn="ctr">
              <a:buFontTx/>
              <a:buChar char="-"/>
            </a:pPr>
            <a:r>
              <a:rPr lang="fr-FR" dirty="0" smtClean="0"/>
              <a:t>Intracellulaire</a:t>
            </a:r>
          </a:p>
          <a:p>
            <a:pPr algn="ctr">
              <a:buFontTx/>
              <a:buChar char="-"/>
            </a:pPr>
            <a:endParaRPr lang="fr-FR" dirty="0" smtClean="0"/>
          </a:p>
          <a:p>
            <a:pPr algn="ctr">
              <a:buFontTx/>
              <a:buChar char="-"/>
            </a:pPr>
            <a:r>
              <a:rPr lang="fr-FR" dirty="0" smtClean="0"/>
              <a:t>Extracellulaire</a:t>
            </a:r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pPr algn="l"/>
            <a:r>
              <a:rPr lang="fr-FR" sz="2400" u="sng" dirty="0" smtClean="0"/>
              <a:t>Réserves </a:t>
            </a:r>
            <a:r>
              <a:rPr lang="fr-FR" sz="2400" u="sng" dirty="0" err="1" smtClean="0"/>
              <a:t>phospho-calciques</a:t>
            </a:r>
            <a:endParaRPr lang="fr-FR" sz="2400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1142984"/>
            <a:ext cx="8786874" cy="5357850"/>
          </a:xfrm>
        </p:spPr>
        <p:txBody>
          <a:bodyPr>
            <a:normAutofit lnSpcReduction="10000"/>
          </a:bodyPr>
          <a:lstStyle/>
          <a:p>
            <a:r>
              <a:rPr lang="fr-FR" sz="1800" dirty="0" smtClean="0"/>
              <a:t>Le calcium et le phosphore sont les constituants principaux de l’os et représentent 65% de la masse osseuse.</a:t>
            </a:r>
          </a:p>
          <a:p>
            <a:pPr>
              <a:buNone/>
            </a:pPr>
            <a:r>
              <a:rPr lang="fr-FR" sz="1900" u="sng" dirty="0" smtClean="0">
                <a:solidFill>
                  <a:srgbClr val="FF0000"/>
                </a:solidFill>
              </a:rPr>
              <a:t>Distribution du calcium dans l’organisme:</a:t>
            </a:r>
          </a:p>
          <a:p>
            <a:pPr>
              <a:buNone/>
            </a:pPr>
            <a:r>
              <a:rPr lang="fr-FR" sz="2000" dirty="0" smtClean="0"/>
              <a:t>Electrolyte quantitativement le plus important </a:t>
            </a:r>
            <a:r>
              <a:rPr lang="fr-CA" sz="2000" dirty="0" smtClean="0"/>
              <a:t>de l’organisme </a:t>
            </a:r>
            <a:r>
              <a:rPr lang="fr-FR" sz="2000" dirty="0" smtClean="0"/>
              <a:t>:</a:t>
            </a:r>
            <a:endParaRPr lang="fr-FR" sz="2000" u="sng" dirty="0" smtClean="0"/>
          </a:p>
          <a:p>
            <a:pPr>
              <a:buNone/>
            </a:pPr>
            <a:endParaRPr lang="fr-FR" sz="1900" u="sng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fr-FR" sz="1900" dirty="0" smtClean="0"/>
          </a:p>
          <a:p>
            <a:pPr>
              <a:lnSpc>
                <a:spcPct val="90000"/>
              </a:lnSpc>
            </a:pPr>
            <a:r>
              <a:rPr lang="fr-FR" sz="1900" dirty="0" smtClean="0"/>
              <a:t>1.6% du poids corporel soit 1.2 kg chez l’homme adulte.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fr-FR" sz="1900" dirty="0" smtClean="0"/>
          </a:p>
          <a:p>
            <a:pPr>
              <a:lnSpc>
                <a:spcPct val="90000"/>
              </a:lnSpc>
            </a:pPr>
            <a:r>
              <a:rPr lang="fr-FR" sz="1900" dirty="0" smtClean="0"/>
              <a:t> 98 à 99%  (de la masse calcique totale) situés dans le squelette et les dents , en association avec les phosphates  s/f de cristaux d’</a:t>
            </a:r>
            <a:r>
              <a:rPr lang="fr-FR" sz="1900" dirty="0" err="1" smtClean="0"/>
              <a:t>hydroxyapatite</a:t>
            </a:r>
            <a:r>
              <a:rPr lang="fr-FR" sz="1900" dirty="0" smtClean="0"/>
              <a:t>  </a:t>
            </a:r>
            <a:r>
              <a:rPr lang="fr-FR" sz="1900" dirty="0" smtClean="0">
                <a:solidFill>
                  <a:srgbClr val="FF0000"/>
                </a:solidFill>
              </a:rPr>
              <a:t>Ca </a:t>
            </a:r>
            <a:r>
              <a:rPr lang="fr-FR" sz="1900" baseline="-25000" dirty="0" smtClean="0">
                <a:solidFill>
                  <a:srgbClr val="FF0000"/>
                </a:solidFill>
              </a:rPr>
              <a:t>10</a:t>
            </a:r>
            <a:r>
              <a:rPr lang="fr-FR" sz="1900" dirty="0" smtClean="0">
                <a:solidFill>
                  <a:srgbClr val="FF0000"/>
                </a:solidFill>
              </a:rPr>
              <a:t> (PO</a:t>
            </a:r>
            <a:r>
              <a:rPr lang="fr-FR" sz="1900" baseline="-25000" dirty="0" smtClean="0">
                <a:solidFill>
                  <a:srgbClr val="FF0000"/>
                </a:solidFill>
              </a:rPr>
              <a:t>4</a:t>
            </a:r>
            <a:r>
              <a:rPr lang="fr-FR" sz="1900" dirty="0" smtClean="0">
                <a:solidFill>
                  <a:srgbClr val="FF0000"/>
                </a:solidFill>
              </a:rPr>
              <a:t>)</a:t>
            </a:r>
            <a:r>
              <a:rPr lang="fr-FR" sz="1900" baseline="-25000" dirty="0" smtClean="0">
                <a:solidFill>
                  <a:srgbClr val="FF0000"/>
                </a:solidFill>
              </a:rPr>
              <a:t>6 </a:t>
            </a:r>
            <a:r>
              <a:rPr lang="fr-FR" sz="1900" dirty="0" smtClean="0">
                <a:solidFill>
                  <a:srgbClr val="FF0000"/>
                </a:solidFill>
              </a:rPr>
              <a:t>(OH)</a:t>
            </a:r>
            <a:r>
              <a:rPr lang="fr-FR" sz="1900" baseline="-25000" dirty="0" smtClean="0">
                <a:solidFill>
                  <a:srgbClr val="FF0000"/>
                </a:solidFill>
              </a:rPr>
              <a:t>2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fr-FR" sz="1900" baseline="-25000" dirty="0" smtClean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r>
              <a:rPr lang="fr-FR" sz="1900" dirty="0" smtClean="0"/>
              <a:t>1 à 2 %  dans les liquides intra et extracellulaires (importance physiologique considérable) </a:t>
            </a:r>
          </a:p>
          <a:p>
            <a:pPr>
              <a:buNone/>
            </a:pPr>
            <a:r>
              <a:rPr lang="fr-FR" sz="1900" dirty="0" smtClean="0"/>
              <a:t> </a:t>
            </a:r>
          </a:p>
          <a:p>
            <a:pPr>
              <a:buFont typeface="Wingdings" pitchFamily="2" charset="2"/>
              <a:buNone/>
            </a:pPr>
            <a:endParaRPr lang="en-US" sz="1900" dirty="0" smtClean="0"/>
          </a:p>
          <a:p>
            <a:r>
              <a:rPr lang="fr-FR" sz="1900" dirty="0" smtClean="0"/>
              <a:t> Équilibre dynamique entre le </a:t>
            </a:r>
            <a:r>
              <a:rPr lang="fr-FR" sz="1900" dirty="0" smtClean="0">
                <a:solidFill>
                  <a:srgbClr val="FF0000"/>
                </a:solidFill>
              </a:rPr>
              <a:t>Ca squelettique </a:t>
            </a:r>
            <a:r>
              <a:rPr lang="fr-FR" sz="1900" dirty="0" smtClean="0"/>
              <a:t>et </a:t>
            </a:r>
            <a:r>
              <a:rPr lang="fr-FR" sz="1800" dirty="0" smtClean="0"/>
              <a:t>le </a:t>
            </a:r>
            <a:r>
              <a:rPr lang="fr-FR" sz="1800" dirty="0" smtClean="0">
                <a:solidFill>
                  <a:srgbClr val="FF0000"/>
                </a:solidFill>
              </a:rPr>
              <a:t>Ca</a:t>
            </a:r>
            <a:r>
              <a:rPr lang="fr-FR" sz="2000" dirty="0" smtClean="0">
                <a:solidFill>
                  <a:srgbClr val="FF0000"/>
                </a:solidFill>
              </a:rPr>
              <a:t> </a:t>
            </a:r>
            <a:r>
              <a:rPr lang="fr-FR" sz="1800" dirty="0" smtClean="0">
                <a:solidFill>
                  <a:srgbClr val="FF0000"/>
                </a:solidFill>
              </a:rPr>
              <a:t>plasmatique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fr-FR" sz="1800" dirty="0" smtClean="0"/>
              <a:t>           </a:t>
            </a:r>
          </a:p>
          <a:p>
            <a:endParaRPr lang="fr-FR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ig 2ca or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04875"/>
            <a:ext cx="9144000" cy="5187950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4000496" y="4429132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429388" y="4643446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571604" y="2071678"/>
            <a:ext cx="164307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FFFF66"/>
                </a:solidFill>
              </a:rPr>
              <a:t>600g</a:t>
            </a:r>
            <a:endParaRPr lang="fr-FR" sz="2400" dirty="0"/>
          </a:p>
        </p:txBody>
      </p:sp>
      <p:sp>
        <p:nvSpPr>
          <p:cNvPr id="8" name="Rectangle 7"/>
          <p:cNvSpPr/>
          <p:nvPr/>
        </p:nvSpPr>
        <p:spPr>
          <a:xfrm>
            <a:off x="3786182" y="4286256"/>
            <a:ext cx="121444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FF66"/>
                </a:solidFill>
              </a:rPr>
              <a:t>100g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6286512" y="4500570"/>
            <a:ext cx="91440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FF66"/>
                </a:solidFill>
              </a:rPr>
              <a:t>0.5g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3571868" y="1428736"/>
            <a:ext cx="1714512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/>
            <a:r>
              <a:rPr lang="fr-FR" sz="2400" dirty="0" smtClean="0">
                <a:solidFill>
                  <a:srgbClr val="FFFF66"/>
                </a:solidFill>
              </a:rPr>
              <a:t>phosphate</a:t>
            </a:r>
            <a:endParaRPr lang="fr-FR" sz="2400" dirty="0">
              <a:solidFill>
                <a:srgbClr val="FFFF66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85728"/>
            <a:ext cx="65913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8250" y="2786058"/>
            <a:ext cx="666750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fr-CA" dirty="0" smtClean="0"/>
              <a:t>Compartiment intracellulaire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85789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fr-CA" sz="2000" dirty="0" smtClean="0">
                <a:solidFill>
                  <a:srgbClr val="FF0000"/>
                </a:solidFill>
              </a:rPr>
              <a:t>Phosphates non osseux et surtout incorporé dans les molécules organiques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fr-CA" sz="2000" dirty="0" smtClean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fr-CA" sz="2000" dirty="0" smtClean="0"/>
          </a:p>
          <a:p>
            <a:pPr>
              <a:lnSpc>
                <a:spcPct val="80000"/>
              </a:lnSpc>
            </a:pPr>
            <a:r>
              <a:rPr lang="fr-CA" sz="2000" dirty="0" smtClean="0"/>
              <a:t>HPO</a:t>
            </a:r>
            <a:r>
              <a:rPr lang="fr-CA" sz="2000" baseline="-25000" dirty="0" smtClean="0"/>
              <a:t>4</a:t>
            </a:r>
            <a:r>
              <a:rPr lang="fr-CA" sz="2000" baseline="30000" dirty="0" smtClean="0"/>
              <a:t>2- </a:t>
            </a:r>
            <a:r>
              <a:rPr lang="fr-CA" sz="2000" dirty="0" smtClean="0">
                <a:solidFill>
                  <a:srgbClr val="FF0000"/>
                </a:solidFill>
              </a:rPr>
              <a:t>organique </a:t>
            </a:r>
            <a:r>
              <a:rPr lang="fr-CA" sz="2000" dirty="0" smtClean="0"/>
              <a:t>(majeure partie): phospholipides, phosphoprotéines de la </a:t>
            </a:r>
            <a:r>
              <a:rPr lang="fr-CA" sz="2000" dirty="0" err="1" smtClean="0"/>
              <a:t>mbne</a:t>
            </a:r>
            <a:r>
              <a:rPr lang="fr-CA" sz="2000" dirty="0" smtClean="0"/>
              <a:t> cellulaire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fr-CA" sz="20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fr-CA" sz="2000" dirty="0" smtClean="0"/>
          </a:p>
          <a:p>
            <a:pPr>
              <a:lnSpc>
                <a:spcPct val="80000"/>
              </a:lnSpc>
            </a:pPr>
            <a:r>
              <a:rPr lang="fr-CA" sz="2000" dirty="0" smtClean="0"/>
              <a:t>HPO</a:t>
            </a:r>
            <a:r>
              <a:rPr lang="fr-CA" sz="2000" baseline="-25000" dirty="0" smtClean="0"/>
              <a:t>4</a:t>
            </a:r>
            <a:r>
              <a:rPr lang="fr-CA" sz="2000" baseline="30000" dirty="0" smtClean="0"/>
              <a:t>2-</a:t>
            </a:r>
            <a:r>
              <a:rPr lang="fr-CA" sz="2000" dirty="0" smtClean="0">
                <a:solidFill>
                  <a:srgbClr val="FF0000"/>
                </a:solidFill>
              </a:rPr>
              <a:t>inorganique</a:t>
            </a:r>
            <a:r>
              <a:rPr lang="fr-CA" sz="2000" baseline="30000" dirty="0" smtClean="0"/>
              <a:t> </a:t>
            </a:r>
            <a:r>
              <a:rPr lang="fr-CA" sz="2000" dirty="0" smtClean="0"/>
              <a:t>(P</a:t>
            </a:r>
            <a:r>
              <a:rPr lang="fr-CA" sz="2000" baseline="-25000" dirty="0" smtClean="0"/>
              <a:t>i</a:t>
            </a:r>
            <a:r>
              <a:rPr lang="fr-CA" sz="2000" dirty="0" smtClean="0"/>
              <a:t>) : petite partie mais très importante puisqu’elle participe à des réactions à haut potentiel énergétique. ATP et GTP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fr-CA" sz="20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fr-CA" sz="2000" dirty="0" smtClean="0">
                <a:solidFill>
                  <a:srgbClr val="FF0000"/>
                </a:solidFill>
              </a:rPr>
              <a:t>                                              Cytochrome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fr-CA" sz="2000" dirty="0" smtClean="0">
                <a:solidFill>
                  <a:srgbClr val="FF0000"/>
                </a:solidFill>
              </a:rPr>
              <a:t>                   Ex : ADP----------------------------------</a:t>
            </a:r>
            <a:r>
              <a:rPr lang="fr-FR" sz="2000" dirty="0" smtClean="0">
                <a:solidFill>
                  <a:srgbClr val="FF0000"/>
                </a:solidFill>
              </a:rPr>
              <a:t>›ATP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fr-CA" sz="2000" dirty="0" smtClean="0">
                <a:solidFill>
                  <a:srgbClr val="FF0000"/>
                </a:solidFill>
              </a:rPr>
              <a:t>                                                     Pi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fr-CA" sz="2000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fr-FR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Compartiment extracellulaire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fr-CA" dirty="0" smtClean="0">
                <a:solidFill>
                  <a:srgbClr val="FF0000"/>
                </a:solidFill>
              </a:rPr>
              <a:t>Intérêt physiologique</a:t>
            </a:r>
          </a:p>
          <a:p>
            <a:pPr>
              <a:lnSpc>
                <a:spcPct val="90000"/>
              </a:lnSpc>
            </a:pPr>
            <a:r>
              <a:rPr lang="fr-CA" dirty="0" smtClean="0"/>
              <a:t>85 % sous forme d’</a:t>
            </a:r>
            <a:r>
              <a:rPr lang="fr-CA" dirty="0" err="1" smtClean="0"/>
              <a:t>hydroxyapatite</a:t>
            </a:r>
            <a:r>
              <a:rPr lang="fr-CA" dirty="0" smtClean="0"/>
              <a:t> comme P</a:t>
            </a:r>
            <a:r>
              <a:rPr lang="fr-CA" baseline="-25000" dirty="0" smtClean="0"/>
              <a:t>i</a:t>
            </a:r>
            <a:r>
              <a:rPr lang="fr-CA" dirty="0" smtClean="0"/>
              <a:t> dans les os, rôle structural.</a:t>
            </a:r>
          </a:p>
          <a:p>
            <a:pPr>
              <a:lnSpc>
                <a:spcPct val="90000"/>
              </a:lnSpc>
            </a:pPr>
            <a:r>
              <a:rPr lang="fr-CA" dirty="0" smtClean="0"/>
              <a:t>Dans le sang, le phosphore inorganique est présent à une[ ] de 1 </a:t>
            </a:r>
            <a:r>
              <a:rPr lang="fr-CA" dirty="0" err="1" smtClean="0"/>
              <a:t>mmol</a:t>
            </a:r>
            <a:r>
              <a:rPr lang="fr-CA" dirty="0" smtClean="0"/>
              <a:t>/L (30mg/L) et existe pratiquement entièrement sous forme ionisée:</a:t>
            </a:r>
          </a:p>
          <a:p>
            <a:pPr>
              <a:buNone/>
            </a:pPr>
            <a:r>
              <a:rPr lang="fr-CA" dirty="0" smtClean="0"/>
              <a:t>      (15% du P</a:t>
            </a:r>
            <a:r>
              <a:rPr lang="fr-CA" baseline="-25000" dirty="0" smtClean="0"/>
              <a:t>i</a:t>
            </a:r>
            <a:r>
              <a:rPr lang="fr-CA" dirty="0" smtClean="0"/>
              <a:t> : lié aux protéines)</a:t>
            </a:r>
          </a:p>
          <a:p>
            <a:pPr>
              <a:buNone/>
            </a:pPr>
            <a:r>
              <a:rPr lang="fr-CA" dirty="0" smtClean="0"/>
              <a:t>      (85% du P</a:t>
            </a:r>
            <a:r>
              <a:rPr lang="fr-CA" baseline="-25000" dirty="0" smtClean="0"/>
              <a:t>i</a:t>
            </a:r>
            <a:r>
              <a:rPr lang="fr-CA" dirty="0" smtClean="0"/>
              <a:t> : libre et </a:t>
            </a:r>
            <a:r>
              <a:rPr lang="fr-CA" dirty="0" err="1" smtClean="0"/>
              <a:t>ultrafiltrable</a:t>
            </a:r>
            <a:r>
              <a:rPr lang="fr-CA" dirty="0" smtClean="0"/>
              <a:t>)</a:t>
            </a:r>
          </a:p>
          <a:p>
            <a:r>
              <a:rPr lang="fr-CA" dirty="0" smtClean="0">
                <a:solidFill>
                  <a:srgbClr val="FF0000"/>
                </a:solidFill>
              </a:rPr>
              <a:t>On en retrouve donc dans le rein comme tampon important dans l’urine</a:t>
            </a:r>
          </a:p>
          <a:p>
            <a:pPr>
              <a:lnSpc>
                <a:spcPct val="90000"/>
              </a:lnSpc>
            </a:pPr>
            <a:endParaRPr lang="fr-CA" dirty="0"/>
          </a:p>
          <a:p>
            <a:pPr>
              <a:lnSpc>
                <a:spcPct val="90000"/>
              </a:lnSpc>
            </a:pPr>
            <a:endParaRPr lang="fr-CA" dirty="0" smtClean="0"/>
          </a:p>
          <a:p>
            <a:pPr>
              <a:lnSpc>
                <a:spcPct val="90000"/>
              </a:lnSpc>
            </a:pPr>
            <a:endParaRPr lang="fr-CA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Équilibre Phosphore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u="sng" dirty="0" smtClean="0"/>
              <a:t>Besoin</a:t>
            </a:r>
            <a:r>
              <a:rPr lang="fr-CA" dirty="0" smtClean="0"/>
              <a:t> : </a:t>
            </a:r>
            <a:r>
              <a:rPr lang="fr-FR" dirty="0" smtClean="0"/>
              <a:t>≈ 1 g ( lait et produits laitiers, viande, poisson, blé)</a:t>
            </a:r>
          </a:p>
          <a:p>
            <a:r>
              <a:rPr lang="fr-FR" u="sng" dirty="0" smtClean="0"/>
              <a:t>Entrées</a:t>
            </a:r>
            <a:r>
              <a:rPr lang="fr-FR" dirty="0" smtClean="0"/>
              <a:t> : absorption intestinale passive (donc presque tout est absorbé)</a:t>
            </a:r>
          </a:p>
          <a:p>
            <a:pPr>
              <a:lnSpc>
                <a:spcPct val="90000"/>
              </a:lnSpc>
            </a:pPr>
            <a:r>
              <a:rPr lang="fr-CA" u="sng" dirty="0" smtClean="0"/>
              <a:t>Excrétions</a:t>
            </a:r>
            <a:r>
              <a:rPr lang="fr-CA" dirty="0" smtClean="0"/>
              <a:t> :  </a:t>
            </a:r>
            <a:r>
              <a:rPr lang="fr-CA" dirty="0" smtClean="0">
                <a:sym typeface="Symbol" pitchFamily="18" charset="2"/>
              </a:rPr>
              <a:t> selles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fr-CA" dirty="0" smtClean="0">
                <a:sym typeface="Symbol" pitchFamily="18" charset="2"/>
              </a:rPr>
              <a:t>                           </a:t>
            </a:r>
            <a:r>
              <a:rPr lang="en-US" dirty="0" smtClean="0">
                <a:sym typeface="Symbol" pitchFamily="18" charset="2"/>
              </a:rPr>
              <a:t> urine  influencée par: </a:t>
            </a:r>
          </a:p>
          <a:p>
            <a:pPr>
              <a:lnSpc>
                <a:spcPct val="90000"/>
              </a:lnSpc>
              <a:buFont typeface="Symbol"/>
              <a:buChar char="Þ"/>
            </a:pPr>
            <a:r>
              <a:rPr lang="en-US" dirty="0" err="1" smtClean="0">
                <a:sym typeface="Symbol" pitchFamily="18" charset="2"/>
              </a:rPr>
              <a:t>Parathormone</a:t>
            </a:r>
            <a:r>
              <a:rPr lang="en-US" dirty="0" smtClean="0">
                <a:sym typeface="Symbol" pitchFamily="18" charset="2"/>
              </a:rPr>
              <a:t> (↓réabsorption tubulaire du phosphate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2400" dirty="0" smtClean="0"/>
              <a:t>La constance de la [ Ca </a:t>
            </a:r>
            <a:r>
              <a:rPr lang="fr-FR" sz="2400" baseline="-25000" dirty="0" err="1" smtClean="0"/>
              <a:t>plas</a:t>
            </a:r>
            <a:r>
              <a:rPr lang="fr-FR" sz="2400" baseline="-25000" dirty="0" smtClean="0"/>
              <a:t> </a:t>
            </a:r>
            <a:r>
              <a:rPr lang="fr-FR" sz="2400" dirty="0" smtClean="0"/>
              <a:t>] </a:t>
            </a:r>
            <a:r>
              <a:rPr lang="fr-FR" sz="2400" dirty="0" err="1" smtClean="0"/>
              <a:t>impliqe</a:t>
            </a:r>
            <a:r>
              <a:rPr lang="fr-FR" sz="2400" dirty="0" smtClean="0"/>
              <a:t> une régulation</a:t>
            </a:r>
            <a:br>
              <a:rPr lang="fr-FR" sz="2400" dirty="0" smtClean="0"/>
            </a:br>
            <a:r>
              <a:rPr lang="fr-FR" sz="2400" dirty="0" smtClean="0"/>
              <a:t>le contrôle de la [ P </a:t>
            </a:r>
            <a:r>
              <a:rPr lang="fr-FR" sz="2400" baseline="-25000" dirty="0" err="1" smtClean="0"/>
              <a:t>plas</a:t>
            </a:r>
            <a:r>
              <a:rPr lang="fr-FR" sz="2400" baseline="-25000" dirty="0" smtClean="0"/>
              <a:t> </a:t>
            </a:r>
            <a:r>
              <a:rPr lang="fr-FR" sz="2400" dirty="0" smtClean="0"/>
              <a:t>]  est moins stricte que celui du calcium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sz="2400" dirty="0" smtClean="0">
                <a:solidFill>
                  <a:schemeClr val="tx1"/>
                </a:solidFill>
                <a:latin typeface="Arial,Bold" charset="0"/>
              </a:rPr>
              <a:t>La vitesse des échanges calciques entre les </a:t>
            </a:r>
            <a:r>
              <a:rPr lang="fr-FR" sz="2400" smtClean="0">
                <a:solidFill>
                  <a:schemeClr val="tx1"/>
                </a:solidFill>
                <a:latin typeface="Arial,Bold" charset="0"/>
              </a:rPr>
              <a:t>différents compartiments et </a:t>
            </a:r>
            <a:r>
              <a:rPr lang="fr-FR" sz="2400" dirty="0" smtClean="0">
                <a:solidFill>
                  <a:schemeClr val="tx1"/>
                </a:solidFill>
                <a:latin typeface="Arial,Bold" charset="0"/>
              </a:rPr>
              <a:t>organes de l’organisme est contrôlée par </a:t>
            </a:r>
            <a:r>
              <a:rPr lang="fr-FR" sz="2400" smtClean="0">
                <a:solidFill>
                  <a:schemeClr val="tx1"/>
                </a:solidFill>
                <a:latin typeface="Arial,Bold" charset="0"/>
              </a:rPr>
              <a:t>des hormones.</a:t>
            </a:r>
            <a:endParaRPr lang="fr-FR" sz="2400" dirty="0" smtClean="0">
              <a:solidFill>
                <a:schemeClr val="tx1"/>
              </a:solidFill>
              <a:latin typeface="Arial,Bold" charset="0"/>
            </a:endParaRPr>
          </a:p>
          <a:p>
            <a:pPr>
              <a:buFont typeface="Wingdings" pitchFamily="2" charset="2"/>
              <a:buNone/>
            </a:pPr>
            <a:r>
              <a:rPr lang="fr-FR" sz="2400" dirty="0" smtClean="0"/>
              <a:t>Trois hormones agissent sur le métabolisme calcique :</a:t>
            </a:r>
          </a:p>
          <a:p>
            <a:pPr lvl="2"/>
            <a:r>
              <a:rPr lang="fr-FR" dirty="0" smtClean="0"/>
              <a:t> </a:t>
            </a:r>
            <a:r>
              <a:rPr lang="fr-FR" dirty="0" smtClean="0">
                <a:solidFill>
                  <a:srgbClr val="FF0000"/>
                </a:solidFill>
              </a:rPr>
              <a:t>La parathormone (PTH)</a:t>
            </a:r>
          </a:p>
          <a:p>
            <a:pPr lvl="2"/>
            <a:r>
              <a:rPr lang="fr-FR" dirty="0" smtClean="0">
                <a:solidFill>
                  <a:srgbClr val="FF0000"/>
                </a:solidFill>
              </a:rPr>
              <a:t> La calcitonine</a:t>
            </a:r>
          </a:p>
          <a:p>
            <a:pPr lvl="2"/>
            <a:r>
              <a:rPr lang="fr-FR" dirty="0" smtClean="0">
                <a:solidFill>
                  <a:srgbClr val="FF0000"/>
                </a:solidFill>
              </a:rPr>
              <a:t> la vitamine D</a:t>
            </a:r>
          </a:p>
          <a:p>
            <a:pPr>
              <a:buFont typeface="Wingdings" pitchFamily="2" charset="2"/>
              <a:buNone/>
            </a:pPr>
            <a:r>
              <a:rPr lang="fr-FR" dirty="0"/>
              <a:t>C</a:t>
            </a:r>
            <a:r>
              <a:rPr lang="fr-FR" dirty="0" smtClean="0"/>
              <a:t>es hormones agissent à trois niveaux :</a:t>
            </a:r>
          </a:p>
          <a:p>
            <a:pPr lvl="2"/>
            <a:r>
              <a:rPr lang="fr-FR" dirty="0" smtClean="0"/>
              <a:t>- l’absorption intestinale             L’intestin</a:t>
            </a:r>
          </a:p>
          <a:p>
            <a:pPr lvl="2"/>
            <a:r>
              <a:rPr lang="fr-FR" dirty="0" smtClean="0"/>
              <a:t>- la fixation osseuse                     L’os</a:t>
            </a:r>
          </a:p>
          <a:p>
            <a:pPr lvl="2"/>
            <a:r>
              <a:rPr lang="fr-FR" dirty="0" smtClean="0"/>
              <a:t>- l’excrétion urinaire                    Le rein </a:t>
            </a:r>
          </a:p>
          <a:p>
            <a:pPr lvl="2">
              <a:buNone/>
            </a:pPr>
            <a:endParaRPr lang="fr-FR" dirty="0" smtClean="0">
              <a:solidFill>
                <a:srgbClr val="FF0000"/>
              </a:solidFill>
            </a:endParaRPr>
          </a:p>
          <a:p>
            <a:endParaRPr lang="fr-F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71480"/>
            <a:ext cx="7858180" cy="4310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La parathormone (PTH)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hormone protéique synthétisée et sécrétée par les 4 glandes parathyroïdes. </a:t>
            </a:r>
          </a:p>
          <a:p>
            <a:pPr>
              <a:buNone/>
            </a:pPr>
            <a:r>
              <a:rPr lang="fr-FR" b="1" dirty="0" smtClean="0"/>
              <a:t>Régulation</a:t>
            </a:r>
            <a:r>
              <a:rPr lang="fr-FR" dirty="0" smtClean="0"/>
              <a:t> : </a:t>
            </a:r>
          </a:p>
          <a:p>
            <a:r>
              <a:rPr lang="fr-FR" dirty="0" smtClean="0"/>
              <a:t>Le calcium est le stimulus majeur. Il existe une sécrétion basale faible pour une calcémie &gt; 2,5 </a:t>
            </a:r>
            <a:r>
              <a:rPr lang="fr-FR" dirty="0" err="1" smtClean="0"/>
              <a:t>mM</a:t>
            </a:r>
            <a:r>
              <a:rPr lang="fr-FR" dirty="0" smtClean="0"/>
              <a:t>/l et une sécrétion maximum pour 1,75 </a:t>
            </a:r>
            <a:r>
              <a:rPr lang="fr-FR" dirty="0" err="1" smtClean="0"/>
              <a:t>mM</a:t>
            </a:r>
            <a:r>
              <a:rPr lang="fr-FR" dirty="0" smtClean="0"/>
              <a:t>/l, </a:t>
            </a:r>
          </a:p>
          <a:p>
            <a:endParaRPr lang="fr-FR" dirty="0" smtClean="0"/>
          </a:p>
          <a:p>
            <a:r>
              <a:rPr lang="fr-FR" dirty="0" smtClean="0"/>
              <a:t>L'hypocalcémie chronique est également responsable d'une hyperplasie des parathyroïdes.</a:t>
            </a:r>
          </a:p>
          <a:p>
            <a:r>
              <a:rPr lang="fr-FR" dirty="0" smtClean="0"/>
              <a:t>La forme 1-25 de la vitamine D3 inhibe la synthèse de la PTH.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LE TISSU OSSEUX</a:t>
            </a:r>
            <a:br>
              <a:rPr lang="fr-FR" b="1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fr-FR" dirty="0" smtClean="0"/>
              <a:t>C’est un tissu :</a:t>
            </a:r>
          </a:p>
          <a:p>
            <a:r>
              <a:rPr lang="fr-FR" dirty="0" smtClean="0"/>
              <a:t> conjonctif calcifié : matrice protéique </a:t>
            </a:r>
            <a:r>
              <a:rPr lang="fr-FR" dirty="0" err="1" smtClean="0"/>
              <a:t>ostéoïde</a:t>
            </a:r>
            <a:r>
              <a:rPr lang="fr-FR" dirty="0" smtClean="0"/>
              <a:t> +</a:t>
            </a:r>
          </a:p>
          <a:p>
            <a:pPr>
              <a:buNone/>
            </a:pPr>
            <a:r>
              <a:rPr lang="fr-FR" dirty="0" smtClean="0"/>
              <a:t>inclusions de sels de Ca</a:t>
            </a:r>
          </a:p>
          <a:p>
            <a:r>
              <a:rPr lang="fr-FR" dirty="0" smtClean="0"/>
              <a:t> formé de 4 types cellulaires : ostéoblastes, </a:t>
            </a:r>
            <a:r>
              <a:rPr lang="fr-FR" dirty="0" err="1" smtClean="0"/>
              <a:t>ostéoclastes,ostéocytes</a:t>
            </a:r>
            <a:r>
              <a:rPr lang="fr-FR" dirty="0" smtClean="0"/>
              <a:t> et cellules </a:t>
            </a:r>
            <a:r>
              <a:rPr lang="fr-FR" dirty="0" err="1" smtClean="0"/>
              <a:t>bordantes</a:t>
            </a:r>
            <a:endParaRPr lang="fr-FR" dirty="0" smtClean="0"/>
          </a:p>
          <a:p>
            <a:pPr>
              <a:buNone/>
            </a:pPr>
            <a:r>
              <a:rPr lang="fr-FR" dirty="0" smtClean="0"/>
              <a:t>             formation + résorption osseuse=     </a:t>
            </a:r>
          </a:p>
          <a:p>
            <a:pPr>
              <a:buNone/>
            </a:pPr>
            <a:r>
              <a:rPr lang="fr-FR" dirty="0" smtClean="0"/>
              <a:t>en renouvellement constant : remodelage osseux ou « turnover »      			</a:t>
            </a:r>
          </a:p>
          <a:p>
            <a:r>
              <a:rPr lang="fr-FR" dirty="0" smtClean="0"/>
              <a:t> richement vascularisé</a:t>
            </a:r>
          </a:p>
          <a:p>
            <a:pPr>
              <a:buNone/>
            </a:pPr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fr-CA" b="1" dirty="0" smtClean="0"/>
              <a:t>Actions de la parathormone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643602"/>
          </a:xfrm>
        </p:spPr>
        <p:txBody>
          <a:bodyPr>
            <a:normAutofit fontScale="92500"/>
          </a:bodyPr>
          <a:lstStyle/>
          <a:p>
            <a:pPr marL="609600" indent="-609600">
              <a:lnSpc>
                <a:spcPct val="80000"/>
              </a:lnSpc>
              <a:buNone/>
            </a:pPr>
            <a:r>
              <a:rPr lang="fr-CA" sz="2200" dirty="0" smtClean="0"/>
              <a:t>         Intervient sur les tissus cibles en agissant sur des </a:t>
            </a:r>
            <a:r>
              <a:rPr lang="fr-CA" sz="2200" dirty="0" err="1" smtClean="0"/>
              <a:t>recepteurs</a:t>
            </a:r>
            <a:r>
              <a:rPr lang="fr-CA" sz="2200" dirty="0" smtClean="0"/>
              <a:t> spécifiques </a:t>
            </a:r>
            <a:r>
              <a:rPr lang="fr-CA" sz="2200" dirty="0" err="1" smtClean="0"/>
              <a:t>mbres</a:t>
            </a:r>
            <a:r>
              <a:rPr lang="fr-CA" sz="2200" dirty="0" smtClean="0"/>
              <a:t>, par l’intermédiaire de </a:t>
            </a:r>
            <a:r>
              <a:rPr lang="fr-CA" sz="2200" dirty="0" err="1" smtClean="0"/>
              <a:t>Pr-G</a:t>
            </a:r>
            <a:r>
              <a:rPr lang="fr-CA" sz="2200" dirty="0" smtClean="0"/>
              <a:t>  activant des systèmes </a:t>
            </a:r>
            <a:r>
              <a:rPr lang="fr-CA" sz="2200" dirty="0" err="1" smtClean="0"/>
              <a:t>adénylate</a:t>
            </a:r>
            <a:r>
              <a:rPr lang="fr-CA" sz="2200" dirty="0" smtClean="0"/>
              <a:t> </a:t>
            </a:r>
            <a:r>
              <a:rPr lang="fr-CA" sz="2200" dirty="0" err="1" smtClean="0"/>
              <a:t>cyclase</a:t>
            </a:r>
            <a:r>
              <a:rPr lang="fr-CA" sz="2200" dirty="0" smtClean="0"/>
              <a:t>-</a:t>
            </a:r>
            <a:r>
              <a:rPr lang="fr-CA" sz="2200" dirty="0" err="1" smtClean="0"/>
              <a:t>AMPc</a:t>
            </a:r>
            <a:endParaRPr lang="fr-CA" sz="2200" dirty="0" smtClean="0"/>
          </a:p>
          <a:p>
            <a:pPr marL="609600" indent="-609600">
              <a:lnSpc>
                <a:spcPct val="80000"/>
              </a:lnSpc>
              <a:buNone/>
            </a:pPr>
            <a:endParaRPr lang="fr-CA" sz="2200" dirty="0" smtClean="0"/>
          </a:p>
          <a:p>
            <a:pPr marL="609600" indent="-609600">
              <a:lnSpc>
                <a:spcPct val="80000"/>
              </a:lnSpc>
              <a:buNone/>
            </a:pPr>
            <a:r>
              <a:rPr lang="fr-CA" sz="2200" dirty="0" smtClean="0"/>
              <a:t>1/ Mobilise le Ca des os </a:t>
            </a:r>
            <a:r>
              <a:rPr lang="fr-CA" sz="2200" dirty="0" smtClean="0">
                <a:solidFill>
                  <a:srgbClr val="FF0000"/>
                </a:solidFill>
                <a:sym typeface="Symbol" pitchFamily="18" charset="2"/>
              </a:rPr>
              <a:t> stimule l’activité des ostéoclastes ce qui ↑ la résorption osseuse (libération de Ca</a:t>
            </a:r>
            <a:r>
              <a:rPr lang="fr-CA" sz="2200" baseline="30000" dirty="0" smtClean="0">
                <a:solidFill>
                  <a:srgbClr val="FF0000"/>
                </a:solidFill>
                <a:sym typeface="Symbol" pitchFamily="18" charset="2"/>
              </a:rPr>
              <a:t>2+</a:t>
            </a:r>
            <a:r>
              <a:rPr lang="fr-CA" sz="2200" dirty="0" smtClean="0">
                <a:solidFill>
                  <a:srgbClr val="FF0000"/>
                </a:solidFill>
                <a:sym typeface="Symbol" pitchFamily="18" charset="2"/>
              </a:rPr>
              <a:t>)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endParaRPr lang="fr-CA" sz="2200" dirty="0" smtClean="0">
              <a:solidFill>
                <a:srgbClr val="FFFF00"/>
              </a:solidFill>
              <a:sym typeface="Symbol" pitchFamily="18" charset="2"/>
            </a:endParaRPr>
          </a:p>
          <a:p>
            <a:pPr marL="609600" indent="-609600">
              <a:lnSpc>
                <a:spcPct val="80000"/>
              </a:lnSpc>
              <a:buNone/>
            </a:pPr>
            <a:r>
              <a:rPr lang="fr-CA" sz="2200" dirty="0" smtClean="0">
                <a:sym typeface="Symbol" pitchFamily="18" charset="2"/>
              </a:rPr>
              <a:t>2/↑ la réabsorption du Ca dans le tubule distal </a:t>
            </a:r>
            <a:r>
              <a:rPr lang="fr-CA" sz="2200" dirty="0" smtClean="0">
                <a:solidFill>
                  <a:srgbClr val="FF0000"/>
                </a:solidFill>
                <a:sym typeface="Symbol" pitchFamily="18" charset="2"/>
              </a:rPr>
              <a:t> ↓ élimination rénale du calcium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endParaRPr lang="fr-CA" sz="2200" dirty="0" smtClean="0">
              <a:solidFill>
                <a:srgbClr val="FFFF00"/>
              </a:solidFill>
              <a:sym typeface="Symbol" pitchFamily="18" charset="2"/>
            </a:endParaRPr>
          </a:p>
          <a:p>
            <a:pPr marL="609600" indent="-609600">
              <a:lnSpc>
                <a:spcPct val="80000"/>
              </a:lnSpc>
              <a:buNone/>
            </a:pPr>
            <a:r>
              <a:rPr lang="fr-CA" sz="2200" dirty="0" smtClean="0">
                <a:sym typeface="Symbol" pitchFamily="18" charset="2"/>
              </a:rPr>
              <a:t>3/ Stimule la formation de vitamine D inactive 25-(OH)D</a:t>
            </a:r>
            <a:r>
              <a:rPr lang="fr-CA" sz="2200" baseline="-25000" dirty="0" smtClean="0">
                <a:sym typeface="Symbol" pitchFamily="18" charset="2"/>
              </a:rPr>
              <a:t>3 </a:t>
            </a:r>
            <a:r>
              <a:rPr lang="fr-CA" sz="2200" dirty="0" smtClean="0">
                <a:sym typeface="Symbol" pitchFamily="18" charset="2"/>
              </a:rPr>
              <a:t>en 1-25-(OH)</a:t>
            </a:r>
            <a:r>
              <a:rPr lang="fr-CA" sz="2200" baseline="-25000" dirty="0" smtClean="0">
                <a:sym typeface="Symbol" pitchFamily="18" charset="2"/>
              </a:rPr>
              <a:t>2</a:t>
            </a:r>
            <a:r>
              <a:rPr lang="fr-CA" sz="2200" dirty="0" smtClean="0">
                <a:sym typeface="Symbol" pitchFamily="18" charset="2"/>
              </a:rPr>
              <a:t>D</a:t>
            </a:r>
            <a:r>
              <a:rPr lang="fr-CA" sz="2200" baseline="-25000" dirty="0" smtClean="0">
                <a:sym typeface="Symbol" pitchFamily="18" charset="2"/>
              </a:rPr>
              <a:t>3 </a:t>
            </a:r>
            <a:r>
              <a:rPr lang="fr-CA" sz="2200" dirty="0" smtClean="0">
                <a:sym typeface="Symbol" pitchFamily="18" charset="2"/>
              </a:rPr>
              <a:t> </a:t>
            </a:r>
            <a:r>
              <a:rPr lang="fr-CA" sz="2200" dirty="0" smtClean="0">
                <a:solidFill>
                  <a:srgbClr val="FF0000"/>
                </a:solidFill>
                <a:sym typeface="Symbol" pitchFamily="18" charset="2"/>
              </a:rPr>
              <a:t>ce qui ↑ l’absorption intestinale de Ca</a:t>
            </a:r>
            <a:r>
              <a:rPr lang="fr-CA" sz="2200" baseline="30000" dirty="0" smtClean="0">
                <a:solidFill>
                  <a:srgbClr val="FF0000"/>
                </a:solidFill>
                <a:sym typeface="Symbol" pitchFamily="18" charset="2"/>
              </a:rPr>
              <a:t>2+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endParaRPr lang="fr-CA" sz="2200" dirty="0" smtClean="0">
              <a:solidFill>
                <a:srgbClr val="FFFF00"/>
              </a:solidFill>
              <a:sym typeface="Symbol" pitchFamily="18" charset="2"/>
            </a:endParaRPr>
          </a:p>
          <a:p>
            <a:pPr marL="609600" indent="-609600">
              <a:lnSpc>
                <a:spcPct val="80000"/>
              </a:lnSpc>
            </a:pPr>
            <a:r>
              <a:rPr lang="fr-CA" sz="2200" dirty="0" smtClean="0">
                <a:sym typeface="Symbol" pitchFamily="18" charset="2"/>
              </a:rPr>
              <a:t>stimulée par la ↓ </a:t>
            </a:r>
            <a:r>
              <a:rPr lang="fr-FR" sz="2200" dirty="0" smtClean="0"/>
              <a:t>[Ca</a:t>
            </a:r>
            <a:r>
              <a:rPr lang="fr-FR" sz="2200" baseline="30000" dirty="0" smtClean="0"/>
              <a:t>2+</a:t>
            </a:r>
            <a:r>
              <a:rPr lang="fr-FR" sz="2200" dirty="0" smtClean="0"/>
              <a:t>] plasmatique perfusant les </a:t>
            </a:r>
            <a:r>
              <a:rPr lang="fr-FR" sz="2200" dirty="0" err="1" smtClean="0"/>
              <a:t>parathyroides</a:t>
            </a:r>
            <a:r>
              <a:rPr lang="fr-FR" sz="2200" dirty="0" smtClean="0"/>
              <a:t>      				(</a:t>
            </a:r>
            <a:r>
              <a:rPr lang="fr-FR" sz="2200" dirty="0" err="1" smtClean="0"/>
              <a:t>exocytose</a:t>
            </a:r>
            <a:r>
              <a:rPr lang="fr-FR" sz="2200" dirty="0" smtClean="0"/>
              <a:t>)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endParaRPr lang="fr-FR" dirty="0" smtClean="0"/>
          </a:p>
          <a:p>
            <a:pPr marL="609600" indent="-609600">
              <a:lnSpc>
                <a:spcPct val="80000"/>
              </a:lnSpc>
            </a:pPr>
            <a:r>
              <a:rPr lang="fr-FR" sz="3500" u="sng" dirty="0" smtClean="0">
                <a:solidFill>
                  <a:srgbClr val="FF0000"/>
                </a:solidFill>
              </a:rPr>
              <a:t>La PTH est une hormone </a:t>
            </a:r>
            <a:r>
              <a:rPr lang="fr-FR" sz="3500" u="sng" dirty="0" err="1" smtClean="0">
                <a:solidFill>
                  <a:srgbClr val="FF0000"/>
                </a:solidFill>
              </a:rPr>
              <a:t>hypercalcémiante</a:t>
            </a:r>
            <a:r>
              <a:rPr lang="fr-FR" sz="3500" u="sng" dirty="0" smtClean="0">
                <a:solidFill>
                  <a:srgbClr val="FF0000"/>
                </a:solidFill>
              </a:rPr>
              <a:t> et </a:t>
            </a:r>
            <a:r>
              <a:rPr lang="fr-FR" sz="3500" u="sng" dirty="0" err="1" smtClean="0">
                <a:solidFill>
                  <a:srgbClr val="FF0000"/>
                </a:solidFill>
              </a:rPr>
              <a:t>hypophosphorémiante</a:t>
            </a:r>
            <a:endParaRPr lang="fr-FR" sz="3500" u="sng" dirty="0" smtClean="0">
              <a:solidFill>
                <a:srgbClr val="FF0000"/>
              </a:solidFill>
            </a:endParaRPr>
          </a:p>
          <a:p>
            <a:pPr marL="609600" indent="-609600">
              <a:lnSpc>
                <a:spcPct val="80000"/>
              </a:lnSpc>
            </a:pP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1214414" y="1357298"/>
            <a:ext cx="728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Sécrétée par les cellules C, </a:t>
            </a:r>
            <a:r>
              <a:rPr lang="fr-FR" dirty="0" err="1" smtClean="0"/>
              <a:t>parafolliculaires</a:t>
            </a:r>
            <a:r>
              <a:rPr lang="fr-FR" dirty="0" smtClean="0"/>
              <a:t> de la glande </a:t>
            </a:r>
            <a:r>
              <a:rPr lang="fr-FR" dirty="0" err="1" smtClean="0"/>
              <a:t>thyroide</a:t>
            </a:r>
            <a:r>
              <a:rPr lang="fr-FR" dirty="0" smtClean="0"/>
              <a:t>. </a:t>
            </a:r>
            <a:endParaRPr lang="fr-FR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844" y="642918"/>
            <a:ext cx="8429684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b="1" dirty="0" smtClean="0"/>
          </a:p>
          <a:p>
            <a:r>
              <a:rPr lang="fr-FR" sz="2000" b="1" dirty="0" smtClean="0"/>
              <a:t>Régulation</a:t>
            </a:r>
            <a:r>
              <a:rPr lang="fr-FR" sz="2000" dirty="0" smtClean="0"/>
              <a:t> : </a:t>
            </a:r>
          </a:p>
          <a:p>
            <a:r>
              <a:rPr lang="fr-FR" sz="2000" dirty="0" smtClean="0"/>
              <a:t>La sécrétion de CT est directement proportionnelle à la calcémie, par l'intermédiaire d'une stimulation des récepteurs au calcium. </a:t>
            </a:r>
          </a:p>
          <a:p>
            <a:endParaRPr lang="fr-FR" sz="2000" b="1" dirty="0" smtClean="0"/>
          </a:p>
          <a:p>
            <a:r>
              <a:rPr lang="fr-FR" sz="2000" b="1" dirty="0" smtClean="0"/>
              <a:t>Rôle physiologique</a:t>
            </a:r>
          </a:p>
          <a:p>
            <a:r>
              <a:rPr lang="fr-FR" sz="2000" dirty="0" smtClean="0"/>
              <a:t>	</a:t>
            </a:r>
            <a:r>
              <a:rPr lang="fr-FR" sz="2000" dirty="0" smtClean="0">
                <a:solidFill>
                  <a:srgbClr val="FF0000"/>
                </a:solidFill>
              </a:rPr>
              <a:t>Action sur l'os </a:t>
            </a:r>
            <a:r>
              <a:rPr lang="fr-FR" sz="2000" dirty="0" smtClean="0"/>
              <a:t>: effet anti-</a:t>
            </a:r>
            <a:r>
              <a:rPr lang="fr-FR" sz="2000" dirty="0" err="1" smtClean="0"/>
              <a:t>ostéoclastique</a:t>
            </a:r>
            <a:r>
              <a:rPr lang="fr-FR" sz="2000" dirty="0" smtClean="0"/>
              <a:t> </a:t>
            </a:r>
            <a:r>
              <a:rPr lang="fr-FR" sz="2000" dirty="0" err="1" smtClean="0"/>
              <a:t>médié</a:t>
            </a:r>
            <a:r>
              <a:rPr lang="fr-FR" sz="2000" dirty="0" smtClean="0"/>
              <a:t> par des récepteurs membranaires couplés à l'</a:t>
            </a:r>
            <a:r>
              <a:rPr lang="fr-FR" sz="2000" dirty="0" err="1" smtClean="0"/>
              <a:t>adénylate</a:t>
            </a:r>
            <a:r>
              <a:rPr lang="fr-FR" sz="2000" dirty="0" smtClean="0"/>
              <a:t> </a:t>
            </a:r>
            <a:r>
              <a:rPr lang="fr-FR" sz="2000" dirty="0" err="1" smtClean="0"/>
              <a:t>cyclase</a:t>
            </a:r>
            <a:r>
              <a:rPr lang="fr-FR" sz="2000" dirty="0" smtClean="0"/>
              <a:t>. Cet effet est utilisé en thérapeutique de l'ostéoporose.</a:t>
            </a:r>
          </a:p>
          <a:p>
            <a:r>
              <a:rPr lang="fr-FR" sz="2000" dirty="0" smtClean="0"/>
              <a:t>	</a:t>
            </a:r>
            <a:r>
              <a:rPr lang="fr-FR" sz="2000" dirty="0" smtClean="0">
                <a:solidFill>
                  <a:srgbClr val="FF0000"/>
                </a:solidFill>
              </a:rPr>
              <a:t>Action sur le rein </a:t>
            </a:r>
            <a:r>
              <a:rPr lang="fr-FR" sz="2000" dirty="0" smtClean="0"/>
              <a:t>: augmentation de l'excrétion urinaire de calcium et de phosphates d'importance physiologique faible chez l'homme.</a:t>
            </a:r>
          </a:p>
          <a:p>
            <a:endParaRPr lang="fr-FR" sz="2000" dirty="0" smtClean="0"/>
          </a:p>
          <a:p>
            <a:r>
              <a:rPr lang="fr-FR" sz="2000" dirty="0" smtClean="0"/>
              <a:t>Pas d’action au niveau de l’intestin</a:t>
            </a:r>
          </a:p>
          <a:p>
            <a:endParaRPr lang="fr-FR" sz="2000" b="1" dirty="0" smtClean="0">
              <a:solidFill>
                <a:srgbClr val="FF0000"/>
              </a:solidFill>
            </a:endParaRPr>
          </a:p>
          <a:p>
            <a:r>
              <a:rPr lang="fr-FR" sz="2000" b="1" dirty="0" smtClean="0">
                <a:solidFill>
                  <a:srgbClr val="FF0000"/>
                </a:solidFill>
              </a:rPr>
              <a:t>Globalement </a:t>
            </a:r>
            <a:r>
              <a:rPr lang="fr-FR" sz="2000" dirty="0" smtClean="0">
                <a:solidFill>
                  <a:srgbClr val="FF0000"/>
                </a:solidFill>
              </a:rPr>
              <a:t>: hormone </a:t>
            </a:r>
            <a:r>
              <a:rPr lang="fr-FR" sz="2000" u="sng" dirty="0" smtClean="0">
                <a:solidFill>
                  <a:srgbClr val="FF0000"/>
                </a:solidFill>
              </a:rPr>
              <a:t>hypocalcémiante</a:t>
            </a:r>
            <a:r>
              <a:rPr lang="fr-FR" sz="2000" dirty="0" smtClean="0">
                <a:solidFill>
                  <a:srgbClr val="FF0000"/>
                </a:solidFill>
              </a:rPr>
              <a:t>: s’opposant aux situations d’hypercalcémie et de résorption osseuse excessives. Son action est rapide. </a:t>
            </a:r>
          </a:p>
          <a:p>
            <a:r>
              <a:rPr lang="fr-FR" sz="2000" dirty="0" smtClean="0">
                <a:solidFill>
                  <a:srgbClr val="FF0000"/>
                </a:solidFill>
              </a:rPr>
              <a:t> </a:t>
            </a:r>
            <a:r>
              <a:rPr lang="fr-FR" sz="2000" u="sng" dirty="0" smtClean="0">
                <a:solidFill>
                  <a:srgbClr val="FF0000"/>
                </a:solidFill>
              </a:rPr>
              <a:t>hypophosphatémiante</a:t>
            </a:r>
            <a:r>
              <a:rPr lang="fr-FR" sz="2000" dirty="0" smtClean="0">
                <a:solidFill>
                  <a:srgbClr val="FF0000"/>
                </a:solidFill>
              </a:rPr>
              <a:t> peu active chez l'homme (importance physiologique discutée) mais largement utilisée en thérapeutique.</a:t>
            </a:r>
            <a:endParaRPr lang="fr-FR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fr-CA" sz="3600" dirty="0" smtClean="0"/>
              <a:t>Vitamine D= </a:t>
            </a:r>
            <a:r>
              <a:rPr lang="fr-FR" sz="3600" b="1" dirty="0" err="1" smtClean="0"/>
              <a:t>anti-rachitique</a:t>
            </a:r>
            <a:r>
              <a:rPr lang="fr-FR" sz="3600" b="1" dirty="0" smtClean="0"/>
              <a:t> = 1-25 (OH)2 D3. </a:t>
            </a:r>
            <a:r>
              <a:rPr lang="fr-CA" dirty="0" smtClean="0"/>
              <a:t/>
            </a:r>
            <a:br>
              <a:rPr lang="fr-CA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714356"/>
            <a:ext cx="8229600" cy="5768997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80000"/>
              </a:lnSpc>
              <a:buNone/>
            </a:pPr>
            <a:endParaRPr lang="fr-CA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fr-FR" dirty="0" smtClean="0">
                <a:solidFill>
                  <a:srgbClr val="FF0000"/>
                </a:solidFill>
              </a:rPr>
              <a:t>hormone stéroïde apportée par l'alimentation et aussi fabriquée par l'individu : dérivée du cholestérol sous l'action des UV .</a:t>
            </a:r>
          </a:p>
          <a:p>
            <a:pPr>
              <a:lnSpc>
                <a:spcPct val="80000"/>
              </a:lnSpc>
              <a:buNone/>
            </a:pPr>
            <a:endParaRPr lang="fr-CA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None/>
            </a:pPr>
            <a:endParaRPr lang="fr-CA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fr-CA" dirty="0" smtClean="0">
                <a:solidFill>
                  <a:srgbClr val="FF0000"/>
                </a:solidFill>
              </a:rPr>
              <a:t>Rôle majeur sur le maintien de la calcémie en ↑ l’absorption intestinale du calcium. Indispensable au métabolisme calcique.</a:t>
            </a:r>
          </a:p>
          <a:p>
            <a:pPr>
              <a:lnSpc>
                <a:spcPct val="80000"/>
              </a:lnSpc>
              <a:buNone/>
            </a:pPr>
            <a:endParaRPr lang="fr-CA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fr-CA" dirty="0" smtClean="0"/>
              <a:t>Apport recommandé 10mg/j</a:t>
            </a:r>
          </a:p>
          <a:p>
            <a:pPr>
              <a:lnSpc>
                <a:spcPct val="80000"/>
              </a:lnSpc>
            </a:pPr>
            <a:endParaRPr lang="fr-CA" dirty="0" smtClean="0"/>
          </a:p>
          <a:p>
            <a:pPr>
              <a:lnSpc>
                <a:spcPct val="80000"/>
              </a:lnSpc>
            </a:pPr>
            <a:r>
              <a:rPr lang="fr-CA" dirty="0" smtClean="0"/>
              <a:t>↑ l’absorption intestinale du calcium et du phosphate.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fr-CA" dirty="0" smtClean="0"/>
          </a:p>
          <a:p>
            <a:pPr>
              <a:lnSpc>
                <a:spcPct val="80000"/>
              </a:lnSpc>
            </a:pPr>
            <a:r>
              <a:rPr lang="fr-CA" dirty="0" smtClean="0"/>
              <a:t>Les vitamines D sont appelées calciférol (hormone)</a:t>
            </a:r>
          </a:p>
          <a:p>
            <a:pPr>
              <a:lnSpc>
                <a:spcPct val="80000"/>
              </a:lnSpc>
              <a:buNone/>
            </a:pPr>
            <a:endParaRPr lang="fr-CA" dirty="0" smtClean="0"/>
          </a:p>
          <a:p>
            <a:pPr>
              <a:lnSpc>
                <a:spcPct val="80000"/>
              </a:lnSpc>
            </a:pPr>
            <a:r>
              <a:rPr lang="fr-CA" dirty="0" smtClean="0"/>
              <a:t>Le 1-25-di-</a:t>
            </a:r>
            <a:r>
              <a:rPr lang="fr-CA" dirty="0" err="1" smtClean="0"/>
              <a:t>hydroxyvitamine</a:t>
            </a:r>
            <a:r>
              <a:rPr lang="fr-CA" dirty="0" smtClean="0"/>
              <a:t> D (1-25-(OH)</a:t>
            </a:r>
            <a:r>
              <a:rPr lang="fr-CA" baseline="-25000" dirty="0" smtClean="0"/>
              <a:t>2</a:t>
            </a:r>
            <a:r>
              <a:rPr lang="fr-CA" dirty="0" smtClean="0"/>
              <a:t>D</a:t>
            </a:r>
            <a:r>
              <a:rPr lang="fr-CA" baseline="-25000" dirty="0" smtClean="0"/>
              <a:t>3</a:t>
            </a:r>
            <a:r>
              <a:rPr lang="fr-CA" dirty="0" smtClean="0"/>
              <a:t>) est la forme active . </a:t>
            </a:r>
          </a:p>
          <a:p>
            <a:pPr>
              <a:lnSpc>
                <a:spcPct val="80000"/>
              </a:lnSpc>
              <a:buNone/>
            </a:pPr>
            <a:endParaRPr lang="fr-CA" dirty="0" smtClean="0"/>
          </a:p>
          <a:p>
            <a:pPr>
              <a:lnSpc>
                <a:spcPct val="80000"/>
              </a:lnSpc>
            </a:pPr>
            <a:r>
              <a:rPr lang="fr-CA" dirty="0" smtClean="0"/>
              <a:t>Sa formation est favorisée par: </a:t>
            </a:r>
          </a:p>
          <a:p>
            <a:pPr>
              <a:lnSpc>
                <a:spcPct val="80000"/>
              </a:lnSpc>
              <a:buNone/>
            </a:pPr>
            <a:endParaRPr lang="fr-CA" dirty="0" smtClean="0"/>
          </a:p>
          <a:p>
            <a:pPr>
              <a:lnSpc>
                <a:spcPct val="80000"/>
              </a:lnSpc>
              <a:buNone/>
            </a:pPr>
            <a:r>
              <a:rPr lang="fr-CA" dirty="0" smtClean="0"/>
              <a:t>   </a:t>
            </a:r>
            <a:r>
              <a:rPr lang="fr-CA" dirty="0" smtClean="0">
                <a:sym typeface="Symbol" pitchFamily="18" charset="2"/>
              </a:rPr>
              <a:t> carence en calcium ou en phosphates (afin d’augmenter l’absorption intestinale du phosphate par la vitamine D)</a:t>
            </a:r>
            <a:endParaRPr lang="fr-CA" dirty="0" smtClean="0"/>
          </a:p>
          <a:p>
            <a:pPr>
              <a:lnSpc>
                <a:spcPct val="80000"/>
              </a:lnSpc>
              <a:buNone/>
            </a:pPr>
            <a:r>
              <a:rPr lang="fr-CA" dirty="0" smtClean="0">
                <a:sym typeface="Symbol" pitchFamily="18" charset="2"/>
              </a:rPr>
              <a:t>    parathormone ( favorise la production de 1 alpha- hydrolase)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fr-CA" dirty="0" smtClean="0">
                <a:sym typeface="Symbol" pitchFamily="18" charset="2"/>
              </a:rPr>
              <a:t>    GH et prolactine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fr-CA" dirty="0" smtClean="0">
              <a:sym typeface="Symbol" pitchFamily="18" charset="2"/>
            </a:endParaRPr>
          </a:p>
          <a:p>
            <a:pPr>
              <a:lnSpc>
                <a:spcPct val="80000"/>
              </a:lnSpc>
            </a:pPr>
            <a:r>
              <a:rPr lang="fr-CA" dirty="0" smtClean="0">
                <a:solidFill>
                  <a:srgbClr val="FF0000"/>
                </a:solidFill>
              </a:rPr>
              <a:t>A un effet </a:t>
            </a:r>
            <a:r>
              <a:rPr lang="fr-CA" dirty="0" err="1" smtClean="0">
                <a:solidFill>
                  <a:srgbClr val="FF0000"/>
                </a:solidFill>
              </a:rPr>
              <a:t>hypercalcémiant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071538" y="357166"/>
            <a:ext cx="5572164" cy="1571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071538" y="428604"/>
            <a:ext cx="5572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/>
              <a:t>Vitamine D</a:t>
            </a:r>
            <a:endParaRPr lang="fr-FR" sz="36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27058"/>
          </a:xfrm>
        </p:spPr>
        <p:txBody>
          <a:bodyPr>
            <a:normAutofit/>
          </a:bodyPr>
          <a:lstStyle/>
          <a:p>
            <a:r>
              <a:rPr lang="fr-CA" sz="4000" dirty="0" smtClean="0"/>
              <a:t>Vitamine D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00496" y="273050"/>
            <a:ext cx="4929222" cy="585311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fr-CA" sz="1600" dirty="0" smtClean="0"/>
          </a:p>
          <a:p>
            <a:pPr>
              <a:lnSpc>
                <a:spcPct val="80000"/>
              </a:lnSpc>
            </a:pPr>
            <a:endParaRPr lang="fr-CA" sz="1600" dirty="0" smtClean="0"/>
          </a:p>
          <a:p>
            <a:pPr>
              <a:lnSpc>
                <a:spcPct val="80000"/>
              </a:lnSpc>
            </a:pPr>
            <a:r>
              <a:rPr lang="fr-CA" sz="1600" dirty="0" smtClean="0">
                <a:sym typeface="Symbol" pitchFamily="18" charset="2"/>
              </a:rPr>
              <a:t>Vitamine D3 (cholécalciférol) </a:t>
            </a:r>
          </a:p>
          <a:p>
            <a:pPr>
              <a:lnSpc>
                <a:spcPct val="80000"/>
              </a:lnSpc>
              <a:buFont typeface="Symbol" pitchFamily="18" charset="2"/>
              <a:buChar char="Þ"/>
            </a:pPr>
            <a:r>
              <a:rPr lang="fr-CA" sz="1600" dirty="0" smtClean="0">
                <a:sym typeface="Symbol" pitchFamily="18" charset="2"/>
              </a:rPr>
              <a:t>d’origine animale (endogène) : au niveau de la peau,  dans les huiles de poisson et foie (AJR= 10mg)</a:t>
            </a:r>
          </a:p>
          <a:p>
            <a:pPr>
              <a:lnSpc>
                <a:spcPct val="80000"/>
              </a:lnSpc>
              <a:buNone/>
            </a:pPr>
            <a:endParaRPr lang="fr-CA" sz="1600" dirty="0" smtClean="0"/>
          </a:p>
          <a:p>
            <a:pPr>
              <a:lnSpc>
                <a:spcPct val="80000"/>
              </a:lnSpc>
            </a:pPr>
            <a:endParaRPr lang="fr-CA" sz="1600" dirty="0" smtClean="0"/>
          </a:p>
          <a:p>
            <a:pPr>
              <a:lnSpc>
                <a:spcPct val="80000"/>
              </a:lnSpc>
            </a:pPr>
            <a:endParaRPr lang="fr-CA" sz="1600" dirty="0" smtClean="0"/>
          </a:p>
          <a:p>
            <a:pPr>
              <a:lnSpc>
                <a:spcPct val="80000"/>
              </a:lnSpc>
            </a:pPr>
            <a:endParaRPr lang="fr-CA" sz="1600" dirty="0" smtClean="0"/>
          </a:p>
          <a:p>
            <a:pPr>
              <a:lnSpc>
                <a:spcPct val="80000"/>
              </a:lnSpc>
            </a:pPr>
            <a:endParaRPr lang="fr-CA" sz="1600" dirty="0" smtClean="0"/>
          </a:p>
          <a:p>
            <a:pPr>
              <a:lnSpc>
                <a:spcPct val="80000"/>
              </a:lnSpc>
            </a:pPr>
            <a:endParaRPr lang="fr-CA" sz="1600" dirty="0" smtClean="0"/>
          </a:p>
          <a:p>
            <a:pPr>
              <a:lnSpc>
                <a:spcPct val="80000"/>
              </a:lnSpc>
            </a:pPr>
            <a:r>
              <a:rPr lang="fr-CA" sz="1600" dirty="0" smtClean="0"/>
              <a:t>Vitamine D2 (ergocalciférol) :</a:t>
            </a:r>
          </a:p>
          <a:p>
            <a:pPr>
              <a:lnSpc>
                <a:spcPct val="80000"/>
              </a:lnSpc>
              <a:buFont typeface="Symbol" pitchFamily="18" charset="2"/>
              <a:buChar char="Þ"/>
            </a:pPr>
            <a:r>
              <a:rPr lang="fr-CA" sz="1600" dirty="0" smtClean="0">
                <a:sym typeface="Symbol" pitchFamily="18" charset="2"/>
              </a:rPr>
              <a:t>d’origine végétale (exogène) : on la retrouve dans les aliments enrichis tels le lait et dans les comprimés vitaminiques.</a:t>
            </a:r>
          </a:p>
          <a:p>
            <a:pPr>
              <a:lnSpc>
                <a:spcPct val="80000"/>
              </a:lnSpc>
            </a:pPr>
            <a:endParaRPr lang="fr-CA" sz="1600" dirty="0" smtClean="0">
              <a:sym typeface="Symbol" pitchFamily="18" charset="2"/>
            </a:endParaRPr>
          </a:p>
          <a:p>
            <a:pPr>
              <a:lnSpc>
                <a:spcPct val="80000"/>
              </a:lnSpc>
            </a:pPr>
            <a:endParaRPr lang="fr-CA" sz="1600" dirty="0" smtClean="0">
              <a:sym typeface="Symbol" pitchFamily="18" charset="2"/>
            </a:endParaRPr>
          </a:p>
          <a:p>
            <a:pPr>
              <a:lnSpc>
                <a:spcPct val="80000"/>
              </a:lnSpc>
              <a:buFont typeface="Symbol" pitchFamily="18" charset="2"/>
              <a:buNone/>
            </a:pPr>
            <a:endParaRPr lang="fr-CA" sz="1600" dirty="0" smtClean="0">
              <a:sym typeface="Symbol" pitchFamily="18" charset="2"/>
            </a:endParaRPr>
          </a:p>
          <a:p>
            <a:pPr>
              <a:lnSpc>
                <a:spcPct val="80000"/>
              </a:lnSpc>
              <a:buFont typeface="Symbol" pitchFamily="18" charset="2"/>
              <a:buNone/>
            </a:pPr>
            <a:endParaRPr lang="fr-CA" sz="1600" dirty="0" smtClean="0">
              <a:sym typeface="Symbol" pitchFamily="18" charset="2"/>
            </a:endParaRPr>
          </a:p>
          <a:p>
            <a:pPr>
              <a:lnSpc>
                <a:spcPct val="80000"/>
              </a:lnSpc>
            </a:pPr>
            <a:r>
              <a:rPr lang="fr-CA" sz="1600" dirty="0" smtClean="0">
                <a:sym typeface="Symbol" pitchFamily="18" charset="2"/>
              </a:rPr>
              <a:t>Ces deux vitamines diffèrent au niveau des carbones 22 et 23. Elles ont la même activité biologique, c’est pourquoi on les appelle indistinctement calciférol</a:t>
            </a:r>
          </a:p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Picture 5" descr="vitamin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214423"/>
            <a:ext cx="4071934" cy="5643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034" y="928670"/>
            <a:ext cx="814393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CA" sz="2400" dirty="0" smtClean="0"/>
          </a:p>
          <a:p>
            <a:r>
              <a:rPr lang="fr-CA" sz="2400" dirty="0" smtClean="0">
                <a:solidFill>
                  <a:srgbClr val="FF0000"/>
                </a:solidFill>
              </a:rPr>
              <a:t>Pour agir vit D3 doit être hydroxylée:</a:t>
            </a:r>
            <a:r>
              <a:rPr lang="fr-CA" sz="2400" dirty="0" smtClean="0"/>
              <a:t> 2 étapes</a:t>
            </a:r>
          </a:p>
          <a:p>
            <a:pPr>
              <a:buFontTx/>
              <a:buChar char="-"/>
            </a:pPr>
            <a:r>
              <a:rPr lang="fr-CA" sz="2000" dirty="0" smtClean="0"/>
              <a:t>Hydroxylé dans le foie en position 25 </a:t>
            </a:r>
            <a:r>
              <a:rPr lang="fr-CA" sz="2000" dirty="0" smtClean="0">
                <a:sym typeface="Symbol" pitchFamily="18" charset="2"/>
              </a:rPr>
              <a:t> devient 25-</a:t>
            </a:r>
            <a:r>
              <a:rPr lang="fr-CA" sz="2000" dirty="0" err="1" smtClean="0">
                <a:sym typeface="Symbol" pitchFamily="18" charset="2"/>
              </a:rPr>
              <a:t>hydroxycalciférol</a:t>
            </a:r>
            <a:r>
              <a:rPr lang="fr-CA" sz="2000" dirty="0" smtClean="0">
                <a:sym typeface="Symbol" pitchFamily="18" charset="2"/>
              </a:rPr>
              <a:t> = *</a:t>
            </a:r>
            <a:r>
              <a:rPr lang="fr-CA" sz="2000" dirty="0" err="1" smtClean="0">
                <a:sym typeface="Symbol" pitchFamily="18" charset="2"/>
              </a:rPr>
              <a:t>Préhormone</a:t>
            </a:r>
            <a:r>
              <a:rPr lang="fr-CA" sz="2000" dirty="0" smtClean="0">
                <a:sym typeface="Symbol" pitchFamily="18" charset="2"/>
              </a:rPr>
              <a:t>, stockable dans le muscle et le tissu adipeux.</a:t>
            </a:r>
          </a:p>
          <a:p>
            <a:r>
              <a:rPr lang="fr-CA" sz="2000" dirty="0" smtClean="0">
                <a:sym typeface="Symbol" pitchFamily="18" charset="2"/>
              </a:rPr>
              <a:t>*Forme la plus utilisée en thérapeutique</a:t>
            </a:r>
          </a:p>
          <a:p>
            <a:pPr>
              <a:buFontTx/>
              <a:buChar char="-"/>
            </a:pPr>
            <a:endParaRPr lang="fr-CA" sz="2000" dirty="0" smtClean="0">
              <a:sym typeface="Symbol" pitchFamily="18" charset="2"/>
            </a:endParaRPr>
          </a:p>
          <a:p>
            <a:pPr>
              <a:buFontTx/>
              <a:buChar char="-"/>
            </a:pPr>
            <a:endParaRPr lang="fr-CA" sz="2000" dirty="0" smtClean="0">
              <a:sym typeface="Symbol" pitchFamily="18" charset="2"/>
            </a:endParaRPr>
          </a:p>
          <a:p>
            <a:pPr>
              <a:buFontTx/>
              <a:buChar char="-"/>
            </a:pPr>
            <a:endParaRPr lang="fr-CA" sz="2000" dirty="0" smtClean="0">
              <a:sym typeface="Symbol" pitchFamily="18" charset="2"/>
            </a:endParaRPr>
          </a:p>
          <a:p>
            <a:pPr>
              <a:buFontTx/>
              <a:buChar char="-"/>
            </a:pPr>
            <a:endParaRPr lang="fr-CA" sz="2000" dirty="0" smtClean="0">
              <a:sym typeface="Symbol" pitchFamily="18" charset="2"/>
            </a:endParaRPr>
          </a:p>
          <a:p>
            <a:r>
              <a:rPr lang="fr-CA" sz="2000" dirty="0" smtClean="0">
                <a:sym typeface="Symbol" pitchFamily="18" charset="2"/>
              </a:rPr>
              <a:t>- Transporté via le sang vers le rein: alpha-</a:t>
            </a:r>
            <a:r>
              <a:rPr lang="en-US" sz="2000" dirty="0" smtClean="0">
                <a:sym typeface="Symbol" pitchFamily="18" charset="2"/>
              </a:rPr>
              <a:t> hydroxylation en position 1 </a:t>
            </a:r>
            <a:r>
              <a:rPr lang="en-US" sz="2000" dirty="0" err="1" smtClean="0">
                <a:sym typeface="Symbol" pitchFamily="18" charset="2"/>
              </a:rPr>
              <a:t>ou</a:t>
            </a:r>
            <a:r>
              <a:rPr lang="en-US" sz="2000" dirty="0" smtClean="0">
                <a:sym typeface="Symbol" pitchFamily="18" charset="2"/>
              </a:rPr>
              <a:t> 24</a:t>
            </a:r>
          </a:p>
          <a:p>
            <a:r>
              <a:rPr lang="en-US" sz="2000" dirty="0" err="1" smtClean="0">
                <a:sym typeface="Symbol" pitchFamily="18" charset="2"/>
              </a:rPr>
              <a:t>Devient</a:t>
            </a:r>
            <a:r>
              <a:rPr lang="en-US" sz="2000" dirty="0" smtClean="0">
                <a:sym typeface="Symbol" pitchFamily="18" charset="2"/>
              </a:rPr>
              <a:t> </a:t>
            </a:r>
            <a:r>
              <a:rPr lang="en-US" sz="2000" dirty="0" err="1" smtClean="0">
                <a:sym typeface="Symbol" pitchFamily="18" charset="2"/>
              </a:rPr>
              <a:t>alors</a:t>
            </a:r>
            <a:r>
              <a:rPr lang="en-US" sz="2000" dirty="0" smtClean="0">
                <a:sym typeface="Symbol" pitchFamily="18" charset="2"/>
              </a:rPr>
              <a:t> 1-25-dihydroxycalciférol  </a:t>
            </a:r>
            <a:r>
              <a:rPr lang="en-US" sz="2000" dirty="0" err="1" smtClean="0">
                <a:sym typeface="Symbol" pitchFamily="18" charset="2"/>
              </a:rPr>
              <a:t>forme</a:t>
            </a:r>
            <a:r>
              <a:rPr lang="en-US" sz="2000" dirty="0" smtClean="0">
                <a:sym typeface="Symbol" pitchFamily="18" charset="2"/>
              </a:rPr>
              <a:t> active (</a:t>
            </a:r>
            <a:r>
              <a:rPr lang="en-US" sz="2000" dirty="0" err="1" smtClean="0">
                <a:sym typeface="Symbol" pitchFamily="18" charset="2"/>
              </a:rPr>
              <a:t>vit</a:t>
            </a:r>
            <a:r>
              <a:rPr lang="en-US" sz="2000" dirty="0" smtClean="0">
                <a:sym typeface="Symbol" pitchFamily="18" charset="2"/>
              </a:rPr>
              <a:t> D)</a:t>
            </a:r>
          </a:p>
          <a:p>
            <a:pPr>
              <a:buFontTx/>
              <a:buChar char="-"/>
            </a:pPr>
            <a:endParaRPr lang="en-US" sz="2400" dirty="0" smtClean="0">
              <a:sym typeface="Symbol" pitchFamily="18" charset="2"/>
            </a:endParaRPr>
          </a:p>
          <a:p>
            <a:pPr>
              <a:buFontTx/>
              <a:buChar char="-"/>
            </a:pPr>
            <a:endParaRPr lang="en-US" sz="2400" dirty="0" smtClean="0">
              <a:sym typeface="Symbol" pitchFamily="18" charset="2"/>
            </a:endParaRPr>
          </a:p>
          <a:p>
            <a:pPr>
              <a:buFontTx/>
              <a:buChar char="-"/>
            </a:pPr>
            <a:endParaRPr lang="en-US" sz="2400" dirty="0"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4348" y="785794"/>
            <a:ext cx="692948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/>
              <a:t>Composition de l’os:</a:t>
            </a:r>
          </a:p>
          <a:p>
            <a:endParaRPr lang="fr-FR" b="1" dirty="0" smtClean="0"/>
          </a:p>
          <a:p>
            <a:endParaRPr lang="fr-FR" b="1" dirty="0" smtClean="0"/>
          </a:p>
          <a:p>
            <a:r>
              <a:rPr lang="fr-FR" b="1" dirty="0" smtClean="0">
                <a:solidFill>
                  <a:srgbClr val="FF0000"/>
                </a:solidFill>
              </a:rPr>
              <a:t>Matrice organique                                    Matrice minérale</a:t>
            </a:r>
          </a:p>
          <a:p>
            <a:endParaRPr lang="fr-FR" b="1" dirty="0" smtClean="0"/>
          </a:p>
          <a:p>
            <a:endParaRPr lang="fr-FR" b="1" dirty="0" smtClean="0"/>
          </a:p>
          <a:p>
            <a:endParaRPr lang="fr-FR" b="1" dirty="0" smtClean="0"/>
          </a:p>
          <a:p>
            <a:r>
              <a:rPr lang="fr-FR" b="1" dirty="0" smtClean="0"/>
              <a:t>-  90% de collagène </a:t>
            </a:r>
          </a:p>
          <a:p>
            <a:r>
              <a:rPr lang="fr-FR" b="1" dirty="0" smtClean="0"/>
              <a:t>-  5% de protéines non</a:t>
            </a:r>
          </a:p>
          <a:p>
            <a:r>
              <a:rPr lang="fr-FR" b="1" dirty="0" err="1" smtClean="0"/>
              <a:t>collagéniques</a:t>
            </a:r>
            <a:endParaRPr lang="fr-FR" b="1" dirty="0" smtClean="0"/>
          </a:p>
          <a:p>
            <a:r>
              <a:rPr lang="fr-FR" b="1" dirty="0" smtClean="0"/>
              <a:t>-  5% de substance</a:t>
            </a:r>
          </a:p>
          <a:p>
            <a:r>
              <a:rPr lang="fr-FR" b="1" dirty="0" smtClean="0"/>
              <a:t>fondamentale</a:t>
            </a:r>
          </a:p>
          <a:p>
            <a:r>
              <a:rPr lang="fr-FR" b="1" dirty="0" smtClean="0"/>
              <a:t>                                                                            Cristaux</a:t>
            </a:r>
          </a:p>
          <a:p>
            <a:r>
              <a:rPr lang="fr-FR" b="1" dirty="0" smtClean="0"/>
              <a:t>                                                                    d’</a:t>
            </a:r>
            <a:r>
              <a:rPr lang="fr-FR" b="1" dirty="0" err="1" smtClean="0"/>
              <a:t>hydroxyapatite</a:t>
            </a:r>
            <a:r>
              <a:rPr lang="fr-FR" b="1" dirty="0" smtClean="0"/>
              <a:t> :</a:t>
            </a:r>
          </a:p>
          <a:p>
            <a:r>
              <a:rPr lang="fr-FR" b="1" dirty="0" smtClean="0"/>
              <a:t>                                                                    (Ca10(PO4)6(OH)2)</a:t>
            </a:r>
          </a:p>
          <a:p>
            <a:endParaRPr lang="fr-FR" b="1" dirty="0" smtClean="0"/>
          </a:p>
          <a:p>
            <a:endParaRPr lang="fr-FR" b="1" dirty="0" smtClean="0"/>
          </a:p>
          <a:p>
            <a:endParaRPr lang="fr-FR" b="1" dirty="0" smtClean="0"/>
          </a:p>
          <a:p>
            <a:endParaRPr lang="fr-FR" b="1" dirty="0" smtClean="0"/>
          </a:p>
          <a:p>
            <a:endParaRPr lang="fr-FR" b="1" dirty="0" smtClean="0"/>
          </a:p>
          <a:p>
            <a:endParaRPr lang="fr-FR" dirty="0"/>
          </a:p>
        </p:txBody>
      </p:sp>
      <p:sp>
        <p:nvSpPr>
          <p:cNvPr id="3" name="Flèche vers le bas 2"/>
          <p:cNvSpPr/>
          <p:nvPr/>
        </p:nvSpPr>
        <p:spPr>
          <a:xfrm>
            <a:off x="1571604" y="2071678"/>
            <a:ext cx="71438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Flèche vers le bas 3"/>
          <p:cNvSpPr/>
          <p:nvPr/>
        </p:nvSpPr>
        <p:spPr>
          <a:xfrm>
            <a:off x="5000628" y="2000240"/>
            <a:ext cx="71438" cy="20717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034" y="357166"/>
            <a:ext cx="8143932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Régulation</a:t>
            </a:r>
            <a:r>
              <a:rPr lang="fr-FR" sz="2000" dirty="0" smtClean="0"/>
              <a:t> : 1</a:t>
            </a:r>
            <a:r>
              <a:rPr lang="fr-FR" sz="2000" dirty="0" smtClean="0">
                <a:latin typeface="Symbol" pitchFamily="18" charset="2"/>
              </a:rPr>
              <a:t>a</a:t>
            </a:r>
            <a:r>
              <a:rPr lang="fr-FR" sz="2000" dirty="0" smtClean="0"/>
              <a:t> </a:t>
            </a:r>
            <a:r>
              <a:rPr lang="fr-FR" sz="2000" dirty="0" err="1" smtClean="0"/>
              <a:t>hydroxylase</a:t>
            </a:r>
            <a:r>
              <a:rPr lang="fr-FR" sz="2000" dirty="0" smtClean="0"/>
              <a:t> rénale : rôle endocrine du rein. La PTH et l'</a:t>
            </a:r>
            <a:r>
              <a:rPr lang="fr-FR" sz="2000" dirty="0" err="1" smtClean="0"/>
              <a:t>hypophosphorémie</a:t>
            </a:r>
            <a:r>
              <a:rPr lang="fr-FR" sz="2000" dirty="0" smtClean="0"/>
              <a:t> sont les 2 facteurs stimulants la 1</a:t>
            </a:r>
            <a:r>
              <a:rPr lang="fr-FR" sz="2000" dirty="0" smtClean="0">
                <a:latin typeface="Symbol" pitchFamily="18" charset="2"/>
              </a:rPr>
              <a:t>a</a:t>
            </a:r>
            <a:r>
              <a:rPr lang="fr-FR" sz="2000" dirty="0" smtClean="0"/>
              <a:t>.</a:t>
            </a:r>
          </a:p>
          <a:p>
            <a:endParaRPr lang="fr-FR" sz="2000" b="1" dirty="0" smtClean="0"/>
          </a:p>
          <a:p>
            <a:r>
              <a:rPr lang="fr-FR" sz="2000" b="1" dirty="0" smtClean="0"/>
              <a:t>Effets physiologiques</a:t>
            </a:r>
            <a:r>
              <a:rPr lang="fr-FR" sz="2000" dirty="0" smtClean="0"/>
              <a:t> : </a:t>
            </a:r>
          </a:p>
          <a:p>
            <a:r>
              <a:rPr lang="fr-FR" sz="2000" dirty="0" smtClean="0"/>
              <a:t>	la vitamine D est le facteur principal régulant </a:t>
            </a:r>
            <a:r>
              <a:rPr lang="fr-FR" sz="2000" b="1" dirty="0" smtClean="0"/>
              <a:t>l'absorption intestinale</a:t>
            </a:r>
            <a:r>
              <a:rPr lang="fr-FR" sz="2000" dirty="0" smtClean="0"/>
              <a:t> du calcium et du phosphore. Elle augmente la fraction calcique absorbée activement et l'absorption des phosphates. </a:t>
            </a:r>
          </a:p>
          <a:p>
            <a:endParaRPr lang="fr-FR" sz="2000" b="1" dirty="0" smtClean="0"/>
          </a:p>
          <a:p>
            <a:r>
              <a:rPr lang="fr-FR" sz="2000" b="1" dirty="0" smtClean="0"/>
              <a:t>Au niveau osseux</a:t>
            </a:r>
            <a:r>
              <a:rPr lang="fr-FR" sz="2000" dirty="0" smtClean="0"/>
              <a:t>, </a:t>
            </a:r>
          </a:p>
          <a:p>
            <a:r>
              <a:rPr lang="fr-FR" sz="2000" dirty="0" smtClean="0"/>
              <a:t>	la vitamine D antirachitique permet une minéralisation normale, effet cellulaire permettant une organisation harmonieuse de la trame osseuse. La carence en vitamine D entraîne rachitisme chez l'enfant et ostéomalacie chez l'adulte.</a:t>
            </a:r>
          </a:p>
          <a:p>
            <a:endParaRPr lang="fr-FR" sz="2000" b="1" dirty="0" smtClean="0"/>
          </a:p>
          <a:p>
            <a:r>
              <a:rPr lang="fr-FR" sz="2000" b="1" dirty="0" smtClean="0"/>
              <a:t>Mode d'action</a:t>
            </a:r>
            <a:r>
              <a:rPr lang="fr-FR" sz="2000" dirty="0" smtClean="0"/>
              <a:t>  impliquant un récepteur nucléaire.</a:t>
            </a:r>
            <a:endParaRPr lang="fr-FR" b="1" dirty="0" smtClean="0"/>
          </a:p>
          <a:p>
            <a:endParaRPr lang="fr-FR" b="1" dirty="0" smtClean="0"/>
          </a:p>
          <a:p>
            <a:endParaRPr lang="fr-FR" b="1" dirty="0" smtClean="0"/>
          </a:p>
          <a:p>
            <a:endParaRPr lang="fr-FR" b="1" dirty="0" smtClean="0"/>
          </a:p>
          <a:p>
            <a:endParaRPr lang="fr-FR" b="1" dirty="0" smtClean="0"/>
          </a:p>
          <a:p>
            <a:endParaRPr lang="fr-FR" b="1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813" y="690563"/>
            <a:ext cx="8334375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14356"/>
            <a:ext cx="821537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b="1" dirty="0" smtClean="0">
                <a:solidFill>
                  <a:srgbClr val="FF0000"/>
                </a:solidFill>
              </a:rPr>
              <a:t>Physiopathologie</a:t>
            </a:r>
            <a:br>
              <a:rPr lang="fr-CA" b="1" dirty="0" smtClean="0">
                <a:solidFill>
                  <a:srgbClr val="FF0000"/>
                </a:solidFill>
              </a:rPr>
            </a:b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fr-CA" u="sng" dirty="0" smtClean="0">
                <a:solidFill>
                  <a:srgbClr val="FF0000"/>
                </a:solidFill>
              </a:rPr>
              <a:t>Pathologies affectant la concentration du calcium sérique</a:t>
            </a:r>
            <a:r>
              <a:rPr lang="fr-CA" dirty="0" smtClean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90000"/>
              </a:lnSpc>
              <a:buFont typeface="Symbol" pitchFamily="18" charset="2"/>
              <a:buChar char="Þ"/>
            </a:pPr>
            <a:r>
              <a:rPr lang="fr-CA" dirty="0" smtClean="0">
                <a:sym typeface="Symbol" pitchFamily="18" charset="2"/>
              </a:rPr>
              <a:t>pH (acidose, alcalose)</a:t>
            </a:r>
          </a:p>
          <a:p>
            <a:pPr>
              <a:lnSpc>
                <a:spcPct val="90000"/>
              </a:lnSpc>
              <a:buFont typeface="Symbol" pitchFamily="18" charset="2"/>
              <a:buChar char="Þ"/>
            </a:pPr>
            <a:r>
              <a:rPr lang="fr-CA" dirty="0" err="1" smtClean="0">
                <a:sym typeface="Symbol" pitchFamily="18" charset="2"/>
              </a:rPr>
              <a:t>Parathyro</a:t>
            </a:r>
            <a:r>
              <a:rPr lang="en-US" dirty="0" err="1" smtClean="0">
                <a:sym typeface="Symbol" pitchFamily="18" charset="2"/>
              </a:rPr>
              <a:t>ïde</a:t>
            </a:r>
            <a:r>
              <a:rPr lang="en-US" dirty="0" smtClean="0">
                <a:sym typeface="Symbol" pitchFamily="18" charset="2"/>
              </a:rPr>
              <a:t> et </a:t>
            </a:r>
            <a:r>
              <a:rPr lang="en-US" dirty="0" err="1" smtClean="0">
                <a:sym typeface="Symbol" pitchFamily="18" charset="2"/>
              </a:rPr>
              <a:t>thyroïde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(</a:t>
            </a:r>
            <a:r>
              <a:rPr lang="en-US" dirty="0" err="1" smtClean="0">
                <a:solidFill>
                  <a:srgbClr val="FF0000"/>
                </a:solidFill>
                <a:sym typeface="Symbol" pitchFamily="18" charset="2"/>
              </a:rPr>
              <a:t>parathormone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 et </a:t>
            </a:r>
            <a:r>
              <a:rPr lang="en-US" dirty="0" err="1" smtClean="0">
                <a:solidFill>
                  <a:srgbClr val="FF0000"/>
                </a:solidFill>
                <a:sym typeface="Symbol" pitchFamily="18" charset="2"/>
              </a:rPr>
              <a:t>calcitonine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)</a:t>
            </a:r>
          </a:p>
          <a:p>
            <a:pPr>
              <a:lnSpc>
                <a:spcPct val="90000"/>
              </a:lnSpc>
              <a:buFont typeface="Symbol" pitchFamily="18" charset="2"/>
              <a:buChar char="Þ"/>
            </a:pPr>
            <a:r>
              <a:rPr lang="en-US" dirty="0" err="1" smtClean="0">
                <a:sym typeface="Symbol" pitchFamily="18" charset="2"/>
              </a:rPr>
              <a:t>Problèmes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dirty="0" err="1" smtClean="0">
                <a:sym typeface="Symbol" pitchFamily="18" charset="2"/>
              </a:rPr>
              <a:t>d’absorption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dirty="0" err="1" smtClean="0">
                <a:sym typeface="Symbol" pitchFamily="18" charset="2"/>
              </a:rPr>
              <a:t>intestinale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(</a:t>
            </a:r>
            <a:r>
              <a:rPr lang="en-US" dirty="0" err="1" smtClean="0">
                <a:solidFill>
                  <a:srgbClr val="FF0000"/>
                </a:solidFill>
                <a:sym typeface="Symbol" pitchFamily="18" charset="2"/>
              </a:rPr>
              <a:t>vitamine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 D)</a:t>
            </a:r>
          </a:p>
          <a:p>
            <a:pPr>
              <a:lnSpc>
                <a:spcPct val="90000"/>
              </a:lnSpc>
              <a:buFont typeface="Symbol" pitchFamily="18" charset="2"/>
              <a:buChar char="Þ"/>
            </a:pPr>
            <a:r>
              <a:rPr lang="en-US" dirty="0" err="1" smtClean="0">
                <a:sym typeface="Symbol" pitchFamily="18" charset="2"/>
              </a:rPr>
              <a:t>Déficience</a:t>
            </a:r>
            <a:r>
              <a:rPr lang="en-US" dirty="0" smtClean="0">
                <a:sym typeface="Symbol" pitchFamily="18" charset="2"/>
              </a:rPr>
              <a:t> en </a:t>
            </a:r>
            <a:r>
              <a:rPr lang="en-US" dirty="0" err="1" smtClean="0">
                <a:sym typeface="Symbol" pitchFamily="18" charset="2"/>
              </a:rPr>
              <a:t>vitamine</a:t>
            </a:r>
            <a:r>
              <a:rPr lang="en-US" dirty="0" smtClean="0">
                <a:sym typeface="Symbol" pitchFamily="18" charset="2"/>
              </a:rPr>
              <a:t> D</a:t>
            </a:r>
            <a:r>
              <a:rPr lang="en-US" dirty="0" smtClean="0">
                <a:solidFill>
                  <a:srgbClr val="FFFF00"/>
                </a:solidFill>
                <a:sym typeface="Symbol" pitchFamily="18" charset="2"/>
              </a:rPr>
              <a:t> 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(</a:t>
            </a:r>
            <a:r>
              <a:rPr lang="en-US" dirty="0" err="1" smtClean="0">
                <a:solidFill>
                  <a:srgbClr val="FF0000"/>
                </a:solidFill>
                <a:sym typeface="Symbol" pitchFamily="18" charset="2"/>
              </a:rPr>
              <a:t>alimentaire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)</a:t>
            </a:r>
          </a:p>
          <a:p>
            <a:pPr>
              <a:lnSpc>
                <a:spcPct val="90000"/>
              </a:lnSpc>
              <a:buFont typeface="Symbol" pitchFamily="18" charset="2"/>
              <a:buChar char="Þ"/>
            </a:pPr>
            <a:r>
              <a:rPr lang="en-US" dirty="0" smtClean="0">
                <a:sym typeface="Symbol" pitchFamily="18" charset="2"/>
              </a:rPr>
              <a:t>Maladies </a:t>
            </a:r>
            <a:r>
              <a:rPr lang="en-US" dirty="0" err="1" smtClean="0">
                <a:sym typeface="Symbol" pitchFamily="18" charset="2"/>
              </a:rPr>
              <a:t>rénales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dirty="0" err="1" smtClean="0">
                <a:sym typeface="Symbol" pitchFamily="18" charset="2"/>
              </a:rPr>
              <a:t>sévères</a:t>
            </a:r>
            <a:endParaRPr lang="en-US" dirty="0" smtClean="0">
              <a:sym typeface="Symbol" pitchFamily="18" charset="2"/>
            </a:endParaRPr>
          </a:p>
          <a:p>
            <a:endParaRPr lang="fr-FR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fr-CA" dirty="0" smtClean="0">
                <a:solidFill>
                  <a:srgbClr val="FF0000"/>
                </a:solidFill>
              </a:rPr>
              <a:t>Maladie de Paget: </a:t>
            </a:r>
            <a:r>
              <a:rPr lang="fr-CA" dirty="0" smtClean="0">
                <a:solidFill>
                  <a:srgbClr val="FFFF00"/>
                </a:solidFill>
              </a:rPr>
              <a:t>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fr-CA" dirty="0" smtClean="0"/>
              <a:t>Accélération du métabolisme osseux avec déformation osseuse. Les formation et résorption osseuse se font au même rythme.</a:t>
            </a:r>
          </a:p>
          <a:p>
            <a:pPr>
              <a:lnSpc>
                <a:spcPct val="90000"/>
              </a:lnSpc>
            </a:pPr>
            <a:r>
              <a:rPr lang="fr-CA" dirty="0" smtClean="0">
                <a:solidFill>
                  <a:srgbClr val="FF0000"/>
                </a:solidFill>
              </a:rPr>
              <a:t>Ostéoporose :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fr-CA" dirty="0" smtClean="0"/>
              <a:t>La régénération de l’os prend du retard sur sa résorption (équilibre rompu).</a:t>
            </a:r>
          </a:p>
          <a:p>
            <a:pPr>
              <a:lnSpc>
                <a:spcPct val="90000"/>
              </a:lnSpc>
            </a:pPr>
            <a:r>
              <a:rPr lang="fr-CA" dirty="0" smtClean="0">
                <a:solidFill>
                  <a:srgbClr val="FF0000"/>
                </a:solidFill>
              </a:rPr>
              <a:t>Rachitisme :</a:t>
            </a:r>
            <a:r>
              <a:rPr lang="fr-CA" dirty="0" smtClean="0">
                <a:solidFill>
                  <a:srgbClr val="FFFF00"/>
                </a:solidFill>
              </a:rPr>
              <a:t> </a:t>
            </a:r>
            <a:r>
              <a:rPr lang="fr-CA" dirty="0" smtClean="0"/>
              <a:t>mauvaise formation de l’os avec déformation chez l’enfant</a:t>
            </a:r>
          </a:p>
          <a:p>
            <a:pPr>
              <a:lnSpc>
                <a:spcPct val="90000"/>
              </a:lnSpc>
            </a:pPr>
            <a:r>
              <a:rPr lang="fr-CA" dirty="0" smtClean="0">
                <a:solidFill>
                  <a:srgbClr val="FF0000"/>
                </a:solidFill>
              </a:rPr>
              <a:t>Ostéomalacie :</a:t>
            </a:r>
            <a:r>
              <a:rPr lang="fr-CA" dirty="0" smtClean="0">
                <a:solidFill>
                  <a:srgbClr val="FFFF00"/>
                </a:solidFill>
              </a:rPr>
              <a:t> </a:t>
            </a:r>
            <a:r>
              <a:rPr lang="fr-CA" dirty="0" smtClean="0"/>
              <a:t>même définition que rachitisme mais chez l’adulte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>
                <a:solidFill>
                  <a:srgbClr val="FF0000"/>
                </a:solidFill>
              </a:rPr>
              <a:t>Hypercalcémie (excès de calcium)</a:t>
            </a:r>
            <a:br>
              <a:rPr lang="fr-CA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&gt; 3.0 </a:t>
            </a:r>
            <a:r>
              <a:rPr lang="en-US" dirty="0" err="1" smtClean="0">
                <a:solidFill>
                  <a:srgbClr val="FF0000"/>
                </a:solidFill>
              </a:rPr>
              <a:t>mmol</a:t>
            </a:r>
            <a:r>
              <a:rPr lang="en-US" dirty="0" smtClean="0">
                <a:solidFill>
                  <a:srgbClr val="FF0000"/>
                </a:solidFill>
              </a:rPr>
              <a:t>/L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None/>
            </a:pPr>
            <a:r>
              <a:rPr lang="fr-CA" dirty="0" smtClean="0"/>
              <a:t>Causes</a:t>
            </a:r>
          </a:p>
          <a:p>
            <a:r>
              <a:rPr lang="fr-CA" b="1" dirty="0" err="1" smtClean="0"/>
              <a:t>Hyperparathyro</a:t>
            </a:r>
            <a:r>
              <a:rPr lang="en-US" b="1" dirty="0" err="1" smtClean="0"/>
              <a:t>ïdisme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(↑ PTH et Ca)</a:t>
            </a:r>
          </a:p>
          <a:p>
            <a:r>
              <a:rPr lang="en-US" b="1" dirty="0" err="1" smtClean="0"/>
              <a:t>Ostéoporose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↑ [Ca] </a:t>
            </a:r>
            <a:r>
              <a:rPr lang="en-US" dirty="0" err="1" smtClean="0">
                <a:solidFill>
                  <a:srgbClr val="FF0000"/>
                </a:solidFill>
              </a:rPr>
              <a:t>sérique</a:t>
            </a:r>
            <a:r>
              <a:rPr lang="en-US" dirty="0" smtClean="0">
                <a:solidFill>
                  <a:srgbClr val="FF0000"/>
                </a:solidFill>
              </a:rPr>
              <a:t> car 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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résorption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osseuse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b="1" dirty="0" err="1" smtClean="0"/>
              <a:t>Sarcoïdose</a:t>
            </a:r>
            <a:r>
              <a:rPr lang="en-US" dirty="0" smtClean="0"/>
              <a:t> (cancer des </a:t>
            </a:r>
            <a:r>
              <a:rPr lang="en-US" dirty="0" err="1" smtClean="0"/>
              <a:t>os</a:t>
            </a:r>
            <a:r>
              <a:rPr lang="en-US" dirty="0" smtClean="0">
                <a:solidFill>
                  <a:srgbClr val="FF0000"/>
                </a:solidFill>
              </a:rPr>
              <a:t>)(</a:t>
            </a:r>
            <a:r>
              <a:rPr lang="en-US" dirty="0" err="1" smtClean="0">
                <a:solidFill>
                  <a:srgbClr val="FF0000"/>
                </a:solidFill>
              </a:rPr>
              <a:t>excès</a:t>
            </a:r>
            <a:r>
              <a:rPr lang="en-US" dirty="0" smtClean="0">
                <a:solidFill>
                  <a:srgbClr val="FF0000"/>
                </a:solidFill>
              </a:rPr>
              <a:t> de </a:t>
            </a:r>
            <a:r>
              <a:rPr lang="en-US" dirty="0" err="1" smtClean="0">
                <a:solidFill>
                  <a:srgbClr val="FF0000"/>
                </a:solidFill>
              </a:rPr>
              <a:t>synthèse</a:t>
            </a:r>
            <a:r>
              <a:rPr lang="en-US" dirty="0" smtClean="0">
                <a:solidFill>
                  <a:srgbClr val="FF0000"/>
                </a:solidFill>
              </a:rPr>
              <a:t> de </a:t>
            </a:r>
            <a:r>
              <a:rPr lang="en-US" dirty="0" err="1" smtClean="0">
                <a:solidFill>
                  <a:srgbClr val="FF0000"/>
                </a:solidFill>
              </a:rPr>
              <a:t>vitamine</a:t>
            </a:r>
            <a:r>
              <a:rPr lang="en-US" dirty="0" smtClean="0">
                <a:solidFill>
                  <a:srgbClr val="FF0000"/>
                </a:solidFill>
              </a:rPr>
              <a:t> D)</a:t>
            </a:r>
          </a:p>
          <a:p>
            <a:r>
              <a:rPr lang="en-US" b="1" dirty="0" err="1" smtClean="0"/>
              <a:t>Hypervitaminose</a:t>
            </a:r>
            <a:r>
              <a:rPr lang="en-US" b="1" dirty="0" smtClean="0"/>
              <a:t> D</a:t>
            </a:r>
            <a:r>
              <a:rPr lang="en-US" dirty="0" smtClean="0"/>
              <a:t> : </a:t>
            </a:r>
            <a:r>
              <a:rPr lang="en-US" dirty="0" smtClean="0">
                <a:solidFill>
                  <a:srgbClr val="FF0000"/>
                </a:solidFill>
              </a:rPr>
              <a:t>↑ absorption </a:t>
            </a:r>
            <a:r>
              <a:rPr lang="en-US" dirty="0" err="1" smtClean="0">
                <a:solidFill>
                  <a:srgbClr val="FF0000"/>
                </a:solidFill>
              </a:rPr>
              <a:t>intestinale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b="1" dirty="0" err="1" smtClean="0"/>
              <a:t>Acidose</a:t>
            </a:r>
            <a:r>
              <a:rPr lang="en-US" dirty="0" smtClean="0"/>
              <a:t> : </a:t>
            </a:r>
            <a:r>
              <a:rPr lang="en-US" dirty="0" smtClean="0">
                <a:solidFill>
                  <a:srgbClr val="FF0000"/>
                </a:solidFill>
              </a:rPr>
              <a:t>↑ Ca </a:t>
            </a:r>
            <a:r>
              <a:rPr lang="en-US" dirty="0" err="1" smtClean="0">
                <a:solidFill>
                  <a:srgbClr val="FF0000"/>
                </a:solidFill>
              </a:rPr>
              <a:t>ionisé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b="1" dirty="0" err="1" smtClean="0"/>
              <a:t>Maladie</a:t>
            </a:r>
            <a:r>
              <a:rPr lang="en-US" b="1" dirty="0" smtClean="0"/>
              <a:t> de Paget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hypercalcémie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légère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 smtClean="0">
                <a:solidFill>
                  <a:srgbClr val="FF0000"/>
                </a:solidFill>
              </a:rPr>
              <a:t>Hypercalcémie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L’hypercalcémie provoque :</a:t>
            </a:r>
          </a:p>
          <a:p>
            <a:pPr>
              <a:buFont typeface="Wingdings" pitchFamily="2" charset="2"/>
              <a:buNone/>
            </a:pPr>
            <a:r>
              <a:rPr lang="fr-CA" dirty="0" smtClean="0">
                <a:sym typeface="Symbol" pitchFamily="18" charset="2"/>
              </a:rPr>
              <a:t> calculs rénaux </a:t>
            </a:r>
            <a:r>
              <a:rPr lang="fr-CA" dirty="0" smtClean="0">
                <a:solidFill>
                  <a:srgbClr val="FF0000"/>
                </a:solidFill>
                <a:sym typeface="Symbol" pitchFamily="18" charset="2"/>
              </a:rPr>
              <a:t>( Ca</a:t>
            </a:r>
            <a:r>
              <a:rPr lang="fr-CA" baseline="30000" dirty="0" smtClean="0">
                <a:solidFill>
                  <a:srgbClr val="FF0000"/>
                </a:solidFill>
                <a:sym typeface="Symbol" pitchFamily="18" charset="2"/>
              </a:rPr>
              <a:t>2+</a:t>
            </a:r>
            <a:r>
              <a:rPr lang="fr-CA" dirty="0" smtClean="0">
                <a:solidFill>
                  <a:srgbClr val="FF0000"/>
                </a:solidFill>
                <a:sym typeface="Symbol" pitchFamily="18" charset="2"/>
              </a:rPr>
              <a:t>)</a:t>
            </a:r>
          </a:p>
          <a:p>
            <a:pPr>
              <a:buFont typeface="Symbol" pitchFamily="18" charset="2"/>
              <a:buChar char="Þ"/>
            </a:pPr>
            <a:r>
              <a:rPr lang="fr-CA" dirty="0" smtClean="0">
                <a:sym typeface="Symbol" pitchFamily="18" charset="2"/>
              </a:rPr>
              <a:t> nausées</a:t>
            </a:r>
          </a:p>
          <a:p>
            <a:pPr>
              <a:buFont typeface="Symbol" pitchFamily="18" charset="2"/>
              <a:buChar char="Þ"/>
            </a:pPr>
            <a:r>
              <a:rPr lang="fr-CA" dirty="0" smtClean="0">
                <a:sym typeface="Symbol" pitchFamily="18" charset="2"/>
              </a:rPr>
              <a:t> problèmes aux artères</a:t>
            </a:r>
          </a:p>
          <a:p>
            <a:pPr>
              <a:buFont typeface="Symbol" pitchFamily="18" charset="2"/>
              <a:buChar char="Þ"/>
            </a:pPr>
            <a:r>
              <a:rPr lang="fr-CA" dirty="0" smtClean="0">
                <a:sym typeface="Symbol" pitchFamily="18" charset="2"/>
              </a:rPr>
              <a:t> confusion</a:t>
            </a:r>
          </a:p>
          <a:p>
            <a:pPr>
              <a:buFont typeface="Symbol" pitchFamily="18" charset="2"/>
              <a:buChar char="Þ"/>
            </a:pPr>
            <a:r>
              <a:rPr lang="fr-CA" dirty="0" smtClean="0">
                <a:sym typeface="Symbol" pitchFamily="18" charset="2"/>
              </a:rPr>
              <a:t> faiblesse ( ↓ irritabilité neuromusculaire) 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>
                <a:solidFill>
                  <a:srgbClr val="FF0000"/>
                </a:solidFill>
              </a:rPr>
              <a:t>Hypocalcémie ( déficit en calcium)</a:t>
            </a:r>
            <a:br>
              <a:rPr lang="fr-CA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&lt; 1.75 </a:t>
            </a:r>
            <a:r>
              <a:rPr lang="en-US" dirty="0" err="1" smtClean="0">
                <a:solidFill>
                  <a:srgbClr val="FF0000"/>
                </a:solidFill>
              </a:rPr>
              <a:t>mmol</a:t>
            </a:r>
            <a:r>
              <a:rPr lang="en-US" dirty="0" smtClean="0">
                <a:solidFill>
                  <a:srgbClr val="FF0000"/>
                </a:solidFill>
              </a:rPr>
              <a:t>/L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None/>
            </a:pPr>
            <a:r>
              <a:rPr lang="fr-CA" dirty="0" smtClean="0"/>
              <a:t> Causes</a:t>
            </a:r>
          </a:p>
          <a:p>
            <a:r>
              <a:rPr lang="fr-CA" b="1" dirty="0" err="1" smtClean="0"/>
              <a:t>Hypoparathyro</a:t>
            </a:r>
            <a:r>
              <a:rPr lang="en-US" b="1" dirty="0" err="1" smtClean="0"/>
              <a:t>ïdisme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(↓ PTH)</a:t>
            </a:r>
          </a:p>
          <a:p>
            <a:r>
              <a:rPr lang="en-US" b="1" dirty="0" err="1" smtClean="0"/>
              <a:t>Avitaminose</a:t>
            </a:r>
            <a:r>
              <a:rPr lang="en-US" b="1" dirty="0" smtClean="0"/>
              <a:t> D</a:t>
            </a:r>
          </a:p>
          <a:p>
            <a:r>
              <a:rPr lang="en-US" b="1" dirty="0" err="1" smtClean="0"/>
              <a:t>Problèmes</a:t>
            </a:r>
            <a:r>
              <a:rPr lang="en-US" b="1" dirty="0" smtClean="0"/>
              <a:t> </a:t>
            </a:r>
            <a:r>
              <a:rPr lang="en-US" b="1" dirty="0" err="1" smtClean="0"/>
              <a:t>d’absorption</a:t>
            </a:r>
            <a:r>
              <a:rPr lang="en-US" b="1" dirty="0" smtClean="0"/>
              <a:t> </a:t>
            </a:r>
            <a:r>
              <a:rPr lang="en-US" b="1" dirty="0" err="1" smtClean="0"/>
              <a:t>intestinale</a:t>
            </a:r>
            <a:endParaRPr lang="en-US" b="1" dirty="0" smtClean="0"/>
          </a:p>
          <a:p>
            <a:r>
              <a:rPr lang="en-US" b="1" dirty="0" err="1" smtClean="0"/>
              <a:t>Néphrites</a:t>
            </a:r>
            <a:r>
              <a:rPr lang="en-US" b="1" dirty="0" smtClean="0"/>
              <a:t> (↑ de </a:t>
            </a:r>
            <a:r>
              <a:rPr lang="en-US" b="1" dirty="0" err="1" smtClean="0"/>
              <a:t>l’excrétion</a:t>
            </a:r>
            <a:r>
              <a:rPr lang="en-US" b="1" dirty="0" smtClean="0"/>
              <a:t> </a:t>
            </a:r>
            <a:r>
              <a:rPr lang="en-US" b="1" dirty="0" err="1" smtClean="0"/>
              <a:t>rénale</a:t>
            </a:r>
            <a:r>
              <a:rPr lang="en-US" dirty="0" smtClean="0"/>
              <a:t> </a:t>
            </a:r>
            <a:r>
              <a:rPr lang="en-US" b="1" dirty="0" smtClean="0"/>
              <a:t>) 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insuffisance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rénale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chronique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b="1" dirty="0" err="1" smtClean="0"/>
              <a:t>Alcalose</a:t>
            </a:r>
            <a:r>
              <a:rPr lang="en-US" b="1" dirty="0" smtClean="0"/>
              <a:t> </a:t>
            </a:r>
            <a:r>
              <a:rPr lang="en-US" b="1" dirty="0" smtClean="0">
                <a:sym typeface="Symbol" pitchFamily="18" charset="2"/>
              </a:rPr>
              <a:t> rend les </a:t>
            </a:r>
            <a:r>
              <a:rPr lang="en-US" b="1" dirty="0" err="1" smtClean="0">
                <a:sym typeface="Symbol" pitchFamily="18" charset="2"/>
              </a:rPr>
              <a:t>sels</a:t>
            </a:r>
            <a:r>
              <a:rPr lang="en-US" b="1" dirty="0" smtClean="0">
                <a:sym typeface="Symbol" pitchFamily="18" charset="2"/>
              </a:rPr>
              <a:t> de calcium </a:t>
            </a:r>
            <a:r>
              <a:rPr lang="en-US" b="1" dirty="0" err="1" smtClean="0">
                <a:sym typeface="Symbol" pitchFamily="18" charset="2"/>
              </a:rPr>
              <a:t>moins</a:t>
            </a:r>
            <a:r>
              <a:rPr lang="en-US" b="1" dirty="0" smtClean="0">
                <a:sym typeface="Symbol" pitchFamily="18" charset="2"/>
              </a:rPr>
              <a:t> </a:t>
            </a:r>
            <a:r>
              <a:rPr lang="en-US" b="1" dirty="0" err="1" smtClean="0">
                <a:sym typeface="Symbol" pitchFamily="18" charset="2"/>
              </a:rPr>
              <a:t>solubles</a:t>
            </a:r>
            <a:endParaRPr lang="en-US" b="1" dirty="0" smtClean="0">
              <a:sym typeface="Symbol" pitchFamily="18" charset="2"/>
            </a:endParaRPr>
          </a:p>
          <a:p>
            <a:r>
              <a:rPr lang="en-US" b="1" dirty="0" err="1" smtClean="0">
                <a:sym typeface="Symbol" pitchFamily="18" charset="2"/>
              </a:rPr>
              <a:t>Hypoprotéinémie</a:t>
            </a:r>
            <a:r>
              <a:rPr lang="en-US" b="1" dirty="0" smtClean="0">
                <a:sym typeface="Symbol" pitchFamily="18" charset="2"/>
              </a:rPr>
              <a:t> 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( ↓ </a:t>
            </a:r>
            <a:r>
              <a:rPr lang="en-US" dirty="0" err="1" smtClean="0">
                <a:solidFill>
                  <a:srgbClr val="FF0000"/>
                </a:solidFill>
                <a:sym typeface="Symbol" pitchFamily="18" charset="2"/>
              </a:rPr>
              <a:t>albumine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)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 smtClean="0">
                <a:solidFill>
                  <a:srgbClr val="FF0000"/>
                </a:solidFill>
              </a:rPr>
              <a:t>Hypocalcémie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fr-CA" b="1" dirty="0" smtClean="0"/>
              <a:t>L’hypocalcémie provoque 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fr-CA" b="1" dirty="0" smtClean="0"/>
          </a:p>
          <a:p>
            <a:pPr>
              <a:lnSpc>
                <a:spcPct val="90000"/>
              </a:lnSpc>
              <a:buFont typeface="Symbol" pitchFamily="18" charset="2"/>
              <a:buChar char="Þ"/>
            </a:pPr>
            <a:r>
              <a:rPr lang="fr-CA" b="1" dirty="0" smtClean="0">
                <a:sym typeface="Symbol" pitchFamily="18" charset="2"/>
              </a:rPr>
              <a:t>Syndrome tétanique (tremblements dus è l’hyper-irritabilité neuromusculaire;</a:t>
            </a:r>
          </a:p>
          <a:p>
            <a:pPr>
              <a:lnSpc>
                <a:spcPct val="90000"/>
              </a:lnSpc>
              <a:buFont typeface="Symbol" pitchFamily="18" charset="2"/>
              <a:buChar char="Þ"/>
            </a:pPr>
            <a:endParaRPr lang="fr-CA" b="1" dirty="0" smtClean="0">
              <a:sym typeface="Symbol" pitchFamily="18" charset="2"/>
            </a:endParaRPr>
          </a:p>
          <a:p>
            <a:pPr>
              <a:lnSpc>
                <a:spcPct val="90000"/>
              </a:lnSpc>
              <a:buFont typeface="Symbol" pitchFamily="18" charset="2"/>
              <a:buNone/>
            </a:pPr>
            <a:r>
              <a:rPr lang="fr-CA" b="1" dirty="0" smtClean="0">
                <a:sym typeface="Symbol" pitchFamily="18" charset="2"/>
              </a:rPr>
              <a:t> </a:t>
            </a:r>
          </a:p>
          <a:p>
            <a:pPr>
              <a:lnSpc>
                <a:spcPct val="90000"/>
              </a:lnSpc>
              <a:buFont typeface="Symbol" pitchFamily="18" charset="2"/>
              <a:buChar char="Þ"/>
            </a:pPr>
            <a:r>
              <a:rPr lang="fr-CA" b="1" dirty="0" smtClean="0">
                <a:sym typeface="Symbol" pitchFamily="18" charset="2"/>
              </a:rPr>
              <a:t>Rachitisme</a:t>
            </a:r>
          </a:p>
          <a:p>
            <a:pPr>
              <a:lnSpc>
                <a:spcPct val="90000"/>
              </a:lnSpc>
              <a:buFont typeface="Symbol" pitchFamily="18" charset="2"/>
              <a:buChar char="Þ"/>
            </a:pPr>
            <a:endParaRPr lang="fr-CA" b="1" dirty="0" smtClean="0">
              <a:sym typeface="Symbol" pitchFamily="18" charset="2"/>
            </a:endParaRPr>
          </a:p>
          <a:p>
            <a:pPr>
              <a:lnSpc>
                <a:spcPct val="90000"/>
              </a:lnSpc>
              <a:buFont typeface="Symbol" pitchFamily="18" charset="2"/>
              <a:buChar char="Þ"/>
            </a:pPr>
            <a:endParaRPr lang="fr-CA" b="1" dirty="0" smtClean="0">
              <a:sym typeface="Symbol" pitchFamily="18" charset="2"/>
            </a:endParaRPr>
          </a:p>
          <a:p>
            <a:pPr>
              <a:lnSpc>
                <a:spcPct val="90000"/>
              </a:lnSpc>
              <a:buFont typeface="Symbol" pitchFamily="18" charset="2"/>
              <a:buChar char="Þ"/>
            </a:pPr>
            <a:endParaRPr lang="fr-CA" b="1" dirty="0" smtClean="0">
              <a:sym typeface="Symbol" pitchFamily="18" charset="2"/>
            </a:endParaRPr>
          </a:p>
          <a:p>
            <a:pPr>
              <a:lnSpc>
                <a:spcPct val="90000"/>
              </a:lnSpc>
              <a:buFont typeface="Symbol" pitchFamily="18" charset="2"/>
              <a:buChar char="Þ"/>
            </a:pPr>
            <a:r>
              <a:rPr lang="fr-CA" b="1" dirty="0" smtClean="0">
                <a:sym typeface="Symbol" pitchFamily="18" charset="2"/>
              </a:rPr>
              <a:t>Ostéomalacie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2000" b="1" dirty="0" smtClean="0">
                <a:solidFill>
                  <a:srgbClr val="FF0000"/>
                </a:solidFill>
              </a:rPr>
              <a:t>Le </a:t>
            </a:r>
            <a:r>
              <a:rPr lang="fr-FR" sz="2000" b="1" dirty="0" err="1" smtClean="0">
                <a:solidFill>
                  <a:srgbClr val="FF0000"/>
                </a:solidFill>
              </a:rPr>
              <a:t>remodellage</a:t>
            </a:r>
            <a:r>
              <a:rPr lang="fr-FR" sz="2000" b="1" dirty="0" smtClean="0">
                <a:solidFill>
                  <a:srgbClr val="FF0000"/>
                </a:solidFill>
              </a:rPr>
              <a:t> osseux</a:t>
            </a:r>
          </a:p>
          <a:p>
            <a:pPr algn="ctr">
              <a:buNone/>
            </a:pPr>
            <a:r>
              <a:rPr lang="fr-FR" sz="2000" b="1" dirty="0" smtClean="0"/>
              <a:t>couplage de deux processus</a:t>
            </a:r>
          </a:p>
          <a:p>
            <a:pPr algn="ctr">
              <a:buNone/>
            </a:pPr>
            <a:endParaRPr lang="fr-FR" sz="2000" b="1" dirty="0" smtClean="0"/>
          </a:p>
          <a:p>
            <a:pPr>
              <a:buNone/>
            </a:pPr>
            <a:r>
              <a:rPr lang="fr-FR" sz="2000" b="1" dirty="0" smtClean="0"/>
              <a:t>                      </a:t>
            </a:r>
            <a:r>
              <a:rPr lang="fr-FR" sz="2000" b="1" dirty="0" err="1" smtClean="0"/>
              <a:t>Ostéoformation</a:t>
            </a:r>
            <a:r>
              <a:rPr lang="fr-FR" sz="2000" b="1" dirty="0" smtClean="0"/>
              <a:t>                                          </a:t>
            </a:r>
            <a:r>
              <a:rPr lang="fr-FR" sz="2000" b="1" dirty="0" err="1" smtClean="0"/>
              <a:t>Ostéorésorption</a:t>
            </a:r>
            <a:endParaRPr lang="fr-FR" sz="2000" b="1" dirty="0" smtClean="0"/>
          </a:p>
          <a:p>
            <a:pPr>
              <a:buNone/>
            </a:pPr>
            <a:endParaRPr lang="fr-FR" sz="2000" b="1" dirty="0" smtClean="0"/>
          </a:p>
          <a:p>
            <a:pPr>
              <a:buNone/>
            </a:pPr>
            <a:endParaRPr lang="fr-FR" sz="2000" b="1" dirty="0" smtClean="0"/>
          </a:p>
          <a:p>
            <a:pPr>
              <a:buNone/>
            </a:pPr>
            <a:r>
              <a:rPr lang="fr-FR" sz="2000" b="1" dirty="0" smtClean="0"/>
              <a:t>                 Ostéoblastes                                                         Ostéoclastes</a:t>
            </a:r>
          </a:p>
          <a:p>
            <a:pPr>
              <a:buNone/>
            </a:pPr>
            <a:r>
              <a:rPr lang="fr-FR" sz="2000" b="1" dirty="0" smtClean="0"/>
              <a:t>                                                                                          et certains ostéocytes</a:t>
            </a:r>
          </a:p>
          <a:p>
            <a:pPr>
              <a:buNone/>
            </a:pPr>
            <a:endParaRPr lang="fr-FR" sz="2000" b="1" dirty="0" smtClean="0"/>
          </a:p>
          <a:p>
            <a:pPr>
              <a:buNone/>
            </a:pPr>
            <a:endParaRPr lang="fr-FR" sz="2000" b="1" dirty="0" smtClean="0"/>
          </a:p>
          <a:p>
            <a:pPr>
              <a:buNone/>
            </a:pPr>
            <a:endParaRPr lang="fr-FR" sz="2000" b="1" dirty="0" smtClean="0"/>
          </a:p>
          <a:p>
            <a:pPr>
              <a:buNone/>
            </a:pPr>
            <a:r>
              <a:rPr lang="fr-FR" sz="2000" b="1" dirty="0" smtClean="0"/>
              <a:t>                            Maintien de l’homéostasie minérale et les</a:t>
            </a:r>
          </a:p>
          <a:p>
            <a:pPr>
              <a:buNone/>
            </a:pPr>
            <a:r>
              <a:rPr lang="fr-FR" sz="2000" b="1" dirty="0" smtClean="0"/>
              <a:t>                                        propriétés biomécaniques de l’os</a:t>
            </a:r>
            <a:endParaRPr lang="fr-FR" sz="2000" dirty="0"/>
          </a:p>
        </p:txBody>
      </p:sp>
      <p:cxnSp>
        <p:nvCxnSpPr>
          <p:cNvPr id="6" name="Connecteur droit avec flèche 5"/>
          <p:cNvCxnSpPr/>
          <p:nvPr/>
        </p:nvCxnSpPr>
        <p:spPr>
          <a:xfrm rot="10800000" flipV="1">
            <a:off x="3143240" y="1643050"/>
            <a:ext cx="714380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5500694" y="1643050"/>
            <a:ext cx="785818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rot="5400000">
            <a:off x="2035951" y="2750339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rot="5400000">
            <a:off x="6322231" y="2750339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2285984" y="3571876"/>
            <a:ext cx="1571636" cy="1214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rot="10800000" flipV="1">
            <a:off x="4857752" y="3786190"/>
            <a:ext cx="1857388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u="sng" dirty="0" smtClean="0">
                <a:solidFill>
                  <a:srgbClr val="FF0000"/>
                </a:solidFill>
              </a:rPr>
              <a:t>Pathologies affectant la concentration du phosphore sérique</a:t>
            </a:r>
            <a:endParaRPr lang="fr-FR" u="sng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fr-CA" b="1" dirty="0" smtClean="0"/>
              <a:t>Hyperphosphatémie (excès de P)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fr-CA" b="1" dirty="0" smtClean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&gt; 1.45 </a:t>
            </a:r>
            <a:r>
              <a:rPr lang="en-US" b="1" dirty="0" err="1" smtClean="0">
                <a:solidFill>
                  <a:srgbClr val="FF0000"/>
                </a:solidFill>
              </a:rPr>
              <a:t>mmol</a:t>
            </a:r>
            <a:r>
              <a:rPr lang="en-US" b="1" dirty="0" smtClean="0">
                <a:solidFill>
                  <a:srgbClr val="FF0000"/>
                </a:solidFill>
              </a:rPr>
              <a:t>/L-</a:t>
            </a:r>
            <a:r>
              <a:rPr lang="en-US" b="1" dirty="0" err="1" smtClean="0">
                <a:solidFill>
                  <a:srgbClr val="FF0000"/>
                </a:solidFill>
              </a:rPr>
              <a:t>adulte</a:t>
            </a:r>
            <a:r>
              <a:rPr lang="en-US" b="1" dirty="0" smtClean="0">
                <a:solidFill>
                  <a:srgbClr val="FF0000"/>
                </a:solidFill>
              </a:rPr>
              <a:t>  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&gt;2 </a:t>
            </a:r>
            <a:r>
              <a:rPr lang="en-US" b="1" dirty="0" err="1" smtClean="0">
                <a:solidFill>
                  <a:srgbClr val="FF0000"/>
                </a:solidFill>
              </a:rPr>
              <a:t>mmol</a:t>
            </a:r>
            <a:r>
              <a:rPr lang="en-US" b="1" dirty="0" smtClean="0">
                <a:solidFill>
                  <a:srgbClr val="FF0000"/>
                </a:solidFill>
              </a:rPr>
              <a:t>/L-enfant)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fr-CA" b="1" dirty="0" smtClean="0">
                <a:sym typeface="Symbol" pitchFamily="18" charset="2"/>
              </a:rPr>
              <a:t>                                </a:t>
            </a:r>
            <a:br>
              <a:rPr lang="fr-CA" b="1" dirty="0" smtClean="0">
                <a:sym typeface="Symbol" pitchFamily="18" charset="2"/>
              </a:rPr>
            </a:br>
            <a:r>
              <a:rPr lang="fr-CA" b="1" dirty="0" smtClean="0">
                <a:sym typeface="Symbol" pitchFamily="18" charset="2"/>
              </a:rPr>
              <a:t>                        Causes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fr-CA" b="1" dirty="0" smtClean="0">
              <a:sym typeface="Symbol" pitchFamily="18" charset="2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fr-CA" b="1" dirty="0" smtClean="0">
                <a:sym typeface="Symbol" pitchFamily="18" charset="2"/>
              </a:rPr>
              <a:t></a:t>
            </a:r>
            <a:r>
              <a:rPr lang="fr-CA" b="1" dirty="0" err="1" smtClean="0"/>
              <a:t>Hypoparathyro</a:t>
            </a:r>
            <a:r>
              <a:rPr lang="en-US" b="1" dirty="0" err="1" smtClean="0"/>
              <a:t>ïdisme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(Diminution  PTH).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b="1" dirty="0" smtClean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buFont typeface="Symbol" pitchFamily="18" charset="2"/>
              <a:buChar char="Þ"/>
            </a:pPr>
            <a:r>
              <a:rPr lang="en-US" b="1" dirty="0" err="1" smtClean="0">
                <a:sym typeface="Symbol" pitchFamily="18" charset="2"/>
              </a:rPr>
              <a:t>Hypervitaminose</a:t>
            </a:r>
            <a:r>
              <a:rPr lang="en-US" b="1" dirty="0" smtClean="0">
                <a:sym typeface="Symbol" pitchFamily="18" charset="2"/>
              </a:rPr>
              <a:t> D </a:t>
            </a:r>
            <a:r>
              <a:rPr lang="en-US" b="1" dirty="0" smtClean="0">
                <a:solidFill>
                  <a:srgbClr val="FF0000"/>
                </a:solidFill>
                <a:sym typeface="Symbol" pitchFamily="18" charset="2"/>
              </a:rPr>
              <a:t>(Augmentation absorption </a:t>
            </a:r>
            <a:r>
              <a:rPr lang="en-US" b="1" dirty="0" err="1" smtClean="0">
                <a:solidFill>
                  <a:srgbClr val="FF0000"/>
                </a:solidFill>
                <a:sym typeface="Symbol" pitchFamily="18" charset="2"/>
              </a:rPr>
              <a:t>intestinale</a:t>
            </a:r>
            <a:r>
              <a:rPr lang="en-US" b="1" dirty="0" smtClean="0">
                <a:solidFill>
                  <a:srgbClr val="FF0000"/>
                </a:solidFill>
                <a:sym typeface="Symbol" pitchFamily="18" charset="2"/>
              </a:rPr>
              <a:t>)</a:t>
            </a:r>
          </a:p>
          <a:p>
            <a:pPr>
              <a:lnSpc>
                <a:spcPct val="80000"/>
              </a:lnSpc>
              <a:buFont typeface="Symbol" pitchFamily="18" charset="2"/>
              <a:buChar char="Þ"/>
            </a:pPr>
            <a:r>
              <a:rPr lang="en-US" b="1" dirty="0" err="1" smtClean="0">
                <a:sym typeface="Symbol" pitchFamily="18" charset="2"/>
              </a:rPr>
              <a:t>Insuffisance</a:t>
            </a:r>
            <a:r>
              <a:rPr lang="en-US" b="1" dirty="0" smtClean="0">
                <a:sym typeface="Symbol" pitchFamily="18" charset="2"/>
              </a:rPr>
              <a:t> </a:t>
            </a:r>
            <a:r>
              <a:rPr lang="en-US" b="1" dirty="0" err="1" smtClean="0">
                <a:sym typeface="Symbol" pitchFamily="18" charset="2"/>
              </a:rPr>
              <a:t>rénale</a:t>
            </a:r>
            <a:r>
              <a:rPr lang="en-US" b="1" dirty="0" smtClean="0">
                <a:sym typeface="Symbol" pitchFamily="18" charset="2"/>
              </a:rPr>
              <a:t> </a:t>
            </a:r>
            <a:r>
              <a:rPr lang="en-US" b="1" dirty="0" smtClean="0">
                <a:solidFill>
                  <a:srgbClr val="FF0000"/>
                </a:solidFill>
                <a:sym typeface="Symbol" pitchFamily="18" charset="2"/>
              </a:rPr>
              <a:t>(par diminution  de </a:t>
            </a:r>
            <a:r>
              <a:rPr lang="en-US" b="1" dirty="0" err="1" smtClean="0">
                <a:solidFill>
                  <a:srgbClr val="FF0000"/>
                </a:solidFill>
                <a:sym typeface="Symbol" pitchFamily="18" charset="2"/>
              </a:rPr>
              <a:t>l’excrétion</a:t>
            </a:r>
            <a:r>
              <a:rPr lang="en-US" b="1" dirty="0" smtClean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sym typeface="Symbol" pitchFamily="18" charset="2"/>
              </a:rPr>
              <a:t>rénale</a:t>
            </a:r>
            <a:r>
              <a:rPr lang="en-US" b="1" dirty="0" smtClean="0">
                <a:solidFill>
                  <a:srgbClr val="FF0000"/>
                </a:solidFill>
                <a:sym typeface="Symbol" pitchFamily="18" charset="2"/>
              </a:rPr>
              <a:t> du </a:t>
            </a:r>
            <a:r>
              <a:rPr lang="en-US" b="1" dirty="0" err="1" smtClean="0">
                <a:solidFill>
                  <a:srgbClr val="FF0000"/>
                </a:solidFill>
                <a:sym typeface="Symbol" pitchFamily="18" charset="2"/>
              </a:rPr>
              <a:t>phosphore</a:t>
            </a:r>
            <a:r>
              <a:rPr lang="en-US" b="1" dirty="0" smtClean="0">
                <a:solidFill>
                  <a:srgbClr val="FF0000"/>
                </a:solidFill>
                <a:sym typeface="Symbol" pitchFamily="18" charset="2"/>
              </a:rPr>
              <a:t>)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CA" sz="3600" b="1" dirty="0" smtClean="0">
                <a:solidFill>
                  <a:srgbClr val="FF0000"/>
                </a:solidFill>
              </a:rPr>
              <a:t>Hypophosphatémie (déficit en P)</a:t>
            </a:r>
            <a:br>
              <a:rPr lang="fr-CA" sz="3600" b="1" dirty="0" smtClean="0">
                <a:solidFill>
                  <a:srgbClr val="FF0000"/>
                </a:solidFill>
              </a:rPr>
            </a:br>
            <a:r>
              <a:rPr lang="fr-CA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&lt; 0.81 </a:t>
            </a:r>
            <a:r>
              <a:rPr lang="en-US" sz="3600" b="1" dirty="0" err="1" smtClean="0">
                <a:solidFill>
                  <a:srgbClr val="FF0000"/>
                </a:solidFill>
              </a:rPr>
              <a:t>mmol</a:t>
            </a:r>
            <a:r>
              <a:rPr lang="en-US" sz="3600" b="1" dirty="0" smtClean="0">
                <a:solidFill>
                  <a:srgbClr val="FF0000"/>
                </a:solidFill>
              </a:rPr>
              <a:t>/L (enfant)</a:t>
            </a:r>
            <a:br>
              <a:rPr lang="en-US" sz="3600" b="1" dirty="0" smtClean="0">
                <a:solidFill>
                  <a:srgbClr val="FF0000"/>
                </a:solidFill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> &lt; 1.4 </a:t>
            </a:r>
            <a:r>
              <a:rPr lang="en-US" sz="3600" b="1" dirty="0" err="1" smtClean="0">
                <a:solidFill>
                  <a:srgbClr val="FF0000"/>
                </a:solidFill>
              </a:rPr>
              <a:t>mmol</a:t>
            </a:r>
            <a:r>
              <a:rPr lang="en-US" sz="3600" b="1" dirty="0" smtClean="0">
                <a:solidFill>
                  <a:srgbClr val="FF0000"/>
                </a:solidFill>
              </a:rPr>
              <a:t>/ L ( </a:t>
            </a:r>
            <a:r>
              <a:rPr lang="en-US" sz="3600" b="1" dirty="0" err="1" smtClean="0">
                <a:solidFill>
                  <a:srgbClr val="FF0000"/>
                </a:solidFill>
              </a:rPr>
              <a:t>adulte</a:t>
            </a:r>
            <a:r>
              <a:rPr lang="en-US" sz="3600" b="1" dirty="0" smtClean="0">
                <a:solidFill>
                  <a:srgbClr val="FF0000"/>
                </a:solidFill>
              </a:rPr>
              <a:t>)</a:t>
            </a:r>
            <a:endParaRPr lang="fr-FR" sz="3600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fr-CA" b="1" dirty="0" smtClean="0"/>
              <a:t>Causes</a:t>
            </a:r>
          </a:p>
          <a:p>
            <a:pPr>
              <a:lnSpc>
                <a:spcPct val="80000"/>
              </a:lnSpc>
            </a:pPr>
            <a:r>
              <a:rPr lang="fr-CA" b="1" dirty="0" err="1" smtClean="0"/>
              <a:t>Hyperparathyro</a:t>
            </a:r>
            <a:r>
              <a:rPr lang="en-US" b="1" dirty="0" err="1" smtClean="0"/>
              <a:t>ïdisme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( ↑ PTH)</a:t>
            </a:r>
          </a:p>
          <a:p>
            <a:pPr>
              <a:lnSpc>
                <a:spcPct val="80000"/>
              </a:lnSpc>
            </a:pPr>
            <a:r>
              <a:rPr lang="en-US" b="1" dirty="0" err="1" smtClean="0"/>
              <a:t>Avitaminose</a:t>
            </a:r>
            <a:r>
              <a:rPr lang="en-US" b="1" dirty="0" smtClean="0"/>
              <a:t> D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( ↓ absorption </a:t>
            </a:r>
            <a:r>
              <a:rPr lang="en-US" dirty="0" err="1" smtClean="0">
                <a:solidFill>
                  <a:srgbClr val="FF0000"/>
                </a:solidFill>
              </a:rPr>
              <a:t>intestinale</a:t>
            </a:r>
            <a:r>
              <a:rPr lang="en-US" dirty="0" smtClean="0">
                <a:solidFill>
                  <a:srgbClr val="FF0000"/>
                </a:solidFill>
              </a:rPr>
              <a:t> )</a:t>
            </a:r>
          </a:p>
          <a:p>
            <a:pPr>
              <a:lnSpc>
                <a:spcPct val="80000"/>
              </a:lnSpc>
            </a:pPr>
            <a:r>
              <a:rPr lang="en-US" b="1" dirty="0" smtClean="0"/>
              <a:t>Diminution </a:t>
            </a:r>
            <a:r>
              <a:rPr lang="en-US" b="1" dirty="0" err="1" smtClean="0"/>
              <a:t>réabsoption</a:t>
            </a:r>
            <a:r>
              <a:rPr lang="en-US" b="1" dirty="0" smtClean="0"/>
              <a:t> </a:t>
            </a:r>
            <a:r>
              <a:rPr lang="en-US" b="1" dirty="0" err="1" smtClean="0"/>
              <a:t>rénale</a:t>
            </a:r>
            <a:r>
              <a:rPr lang="en-US" b="1" dirty="0" smtClean="0"/>
              <a:t> des phosphates</a:t>
            </a:r>
            <a:r>
              <a:rPr lang="en-US" dirty="0" smtClean="0"/>
              <a:t> ( syndrome de </a:t>
            </a:r>
            <a:r>
              <a:rPr lang="en-US" dirty="0" err="1" smtClean="0"/>
              <a:t>Fanconi</a:t>
            </a:r>
            <a:r>
              <a:rPr lang="en-US" dirty="0" smtClean="0"/>
              <a:t>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b="1" dirty="0" err="1" smtClean="0"/>
              <a:t>Hypophosphatémie</a:t>
            </a:r>
            <a:r>
              <a:rPr lang="en-US" b="1" dirty="0" smtClean="0"/>
              <a:t> </a:t>
            </a:r>
            <a:r>
              <a:rPr lang="en-US" b="1" dirty="0" err="1" smtClean="0"/>
              <a:t>provoque</a:t>
            </a:r>
            <a:r>
              <a:rPr lang="en-US" b="1" dirty="0" smtClean="0"/>
              <a:t> :</a:t>
            </a:r>
          </a:p>
          <a:p>
            <a:pPr>
              <a:lnSpc>
                <a:spcPct val="80000"/>
              </a:lnSpc>
              <a:buFont typeface="Symbol" pitchFamily="18" charset="2"/>
              <a:buChar char="Þ"/>
            </a:pPr>
            <a:r>
              <a:rPr lang="en-US" b="1" dirty="0" err="1" smtClean="0">
                <a:sym typeface="Symbol" pitchFamily="18" charset="2"/>
              </a:rPr>
              <a:t>Rachitisme</a:t>
            </a:r>
            <a:endParaRPr lang="en-US" b="1" dirty="0" smtClean="0">
              <a:sym typeface="Symbol" pitchFamily="18" charset="2"/>
            </a:endParaRPr>
          </a:p>
          <a:p>
            <a:pPr>
              <a:lnSpc>
                <a:spcPct val="80000"/>
              </a:lnSpc>
              <a:buFont typeface="Symbol" pitchFamily="18" charset="2"/>
              <a:buChar char="Þ"/>
            </a:pPr>
            <a:r>
              <a:rPr lang="en-US" b="1" dirty="0" smtClean="0"/>
              <a:t>↓ </a:t>
            </a:r>
            <a:r>
              <a:rPr lang="en-US" b="1" dirty="0" err="1" smtClean="0"/>
              <a:t>minéralisation</a:t>
            </a:r>
            <a:r>
              <a:rPr lang="en-US" b="1" dirty="0" smtClean="0"/>
              <a:t> des </a:t>
            </a:r>
            <a:r>
              <a:rPr lang="en-US" b="1" dirty="0" err="1" smtClean="0"/>
              <a:t>os</a:t>
            </a:r>
            <a:endParaRPr lang="en-US" b="1" dirty="0" smtClean="0"/>
          </a:p>
          <a:p>
            <a:pPr>
              <a:lnSpc>
                <a:spcPct val="80000"/>
              </a:lnSpc>
              <a:buFont typeface="Symbol" pitchFamily="18" charset="2"/>
              <a:buChar char="Þ"/>
            </a:pPr>
            <a:r>
              <a:rPr lang="en-US" b="1" dirty="0" smtClean="0"/>
              <a:t>Troubles </a:t>
            </a:r>
            <a:r>
              <a:rPr lang="en-US" b="1" dirty="0" err="1" smtClean="0"/>
              <a:t>cardiaques</a:t>
            </a:r>
            <a:endParaRPr lang="en-US" b="1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Hypophosphatémie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provoque</a:t>
            </a:r>
            <a:r>
              <a:rPr lang="en-US" b="1" dirty="0" smtClean="0">
                <a:solidFill>
                  <a:srgbClr val="FF0000"/>
                </a:solidFill>
              </a:rPr>
              <a:t> :</a:t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Symbol" pitchFamily="18" charset="2"/>
              <a:buChar char="Þ"/>
            </a:pPr>
            <a:r>
              <a:rPr lang="en-US" b="1" dirty="0" err="1" smtClean="0">
                <a:sym typeface="Symbol" pitchFamily="18" charset="2"/>
              </a:rPr>
              <a:t>Rachitisme</a:t>
            </a:r>
            <a:endParaRPr lang="en-US" b="1" dirty="0" smtClean="0">
              <a:sym typeface="Symbol" pitchFamily="18" charset="2"/>
            </a:endParaRPr>
          </a:p>
          <a:p>
            <a:pPr>
              <a:lnSpc>
                <a:spcPct val="80000"/>
              </a:lnSpc>
              <a:buFont typeface="Symbol" pitchFamily="18" charset="2"/>
              <a:buChar char="Þ"/>
            </a:pPr>
            <a:endParaRPr lang="en-US" b="1" dirty="0" smtClean="0">
              <a:sym typeface="Symbol" pitchFamily="18" charset="2"/>
            </a:endParaRPr>
          </a:p>
          <a:p>
            <a:pPr>
              <a:lnSpc>
                <a:spcPct val="80000"/>
              </a:lnSpc>
              <a:buFont typeface="Symbol" pitchFamily="18" charset="2"/>
              <a:buNone/>
            </a:pPr>
            <a:endParaRPr lang="en-US" b="1" dirty="0" smtClean="0">
              <a:sym typeface="Symbol" pitchFamily="18" charset="2"/>
            </a:endParaRPr>
          </a:p>
          <a:p>
            <a:pPr>
              <a:lnSpc>
                <a:spcPct val="80000"/>
              </a:lnSpc>
              <a:buFont typeface="Symbol" pitchFamily="18" charset="2"/>
              <a:buChar char="Þ"/>
            </a:pPr>
            <a:r>
              <a:rPr lang="en-US" b="1" dirty="0" smtClean="0"/>
              <a:t>Diminution </a:t>
            </a:r>
            <a:r>
              <a:rPr lang="en-US" b="1" dirty="0" err="1" smtClean="0"/>
              <a:t>minéralisation</a:t>
            </a:r>
            <a:r>
              <a:rPr lang="en-US" b="1" dirty="0" smtClean="0"/>
              <a:t> des </a:t>
            </a:r>
            <a:r>
              <a:rPr lang="en-US" b="1" dirty="0" err="1" smtClean="0"/>
              <a:t>os</a:t>
            </a:r>
            <a:endParaRPr lang="en-US" b="1" dirty="0" smtClean="0"/>
          </a:p>
          <a:p>
            <a:pPr>
              <a:lnSpc>
                <a:spcPct val="80000"/>
              </a:lnSpc>
              <a:buFont typeface="Symbol" pitchFamily="18" charset="2"/>
              <a:buChar char="Þ"/>
            </a:pPr>
            <a:endParaRPr lang="en-US" b="1" dirty="0" smtClean="0"/>
          </a:p>
          <a:p>
            <a:pPr>
              <a:lnSpc>
                <a:spcPct val="80000"/>
              </a:lnSpc>
              <a:buFont typeface="Symbol" pitchFamily="18" charset="2"/>
              <a:buNone/>
            </a:pPr>
            <a:endParaRPr lang="en-US" b="1" dirty="0" smtClean="0"/>
          </a:p>
          <a:p>
            <a:pPr>
              <a:lnSpc>
                <a:spcPct val="80000"/>
              </a:lnSpc>
              <a:buFont typeface="Symbol" pitchFamily="18" charset="2"/>
              <a:buChar char="Þ"/>
            </a:pPr>
            <a:r>
              <a:rPr lang="en-US" b="1" dirty="0" smtClean="0"/>
              <a:t>Troubles </a:t>
            </a:r>
            <a:r>
              <a:rPr lang="en-US" b="1" dirty="0" err="1" smtClean="0"/>
              <a:t>cardiaques</a:t>
            </a:r>
            <a:endParaRPr lang="fr-F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822133"/>
            <a:ext cx="8215370" cy="393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fr-FR" sz="2400" b="1" dirty="0" smtClean="0"/>
              <a:t>Rôle majeur du calcium : </a:t>
            </a:r>
            <a:endParaRPr lang="fr-FR" sz="24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fr-FR" sz="2400" dirty="0" smtClean="0"/>
              <a:t>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sz="2000" dirty="0" smtClean="0"/>
              <a:t>1) intégrité du squelette - cristaux d'</a:t>
            </a:r>
            <a:r>
              <a:rPr lang="fr-FR" sz="2000" dirty="0" err="1" smtClean="0"/>
              <a:t>hydroxyapatite</a:t>
            </a:r>
            <a:r>
              <a:rPr lang="fr-FR" sz="2000" dirty="0" smtClean="0"/>
              <a:t>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sz="2000" dirty="0" smtClean="0"/>
              <a:t>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sz="2000" dirty="0" smtClean="0"/>
              <a:t>2) Rôle de cofacteur</a:t>
            </a:r>
          </a:p>
          <a:p>
            <a:pPr lvl="1">
              <a:lnSpc>
                <a:spcPct val="80000"/>
              </a:lnSpc>
            </a:pPr>
            <a:endParaRPr lang="fr-FR" sz="2000" dirty="0" smtClean="0"/>
          </a:p>
          <a:p>
            <a:pPr lvl="1">
              <a:lnSpc>
                <a:spcPct val="80000"/>
              </a:lnSpc>
            </a:pPr>
            <a:r>
              <a:rPr lang="fr-FR" sz="2000" dirty="0" smtClean="0"/>
              <a:t> activateur de la coagulation sanguine, de l'excitabilité </a:t>
            </a:r>
            <a:r>
              <a:rPr lang="fr-FR" sz="2000" dirty="0" err="1" smtClean="0"/>
              <a:t>neuro-musculaire</a:t>
            </a:r>
            <a:r>
              <a:rPr lang="fr-FR" sz="2000" dirty="0" smtClean="0"/>
              <a:t>, des phénomènes de sécrétion etc...</a:t>
            </a:r>
          </a:p>
          <a:p>
            <a:pPr>
              <a:lnSpc>
                <a:spcPct val="80000"/>
              </a:lnSpc>
            </a:pPr>
            <a:endParaRPr lang="fr-FR" sz="2000" dirty="0" smtClean="0"/>
          </a:p>
          <a:p>
            <a:pPr>
              <a:lnSpc>
                <a:spcPct val="80000"/>
              </a:lnSpc>
            </a:pPr>
            <a:r>
              <a:rPr lang="fr-FR" sz="2000" dirty="0" smtClean="0"/>
              <a:t>Une régulation étroite de la calcémie est nécessaire à l'ensemble de ces fonctions. La calcémie est une constante biologique : 2,5 </a:t>
            </a:r>
            <a:r>
              <a:rPr lang="fr-FR" sz="2000" dirty="0" err="1" smtClean="0"/>
              <a:t>mM</a:t>
            </a:r>
            <a:r>
              <a:rPr lang="fr-FR" sz="2000" dirty="0" smtClean="0"/>
              <a:t>/l, </a:t>
            </a:r>
          </a:p>
          <a:p>
            <a:pPr>
              <a:lnSpc>
                <a:spcPct val="80000"/>
              </a:lnSpc>
            </a:pPr>
            <a:r>
              <a:rPr lang="fr-FR" sz="2000" dirty="0" smtClean="0"/>
              <a:t>la valeur réellement active étant </a:t>
            </a:r>
            <a:r>
              <a:rPr lang="fr-FR" sz="2000" b="1" dirty="0" smtClean="0"/>
              <a:t>le calcium ionisé </a:t>
            </a:r>
            <a:r>
              <a:rPr lang="fr-FR" sz="2000" dirty="0" smtClean="0"/>
              <a:t>: 1,25 </a:t>
            </a:r>
            <a:r>
              <a:rPr lang="fr-FR" sz="2000" dirty="0" err="1" smtClean="0"/>
              <a:t>mM</a:t>
            </a:r>
            <a:r>
              <a:rPr lang="fr-FR" sz="2000" dirty="0" smtClean="0"/>
              <a:t>/l, </a:t>
            </a:r>
          </a:p>
          <a:p>
            <a:pPr>
              <a:lnSpc>
                <a:spcPct val="80000"/>
              </a:lnSpc>
            </a:pPr>
            <a:r>
              <a:rPr lang="fr-FR" sz="2000" dirty="0" smtClean="0"/>
              <a:t>le reste circule lié à l'albumine ou aux sels de phosphates, biologiquement inerte.</a:t>
            </a:r>
          </a:p>
          <a:p>
            <a:pPr>
              <a:lnSpc>
                <a:spcPct val="80000"/>
              </a:lnSpc>
            </a:pPr>
            <a:endParaRPr lang="fr-FR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429132"/>
            <a:ext cx="8067675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9144000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CA" sz="3600" u="sng" dirty="0" smtClean="0"/>
              <a:t>Calcium total lié aux protéines   </a:t>
            </a:r>
            <a:r>
              <a:rPr lang="fr-CA" sz="3200" dirty="0" smtClean="0">
                <a:solidFill>
                  <a:srgbClr val="FF0000"/>
                </a:solidFill>
              </a:rPr>
              <a:t>(</a:t>
            </a:r>
            <a:r>
              <a:rPr lang="fr-FR" sz="3200" dirty="0" smtClean="0">
                <a:solidFill>
                  <a:srgbClr val="FF0000"/>
                </a:solidFill>
              </a:rPr>
              <a:t>≈ 45%)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Protéines : </a:t>
            </a:r>
            <a:r>
              <a:rPr lang="fr-CA" dirty="0" smtClean="0">
                <a:solidFill>
                  <a:srgbClr val="FF0000"/>
                </a:solidFill>
              </a:rPr>
              <a:t>albumine 30%</a:t>
            </a:r>
          </a:p>
          <a:p>
            <a:pPr>
              <a:buFont typeface="Wingdings" pitchFamily="2" charset="2"/>
              <a:buNone/>
            </a:pPr>
            <a:r>
              <a:rPr lang="fr-CA" dirty="0" smtClean="0">
                <a:solidFill>
                  <a:srgbClr val="FF0000"/>
                </a:solidFill>
              </a:rPr>
              <a:t>                     globuline 10%</a:t>
            </a:r>
          </a:p>
          <a:p>
            <a:r>
              <a:rPr lang="fr-CA" dirty="0" smtClean="0">
                <a:solidFill>
                  <a:srgbClr val="FF0000"/>
                </a:solidFill>
              </a:rPr>
              <a:t>Non diffusible, non </a:t>
            </a:r>
            <a:r>
              <a:rPr lang="fr-CA" dirty="0" err="1" smtClean="0">
                <a:solidFill>
                  <a:srgbClr val="FF0000"/>
                </a:solidFill>
              </a:rPr>
              <a:t>ultrafiltrable</a:t>
            </a:r>
            <a:r>
              <a:rPr lang="fr-CA" dirty="0" smtClean="0">
                <a:solidFill>
                  <a:srgbClr val="FF0000"/>
                </a:solidFill>
              </a:rPr>
              <a:t> par le </a:t>
            </a:r>
            <a:r>
              <a:rPr lang="fr-CA" dirty="0" err="1" smtClean="0">
                <a:solidFill>
                  <a:srgbClr val="FF0000"/>
                </a:solidFill>
              </a:rPr>
              <a:t>rein,donc</a:t>
            </a:r>
            <a:r>
              <a:rPr lang="fr-CA" dirty="0" smtClean="0">
                <a:solidFill>
                  <a:srgbClr val="FF0000"/>
                </a:solidFill>
              </a:rPr>
              <a:t> pas dans l’urine (ne traverse pas la membrane glomérulaire à moins de rein défectueux)(molécule trop grosse)</a:t>
            </a:r>
          </a:p>
          <a:p>
            <a:r>
              <a:rPr lang="fr-CA" dirty="0" smtClean="0"/>
              <a:t>Varie avec la </a:t>
            </a:r>
            <a:r>
              <a:rPr lang="fr-FR" dirty="0" smtClean="0"/>
              <a:t>[ protéines] : </a:t>
            </a:r>
            <a:r>
              <a:rPr lang="fr-FR" dirty="0" smtClean="0">
                <a:solidFill>
                  <a:srgbClr val="FF0000"/>
                </a:solidFill>
              </a:rPr>
              <a:t>affecte la [Ca total] mais n’affecte pas la [Ca ionisé] </a:t>
            </a:r>
            <a:endParaRPr lang="fr-CA" dirty="0" smtClean="0">
              <a:solidFill>
                <a:srgbClr val="FF0000"/>
              </a:solidFill>
            </a:endParaRPr>
          </a:p>
          <a:p>
            <a:endParaRPr lang="fr-F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1890</Words>
  <Application>Microsoft Office PowerPoint</Application>
  <PresentationFormat>Affichage à l'écran (4:3)</PresentationFormat>
  <Paragraphs>367</Paragraphs>
  <Slides>52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52</vt:i4>
      </vt:variant>
    </vt:vector>
  </HeadingPairs>
  <TitlesOfParts>
    <vt:vector size="53" baseType="lpstr">
      <vt:lpstr>Thème Office</vt:lpstr>
      <vt:lpstr>Métabolisme  phosphocalcique</vt:lpstr>
      <vt:lpstr>Réserves phospho-calciques</vt:lpstr>
      <vt:lpstr>LE TISSU OSSEUX </vt:lpstr>
      <vt:lpstr>Diapositive 4</vt:lpstr>
      <vt:lpstr>Diapositive 5</vt:lpstr>
      <vt:lpstr>Diapositive 6</vt:lpstr>
      <vt:lpstr>Diapositive 7</vt:lpstr>
      <vt:lpstr>Diapositive 8</vt:lpstr>
      <vt:lpstr>Calcium total lié aux protéines   (≈ 45%)</vt:lpstr>
      <vt:lpstr>Calcium total lié à des molécules organiques (≈ 5%)</vt:lpstr>
      <vt:lpstr>Calcium ionisé(Ca2+) (≈ 50%)</vt:lpstr>
      <vt:lpstr>Équations</vt:lpstr>
      <vt:lpstr>Diapositive 13</vt:lpstr>
      <vt:lpstr>Valeurs de référence</vt:lpstr>
      <vt:lpstr>Équilibre Calcium</vt:lpstr>
      <vt:lpstr>Diapositive 16</vt:lpstr>
      <vt:lpstr>Diapositive 17</vt:lpstr>
      <vt:lpstr>Diapositive 18</vt:lpstr>
      <vt:lpstr>Phosphore</vt:lpstr>
      <vt:lpstr>Diapositive 20</vt:lpstr>
      <vt:lpstr>Diapositive 21</vt:lpstr>
      <vt:lpstr>Compartiment intracellulaire</vt:lpstr>
      <vt:lpstr>Compartiment extracellulaire</vt:lpstr>
      <vt:lpstr>Équilibre Phosphore</vt:lpstr>
      <vt:lpstr>La constance de la [ Ca plas ] impliqe une régulation le contrôle de la [ P plas ]  est moins stricte que celui du calcium</vt:lpstr>
      <vt:lpstr>Diapositive 26</vt:lpstr>
      <vt:lpstr>La parathormone (PTH) </vt:lpstr>
      <vt:lpstr>Diapositive 28</vt:lpstr>
      <vt:lpstr>Diapositive 29</vt:lpstr>
      <vt:lpstr>Actions de la parathormone</vt:lpstr>
      <vt:lpstr>Diapositive 31</vt:lpstr>
      <vt:lpstr>Diapositive 32</vt:lpstr>
      <vt:lpstr>Diapositive 33</vt:lpstr>
      <vt:lpstr>Diapositive 34</vt:lpstr>
      <vt:lpstr>Vitamine D= anti-rachitique = 1-25 (OH)2 D3.  </vt:lpstr>
      <vt:lpstr>Diapositive 36</vt:lpstr>
      <vt:lpstr>Vitamine D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Physiopathologie </vt:lpstr>
      <vt:lpstr>Diapositive 45</vt:lpstr>
      <vt:lpstr>Hypercalcémie (excès de calcium) &gt; 3.0 mmol/L</vt:lpstr>
      <vt:lpstr>Hypercalcémie</vt:lpstr>
      <vt:lpstr>Hypocalcémie ( déficit en calcium) &lt; 1.75 mmol/L</vt:lpstr>
      <vt:lpstr>Hypocalcémie</vt:lpstr>
      <vt:lpstr>Pathologies affectant la concentration du phosphore sérique</vt:lpstr>
      <vt:lpstr>Hypophosphatémie (déficit en P)  &lt; 0.81 mmol/L (enfant)  &lt; 1.4 mmol/ L ( adulte)</vt:lpstr>
      <vt:lpstr>Hypophosphatémie provoque 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ency-education.com</dc:creator>
  <cp:lastModifiedBy>mr</cp:lastModifiedBy>
  <cp:revision>57</cp:revision>
  <dcterms:created xsi:type="dcterms:W3CDTF">2013-04-20T18:16:22Z</dcterms:created>
  <dcterms:modified xsi:type="dcterms:W3CDTF">2013-04-22T06:26:54Z</dcterms:modified>
</cp:coreProperties>
</file>