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25" r:id="rId2"/>
    <p:sldId id="272" r:id="rId3"/>
    <p:sldId id="273" r:id="rId4"/>
    <p:sldId id="271" r:id="rId5"/>
    <p:sldId id="257" r:id="rId6"/>
    <p:sldId id="258" r:id="rId7"/>
    <p:sldId id="259" r:id="rId8"/>
    <p:sldId id="261" r:id="rId9"/>
    <p:sldId id="260" r:id="rId10"/>
    <p:sldId id="262" r:id="rId11"/>
    <p:sldId id="263" r:id="rId12"/>
    <p:sldId id="264" r:id="rId13"/>
    <p:sldId id="265" r:id="rId14"/>
    <p:sldId id="266" r:id="rId15"/>
    <p:sldId id="267" r:id="rId16"/>
    <p:sldId id="275" r:id="rId17"/>
    <p:sldId id="277" r:id="rId18"/>
    <p:sldId id="279" r:id="rId19"/>
    <p:sldId id="280" r:id="rId20"/>
    <p:sldId id="282" r:id="rId21"/>
    <p:sldId id="281" r:id="rId22"/>
    <p:sldId id="283" r:id="rId23"/>
    <p:sldId id="284" r:id="rId24"/>
    <p:sldId id="285" r:id="rId25"/>
    <p:sldId id="286" r:id="rId26"/>
    <p:sldId id="292" r:id="rId27"/>
    <p:sldId id="287" r:id="rId28"/>
    <p:sldId id="289" r:id="rId29"/>
    <p:sldId id="290" r:id="rId30"/>
    <p:sldId id="293" r:id="rId31"/>
    <p:sldId id="322" r:id="rId32"/>
    <p:sldId id="295" r:id="rId33"/>
    <p:sldId id="296" r:id="rId34"/>
    <p:sldId id="297" r:id="rId35"/>
    <p:sldId id="324" r:id="rId36"/>
    <p:sldId id="298" r:id="rId37"/>
    <p:sldId id="299" r:id="rId38"/>
    <p:sldId id="300" r:id="rId39"/>
    <p:sldId id="302" r:id="rId40"/>
    <p:sldId id="301" r:id="rId41"/>
    <p:sldId id="303" r:id="rId42"/>
    <p:sldId id="304" r:id="rId43"/>
    <p:sldId id="305" r:id="rId44"/>
    <p:sldId id="306" r:id="rId45"/>
    <p:sldId id="307" r:id="rId46"/>
    <p:sldId id="308" r:id="rId47"/>
    <p:sldId id="309" r:id="rId48"/>
    <p:sldId id="310" r:id="rId49"/>
    <p:sldId id="326" r:id="rId50"/>
    <p:sldId id="311" r:id="rId51"/>
    <p:sldId id="313" r:id="rId52"/>
    <p:sldId id="314" r:id="rId53"/>
    <p:sldId id="315" r:id="rId54"/>
    <p:sldId id="316" r:id="rId55"/>
    <p:sldId id="317" r:id="rId56"/>
    <p:sldId id="319" r:id="rId57"/>
    <p:sldId id="318" r:id="rId58"/>
    <p:sldId id="320" r:id="rId59"/>
    <p:sldId id="321" r:id="rId6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1" autoAdjust="0"/>
    <p:restoredTop sz="94660"/>
  </p:normalViewPr>
  <p:slideViewPr>
    <p:cSldViewPr>
      <p:cViewPr varScale="1">
        <p:scale>
          <a:sx n="76" d="100"/>
          <a:sy n="76" d="100"/>
        </p:scale>
        <p:origin x="-115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12EE1-7AC7-4ACD-9C1B-8AAD66D49594}" type="datetimeFigureOut">
              <a:rPr lang="fr-FR" smtClean="0"/>
              <a:pPr/>
              <a:t>12/02/2008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663D6-2B6B-4B49-8B23-8D5D3305320A}"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E663D6-2B6B-4B49-8B23-8D5D3305320A}" type="slidenum">
              <a:rPr lang="fr-FR" smtClean="0"/>
              <a:pPr/>
              <a:t>27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E663D6-2B6B-4B49-8B23-8D5D3305320A}" type="slidenum">
              <a:rPr lang="fr-FR" smtClean="0"/>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E663D6-2B6B-4B49-8B23-8D5D3305320A}" type="slidenum">
              <a:rPr lang="fr-FR" smtClean="0"/>
              <a:pPr/>
              <a:t>34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E663D6-2B6B-4B49-8B23-8D5D3305320A}" type="slidenum">
              <a:rPr lang="fr-FR" smtClean="0"/>
              <a:pPr/>
              <a:t>35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E663D6-2B6B-4B49-8B23-8D5D3305320A}" type="slidenum">
              <a:rPr lang="fr-FR" smtClean="0"/>
              <a:pPr/>
              <a:t>50</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pPr>
              <a:defRPr/>
            </a:pPr>
            <a:fld id="{E29F7586-0591-41C1-B23B-04265A03AF8A}" type="datetimeFigureOut">
              <a:rPr lang="fr-FR" smtClean="0"/>
              <a:pPr>
                <a:defRPr/>
              </a:pPr>
              <a:t>12/02/2008</a:t>
            </a:fld>
            <a:endParaRPr lang="fr-FR" dirty="0"/>
          </a:p>
        </p:txBody>
      </p:sp>
      <p:sp>
        <p:nvSpPr>
          <p:cNvPr id="19" name="Espace réservé du pied de page 18"/>
          <p:cNvSpPr>
            <a:spLocks noGrp="1"/>
          </p:cNvSpPr>
          <p:nvPr>
            <p:ph type="ftr" sz="quarter" idx="11"/>
          </p:nvPr>
        </p:nvSpPr>
        <p:spPr/>
        <p:txBody>
          <a:bodyPr/>
          <a:lstStyle/>
          <a:p>
            <a:pPr>
              <a:defRPr/>
            </a:pPr>
            <a:endParaRPr lang="fr-FR" dirty="0"/>
          </a:p>
        </p:txBody>
      </p:sp>
      <p:sp>
        <p:nvSpPr>
          <p:cNvPr id="27" name="Espace réservé du numéro de diapositive 26"/>
          <p:cNvSpPr>
            <a:spLocks noGrp="1"/>
          </p:cNvSpPr>
          <p:nvPr>
            <p:ph type="sldNum" sz="quarter" idx="12"/>
          </p:nvPr>
        </p:nvSpPr>
        <p:spPr/>
        <p:txBody>
          <a:bodyPr/>
          <a:lstStyle/>
          <a:p>
            <a:pPr>
              <a:defRPr/>
            </a:pPr>
            <a:fld id="{46EF68B5-A0D7-4AAD-ACCF-C930369CEF89}" type="slidenum">
              <a:rPr lang="fr-FR" smtClean="0"/>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D3D6E664-0365-41E9-B982-310B830BEAF3}" type="datetimeFigureOut">
              <a:rPr lang="fr-FR" smtClean="0"/>
              <a:pPr>
                <a:defRPr/>
              </a:pPr>
              <a:t>12/02/2008</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E1D2C412-377A-4E87-A356-5D806A606CFD}" type="slidenum">
              <a:rPr lang="fr-FR" smtClean="0"/>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17429FF3-7F51-4B9A-A1B1-9DF263AA3F64}" type="datetimeFigureOut">
              <a:rPr lang="fr-FR" smtClean="0"/>
              <a:pPr>
                <a:defRPr/>
              </a:pPr>
              <a:t>12/02/2008</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27DB5F99-A6F2-4F36-87E2-206755EE80DF}" type="slidenum">
              <a:rPr lang="fr-FR" smtClean="0"/>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03D8ECA3-303D-46A8-A440-89DB1C2BB720}" type="datetimeFigureOut">
              <a:rPr lang="fr-FR" smtClean="0"/>
              <a:pPr>
                <a:defRPr/>
              </a:pPr>
              <a:t>12/02/2008</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9ECCA556-455A-47DF-BEC8-458065098280}" type="slidenum">
              <a:rPr lang="fr-FR" smtClean="0"/>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fld id="{02C40B40-E435-48A1-B9E8-BADD78EC5027}" type="datetimeFigureOut">
              <a:rPr lang="fr-FR" smtClean="0"/>
              <a:pPr>
                <a:defRPr/>
              </a:pPr>
              <a:t>12/02/2008</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28DA4C3F-D349-4F98-ADD5-34E850B9295E}" type="slidenum">
              <a:rPr lang="fr-FR" smtClean="0"/>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8FB35971-F350-40AB-9C4A-97E1AF2008AD}" type="datetimeFigureOut">
              <a:rPr lang="fr-FR" smtClean="0"/>
              <a:pPr>
                <a:defRPr/>
              </a:pPr>
              <a:t>12/02/2008</a:t>
            </a:fld>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79FAB66B-8C51-43F6-B06F-F853275A0892}" type="slidenum">
              <a:rPr lang="fr-FR" smtClean="0"/>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fld id="{2E9105F7-4313-4EBC-8679-9A3BBEA2410F}" type="datetimeFigureOut">
              <a:rPr lang="fr-FR" smtClean="0"/>
              <a:pPr>
                <a:defRPr/>
              </a:pPr>
              <a:t>12/02/2008</a:t>
            </a:fld>
            <a:endParaRPr lang="fr-FR" dirty="0"/>
          </a:p>
        </p:txBody>
      </p:sp>
      <p:sp>
        <p:nvSpPr>
          <p:cNvPr id="8" name="Espace réservé du pied de page 7"/>
          <p:cNvSpPr>
            <a:spLocks noGrp="1"/>
          </p:cNvSpPr>
          <p:nvPr>
            <p:ph type="ftr" sz="quarter" idx="11"/>
          </p:nvPr>
        </p:nvSpPr>
        <p:spPr/>
        <p:txBody>
          <a:bodyPr/>
          <a:lstStyle/>
          <a:p>
            <a:pPr>
              <a:defRPr/>
            </a:pPr>
            <a:endParaRPr lang="fr-FR" dirty="0"/>
          </a:p>
        </p:txBody>
      </p:sp>
      <p:sp>
        <p:nvSpPr>
          <p:cNvPr id="9" name="Espace réservé du numéro de diapositive 8"/>
          <p:cNvSpPr>
            <a:spLocks noGrp="1"/>
          </p:cNvSpPr>
          <p:nvPr>
            <p:ph type="sldNum" sz="quarter" idx="12"/>
          </p:nvPr>
        </p:nvSpPr>
        <p:spPr/>
        <p:txBody>
          <a:bodyPr/>
          <a:lstStyle/>
          <a:p>
            <a:pPr>
              <a:defRPr/>
            </a:pPr>
            <a:fld id="{1BC261CF-78E6-41EA-B5E5-C34E12079BA7}" type="slidenum">
              <a:rPr lang="fr-FR" smtClean="0"/>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fld id="{DF7A7271-5818-4A24-809F-AF1451649336}" type="datetimeFigureOut">
              <a:rPr lang="fr-FR" smtClean="0"/>
              <a:pPr>
                <a:defRPr/>
              </a:pPr>
              <a:t>12/02/2008</a:t>
            </a:fld>
            <a:endParaRPr lang="fr-FR" dirty="0"/>
          </a:p>
        </p:txBody>
      </p:sp>
      <p:sp>
        <p:nvSpPr>
          <p:cNvPr id="4" name="Espace réservé du pied de page 3"/>
          <p:cNvSpPr>
            <a:spLocks noGrp="1"/>
          </p:cNvSpPr>
          <p:nvPr>
            <p:ph type="ftr" sz="quarter" idx="11"/>
          </p:nvPr>
        </p:nvSpPr>
        <p:spPr/>
        <p:txBody>
          <a:bodyPr/>
          <a:lstStyle/>
          <a:p>
            <a:pPr>
              <a:defRPr/>
            </a:pPr>
            <a:endParaRPr lang="fr-FR" dirty="0"/>
          </a:p>
        </p:txBody>
      </p:sp>
      <p:sp>
        <p:nvSpPr>
          <p:cNvPr id="5" name="Espace réservé du numéro de diapositive 4"/>
          <p:cNvSpPr>
            <a:spLocks noGrp="1"/>
          </p:cNvSpPr>
          <p:nvPr>
            <p:ph type="sldNum" sz="quarter" idx="12"/>
          </p:nvPr>
        </p:nvSpPr>
        <p:spPr/>
        <p:txBody>
          <a:bodyPr/>
          <a:lstStyle/>
          <a:p>
            <a:pPr>
              <a:defRPr/>
            </a:pPr>
            <a:fld id="{BE06D906-08AB-48CA-8790-06DC2E73803B}" type="slidenum">
              <a:rPr lang="fr-FR" smtClean="0"/>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0A265681-C5D4-4394-AAAD-C9B4E3C8DC56}" type="datetimeFigureOut">
              <a:rPr lang="fr-FR" smtClean="0"/>
              <a:pPr>
                <a:defRPr/>
              </a:pPr>
              <a:t>12/02/2008</a:t>
            </a:fld>
            <a:endParaRPr lang="fr-FR" dirty="0"/>
          </a:p>
        </p:txBody>
      </p:sp>
      <p:sp>
        <p:nvSpPr>
          <p:cNvPr id="3" name="Espace réservé du pied de page 2"/>
          <p:cNvSpPr>
            <a:spLocks noGrp="1"/>
          </p:cNvSpPr>
          <p:nvPr>
            <p:ph type="ftr" sz="quarter" idx="11"/>
          </p:nvPr>
        </p:nvSpPr>
        <p:spPr/>
        <p:txBody>
          <a:bodyPr/>
          <a:lstStyle/>
          <a:p>
            <a:pPr>
              <a:defRPr/>
            </a:pPr>
            <a:endParaRPr lang="fr-FR" dirty="0"/>
          </a:p>
        </p:txBody>
      </p:sp>
      <p:sp>
        <p:nvSpPr>
          <p:cNvPr id="4" name="Espace réservé du numéro de diapositive 3"/>
          <p:cNvSpPr>
            <a:spLocks noGrp="1"/>
          </p:cNvSpPr>
          <p:nvPr>
            <p:ph type="sldNum" sz="quarter" idx="12"/>
          </p:nvPr>
        </p:nvSpPr>
        <p:spPr/>
        <p:txBody>
          <a:bodyPr/>
          <a:lstStyle/>
          <a:p>
            <a:pPr>
              <a:defRPr/>
            </a:pPr>
            <a:fld id="{390922FA-22E9-4B1D-94E2-801C066B1010}" type="slidenum">
              <a:rPr lang="fr-FR" smtClean="0"/>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FD521B54-9FEE-404F-B1A0-7CAFCFA17501}" type="datetimeFigureOut">
              <a:rPr lang="fr-FR" smtClean="0"/>
              <a:pPr>
                <a:defRPr/>
              </a:pPr>
              <a:t>12/02/2008</a:t>
            </a:fld>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70AD7614-BF1C-4B90-85DF-2F3684007F36}" type="slidenum">
              <a:rPr lang="fr-FR" smtClean="0"/>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27EE77DE-8F15-405B-BCBB-1F3EC7DF925C}" type="datetimeFigureOut">
              <a:rPr lang="fr-FR" smtClean="0"/>
              <a:pPr>
                <a:defRPr/>
              </a:pPr>
              <a:t>12/02/2008</a:t>
            </a:fld>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pPr>
              <a:defRPr/>
            </a:pPr>
            <a:fld id="{28C5A10D-9E6B-428F-88BF-BFCD2585E445}" type="slidenum">
              <a:rPr lang="fr-FR" smtClean="0"/>
              <a:pPr>
                <a:defRPr/>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118CC0D-9EC7-4742-A3B2-809EDD3806E0}" type="datetimeFigureOut">
              <a:rPr lang="fr-FR" smtClean="0"/>
              <a:pPr>
                <a:defRPr/>
              </a:pPr>
              <a:t>12/02/2008</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C3E7230-9448-4A5E-A5FA-5BCEFF9113DA}" type="slidenum">
              <a:rPr lang="fr-FR" smtClean="0"/>
              <a:pPr>
                <a:defRPr/>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C:\Documents%20and%20Settings\SONATRACH\Bureau\sommeil-HTML\le%20sommeil%20lent%20leger_fichiers\phaseun.jp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C:\Documents%20and%20Settings\SONATRACH\Bureau\sommeil-HTML\le%20sommeil%20lent%20leger_fichiers\eegstadedeux.gif" TargetMode="Externa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eurobranches.chez-alice.fr/sommeil/systnerveux2.html" TargetMode="External"/><Relationship Id="rId2" Type="http://schemas.openxmlformats.org/officeDocument/2006/relationships/hyperlink" Target="http://neurobranches.chez-alice.fr/sommeil/systnerveux.html" TargetMode="External"/><Relationship Id="rId1" Type="http://schemas.openxmlformats.org/officeDocument/2006/relationships/slideLayout" Target="../slideLayouts/slideLayout7.xml"/><Relationship Id="rId6" Type="http://schemas.openxmlformats.org/officeDocument/2006/relationships/hyperlink" Target="http://neurobranches.chez-alice.fr/sommeil/cartoneuromed.html" TargetMode="External"/><Relationship Id="rId5" Type="http://schemas.openxmlformats.org/officeDocument/2006/relationships/image" Target="file:///E:\Sou\sommeil-HTML\les%20structures%20intervenant%20dans%20le%20controle%20de%20la%20vigilance_fichiers\snc.gif" TargetMode="External"/><Relationship Id="rId4" Type="http://schemas.openxmlformats.org/officeDocument/2006/relationships/image" Target="../media/image15.gif"/></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2844" y="785794"/>
            <a:ext cx="8858312" cy="4214842"/>
          </a:xfrm>
        </p:spPr>
        <p:txBody>
          <a:bodyPr>
            <a:normAutofit/>
          </a:bodyPr>
          <a:lstStyle/>
          <a:p>
            <a:pPr algn="ctr"/>
            <a:r>
              <a:rPr lang="fr-FR" sz="4800" b="1" dirty="0" smtClean="0">
                <a:latin typeface="Times New Roman" pitchFamily="18" charset="0"/>
                <a:cs typeface="Times New Roman" pitchFamily="18" charset="0"/>
              </a:rPr>
              <a:t>LES ETATS DE VIGILANCE</a:t>
            </a:r>
            <a:r>
              <a:rPr lang="fr-FR" sz="4800" dirty="0" smtClean="0">
                <a:latin typeface="Times New Roman" pitchFamily="18" charset="0"/>
                <a:cs typeface="Times New Roman" pitchFamily="18" charset="0"/>
              </a:rPr>
              <a:t/>
            </a:r>
            <a:br>
              <a:rPr lang="fr-FR" sz="4800" dirty="0" smtClean="0">
                <a:latin typeface="Times New Roman" pitchFamily="18" charset="0"/>
                <a:cs typeface="Times New Roman" pitchFamily="18" charset="0"/>
              </a:rPr>
            </a:br>
            <a:r>
              <a:rPr lang="fr-FR" sz="4800" dirty="0" smtClean="0">
                <a:latin typeface="Times New Roman" pitchFamily="18" charset="0"/>
                <a:cs typeface="Times New Roman" pitchFamily="18" charset="0"/>
              </a:rPr>
              <a:t> </a:t>
            </a:r>
            <a:br>
              <a:rPr lang="fr-FR" sz="4800" dirty="0" smtClean="0">
                <a:latin typeface="Times New Roman" pitchFamily="18" charset="0"/>
                <a:cs typeface="Times New Roman" pitchFamily="18" charset="0"/>
              </a:rPr>
            </a:br>
            <a:r>
              <a:rPr lang="fr-FR" sz="4800" b="1" dirty="0" smtClean="0">
                <a:latin typeface="Times New Roman" pitchFamily="18" charset="0"/>
                <a:cs typeface="Times New Roman" pitchFamily="18" charset="0"/>
              </a:rPr>
              <a:t>( Cycle Veille/Sommeil )</a:t>
            </a:r>
            <a:r>
              <a:rPr lang="fr-FR" sz="4800" dirty="0" smtClean="0"/>
              <a:t/>
            </a:r>
            <a:br>
              <a:rPr lang="fr-FR" sz="4800" dirty="0" smtClean="0"/>
            </a:br>
            <a:endParaRPr lang="fr-FR"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1428760"/>
          </a:xfrm>
        </p:spPr>
        <p:txBody>
          <a:bodyPr rtlCol="0">
            <a:normAutofit fontScale="90000"/>
          </a:bodyPr>
          <a:lstStyle/>
          <a:p>
            <a:pPr eaLnBrk="1" fontAlgn="auto" hangingPunct="1">
              <a:spcAft>
                <a:spcPts val="0"/>
              </a:spcAft>
              <a:defRPr/>
            </a:pPr>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latin typeface="Times New Roman" pitchFamily="18" charset="0"/>
                <a:cs typeface="Times New Roman" pitchFamily="18" charset="0"/>
              </a:rPr>
              <a:t>1. ARCHITECTURE ET CONNECTIVITÉ DU CORTEX</a:t>
            </a: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endParaRPr lang="fr-FR" dirty="0" smtClean="0">
              <a:latin typeface="Times New Roman" pitchFamily="18" charset="0"/>
              <a:cs typeface="Times New Roman" pitchFamily="18" charset="0"/>
            </a:endParaRPr>
          </a:p>
        </p:txBody>
      </p:sp>
      <p:sp>
        <p:nvSpPr>
          <p:cNvPr id="10243" name="Espace réservé du contenu 2"/>
          <p:cNvSpPr>
            <a:spLocks noGrp="1"/>
          </p:cNvSpPr>
          <p:nvPr>
            <p:ph idx="1"/>
          </p:nvPr>
        </p:nvSpPr>
        <p:spPr>
          <a:xfrm>
            <a:off x="142875" y="785835"/>
            <a:ext cx="8858250" cy="5929313"/>
          </a:xfrm>
          <a:ln/>
          <a:effectLst>
            <a:softEdge rad="635000"/>
          </a:effectLst>
        </p:spPr>
        <p:style>
          <a:lnRef idx="2">
            <a:schemeClr val="accent6"/>
          </a:lnRef>
          <a:fillRef idx="1001">
            <a:schemeClr val="lt1"/>
          </a:fillRef>
          <a:effectRef idx="0">
            <a:schemeClr val="accent6"/>
          </a:effectRef>
          <a:fontRef idx="minor">
            <a:schemeClr val="dk1"/>
          </a:fontRef>
        </p:style>
        <p:txBody>
          <a:bodyPr/>
          <a:lstStyle/>
          <a:p>
            <a:pPr algn="just" eaLnBrk="1" hangingPunct="1">
              <a:buFont typeface="Arial" charset="0"/>
              <a:buNone/>
            </a:pPr>
            <a:endParaRPr lang="fr-FR" sz="1800" dirty="0" smtClean="0">
              <a:latin typeface="Times New Roman" pitchFamily="18" charset="0"/>
              <a:cs typeface="Times New Roman" pitchFamily="18" charset="0"/>
            </a:endParaRPr>
          </a:p>
          <a:p>
            <a:pPr algn="just" eaLnBrk="1" hangingPunct="1">
              <a:buFont typeface="Arial" charset="0"/>
              <a:buNone/>
            </a:pPr>
            <a:r>
              <a:rPr lang="fr-FR" sz="1800" dirty="0" smtClean="0">
                <a:latin typeface="Times New Roman" pitchFamily="18" charset="0"/>
                <a:cs typeface="Times New Roman" pitchFamily="18" charset="0"/>
              </a:rPr>
              <a:t>Les afférences en provenance des noyaux spécifiques du thalamus se terminent préférentiellement au niveau de la couche IV. Les afférences en provenance des autres régions corticales (fibres d'association - fibres commissurales) (afférences </a:t>
            </a:r>
            <a:r>
              <a:rPr lang="fr-FR" sz="1800" dirty="0" err="1" smtClean="0">
                <a:latin typeface="Times New Roman" pitchFamily="18" charset="0"/>
                <a:cs typeface="Times New Roman" pitchFamily="18" charset="0"/>
              </a:rPr>
              <a:t>cortico</a:t>
            </a:r>
            <a:r>
              <a:rPr lang="fr-FR" sz="1800" dirty="0" smtClean="0">
                <a:latin typeface="Times New Roman" pitchFamily="18" charset="0"/>
                <a:cs typeface="Times New Roman" pitchFamily="18" charset="0"/>
              </a:rPr>
              <a:t>-corticales) se terminent préférentiellement dans les couches superficielles du cortex (II-III).</a:t>
            </a:r>
          </a:p>
          <a:p>
            <a:pPr algn="just" eaLnBrk="1" hangingPunct="1">
              <a:buFont typeface="Arial" charset="0"/>
              <a:buNone/>
            </a:pPr>
            <a:endParaRPr lang="fr-FR" sz="1800" dirty="0" smtClean="0">
              <a:latin typeface="Times New Roman" pitchFamily="18" charset="0"/>
              <a:cs typeface="Times New Roman" pitchFamily="18" charset="0"/>
            </a:endParaRPr>
          </a:p>
          <a:p>
            <a:pPr algn="just" eaLnBrk="1" hangingPunct="1">
              <a:buFont typeface="Arial" charset="0"/>
              <a:buNone/>
            </a:pPr>
            <a:r>
              <a:rPr lang="fr-FR" sz="1800" dirty="0" smtClean="0">
                <a:latin typeface="Times New Roman" pitchFamily="18" charset="0"/>
                <a:cs typeface="Times New Roman" pitchFamily="18" charset="0"/>
              </a:rPr>
              <a:t>Les cellules pyramidales de la couche III donnent naissance aux fibres </a:t>
            </a:r>
            <a:r>
              <a:rPr lang="fr-FR" sz="1800" dirty="0" err="1" smtClean="0">
                <a:latin typeface="Times New Roman" pitchFamily="18" charset="0"/>
                <a:cs typeface="Times New Roman" pitchFamily="18" charset="0"/>
              </a:rPr>
              <a:t>cortico</a:t>
            </a:r>
            <a:r>
              <a:rPr lang="fr-FR" sz="1800" dirty="0" smtClean="0">
                <a:latin typeface="Times New Roman" pitchFamily="18" charset="0"/>
                <a:cs typeface="Times New Roman" pitchFamily="18" charset="0"/>
              </a:rPr>
              <a:t>-corticales. Les grandes cellules pyramidales de la couche V (cellules de </a:t>
            </a:r>
            <a:r>
              <a:rPr lang="fr-FR" sz="1800" dirty="0" err="1" smtClean="0">
                <a:latin typeface="Times New Roman" pitchFamily="18" charset="0"/>
                <a:cs typeface="Times New Roman" pitchFamily="18" charset="0"/>
              </a:rPr>
              <a:t>Betz</a:t>
            </a:r>
            <a:r>
              <a:rPr lang="fr-FR" sz="1800" dirty="0" smtClean="0">
                <a:latin typeface="Times New Roman" pitchFamily="18" charset="0"/>
                <a:cs typeface="Times New Roman" pitchFamily="18" charset="0"/>
              </a:rPr>
              <a:t>) donnent naissance aux fibres </a:t>
            </a:r>
            <a:r>
              <a:rPr lang="fr-FR" sz="1800" dirty="0" err="1" smtClean="0">
                <a:latin typeface="Times New Roman" pitchFamily="18" charset="0"/>
                <a:cs typeface="Times New Roman" pitchFamily="18" charset="0"/>
              </a:rPr>
              <a:t>cortico</a:t>
            </a:r>
            <a:r>
              <a:rPr lang="fr-FR" sz="1800" dirty="0" smtClean="0">
                <a:latin typeface="Times New Roman" pitchFamily="18" charset="0"/>
                <a:cs typeface="Times New Roman" pitchFamily="18" charset="0"/>
              </a:rPr>
              <a:t>-spinales. Les cellules pyramidales de la couche VI donnent naissance aux fibres </a:t>
            </a:r>
            <a:r>
              <a:rPr lang="fr-FR" sz="1800" dirty="0" err="1" smtClean="0">
                <a:latin typeface="Times New Roman" pitchFamily="18" charset="0"/>
                <a:cs typeface="Times New Roman" pitchFamily="18" charset="0"/>
              </a:rPr>
              <a:t>cortico</a:t>
            </a:r>
            <a:r>
              <a:rPr lang="fr-FR" sz="1800" dirty="0" smtClean="0">
                <a:latin typeface="Times New Roman" pitchFamily="18" charset="0"/>
                <a:cs typeface="Times New Roman" pitchFamily="18" charset="0"/>
              </a:rPr>
              <a:t>-thalamiques.</a:t>
            </a:r>
          </a:p>
          <a:p>
            <a:pPr algn="just" eaLnBrk="1" hangingPunct="1">
              <a:buFont typeface="Arial" charset="0"/>
              <a:buNone/>
            </a:pPr>
            <a:endParaRPr lang="fr-FR" sz="1800" dirty="0" smtClean="0">
              <a:latin typeface="Times New Roman" pitchFamily="18" charset="0"/>
              <a:cs typeface="Times New Roman" pitchFamily="18" charset="0"/>
            </a:endParaRPr>
          </a:p>
          <a:p>
            <a:pPr algn="just" eaLnBrk="1" hangingPunct="1">
              <a:buFont typeface="Arial" charset="0"/>
              <a:buNone/>
            </a:pPr>
            <a:r>
              <a:rPr lang="fr-FR" sz="1800" dirty="0" smtClean="0">
                <a:latin typeface="Times New Roman" pitchFamily="18" charset="0"/>
                <a:cs typeface="Times New Roman" pitchFamily="18" charset="0"/>
              </a:rPr>
              <a:t>Il existe donc une relation bidirectionnelle très importante entre le thalamus et le cortex et une organisation verticale "en colonnes", perpendiculaire à l'organisation laminaire, du traitement de l'information. Cette organisation verticale est due à la présence d'inter neurones inhibiteurs GABA dont les axones sont plutôt horizontaux et touchent essentiellement la partie basale des cellules pyramidales.</a:t>
            </a:r>
          </a:p>
          <a:p>
            <a:pPr eaLnBrk="1" hangingPunct="1"/>
            <a:endParaRPr lang="fr-F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xth"/>
          <p:cNvPicPr>
            <a:picLocks noChangeAspect="1" noChangeArrowheads="1"/>
          </p:cNvPicPr>
          <p:nvPr/>
        </p:nvPicPr>
        <p:blipFill>
          <a:blip r:embed="rId2"/>
          <a:srcRect/>
          <a:stretch>
            <a:fillRect/>
          </a:stretch>
        </p:blipFill>
        <p:spPr bwMode="auto">
          <a:xfrm>
            <a:off x="857250" y="739775"/>
            <a:ext cx="7432675" cy="554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8" y="357150"/>
            <a:ext cx="8229600" cy="1714528"/>
          </a:xfrm>
        </p:spPr>
        <p:txBody>
          <a:bodyPr rtlCol="0">
            <a:normAutofit fontScale="90000"/>
          </a:bodyPr>
          <a:lstStyle/>
          <a:p>
            <a:pPr eaLnBrk="1" fontAlgn="auto" hangingPunct="1">
              <a:spcAft>
                <a:spcPts val="0"/>
              </a:spcAft>
              <a:defRPr/>
            </a:pPr>
            <a:r>
              <a:rPr lang="fr-FR" sz="3100" b="1" dirty="0" smtClean="0"/>
              <a:t/>
            </a:r>
            <a:br>
              <a:rPr lang="fr-FR" sz="3100" b="1" dirty="0" smtClean="0"/>
            </a:br>
            <a:r>
              <a:rPr lang="fr-FR" sz="3100" b="1" dirty="0" smtClean="0">
                <a:latin typeface="Times New Roman" pitchFamily="18" charset="0"/>
                <a:cs typeface="Times New Roman" pitchFamily="18" charset="0"/>
              </a:rPr>
              <a:t>2. MECANISMES CELLULAIRES SOUS-TENDANT L'ACTIVITÉ EEG</a:t>
            </a:r>
            <a:r>
              <a:rPr lang="fr-FR" b="1" dirty="0" smtClean="0"/>
              <a:t/>
            </a:r>
            <a:br>
              <a:rPr lang="fr-FR" b="1" dirty="0" smtClean="0"/>
            </a:br>
            <a:endParaRPr lang="fr-FR" dirty="0" smtClean="0"/>
          </a:p>
        </p:txBody>
      </p:sp>
      <p:sp>
        <p:nvSpPr>
          <p:cNvPr id="12291" name="Espace réservé du contenu 2"/>
          <p:cNvSpPr>
            <a:spLocks noGrp="1"/>
          </p:cNvSpPr>
          <p:nvPr>
            <p:ph idx="1"/>
          </p:nvPr>
        </p:nvSpPr>
        <p:spPr/>
        <p:txBody>
          <a:bodyPr/>
          <a:lstStyle/>
          <a:p>
            <a:pPr algn="just" eaLnBrk="1" hangingPunct="1">
              <a:buFont typeface="Arial" charset="0"/>
              <a:buNone/>
            </a:pPr>
            <a:r>
              <a:rPr lang="fr-FR" sz="1900" dirty="0" smtClean="0">
                <a:latin typeface="Times New Roman" pitchFamily="18" charset="0"/>
                <a:cs typeface="Times New Roman" pitchFamily="18" charset="0"/>
              </a:rPr>
              <a:t>    </a:t>
            </a:r>
          </a:p>
          <a:p>
            <a:pPr algn="just" eaLnBrk="1" hangingPunct="1">
              <a:buFont typeface="Arial" charset="0"/>
              <a:buNone/>
            </a:pPr>
            <a:r>
              <a:rPr lang="fr-FR" sz="1900" dirty="0" smtClean="0">
                <a:latin typeface="Times New Roman" pitchFamily="18" charset="0"/>
                <a:cs typeface="Times New Roman" pitchFamily="18" charset="0"/>
              </a:rPr>
              <a:t>     L'activité EEG correspond essentiellement à l'activité post synaptique des cellules pyramidales corticales. Elle résulte de l'orientation parallèle des dendrites des cellules pyramidales :</a:t>
            </a:r>
          </a:p>
          <a:p>
            <a:pPr algn="just" eaLnBrk="1" hangingPunct="1">
              <a:buFont typeface="Arial" charset="0"/>
              <a:buNone/>
            </a:pPr>
            <a:endParaRPr lang="fr-FR" sz="1900" dirty="0" smtClean="0">
              <a:latin typeface="Times New Roman" pitchFamily="18" charset="0"/>
              <a:cs typeface="Times New Roman" pitchFamily="18" charset="0"/>
            </a:endParaRPr>
          </a:p>
          <a:p>
            <a:pPr algn="just" eaLnBrk="1" hangingPunct="1">
              <a:buFont typeface="Arial" charset="0"/>
              <a:buNone/>
            </a:pPr>
            <a:r>
              <a:rPr lang="fr-FR" sz="1900" dirty="0" smtClean="0">
                <a:latin typeface="Times New Roman" pitchFamily="18" charset="0"/>
                <a:cs typeface="Times New Roman" pitchFamily="18" charset="0"/>
              </a:rPr>
              <a:t>     les courants locaux venant de dipôles orientés parallèlement s'ajoutent. Elle représente l'addition des courants locaux d'une très large population de cellules pyramidales. Elle est donc essentiellement sous le contrôle des structures sous-corticales, qui se projettent au niveau cortical. </a:t>
            </a:r>
          </a:p>
          <a:p>
            <a:pPr eaLnBrk="1" hangingPunct="1">
              <a:buNone/>
            </a:pP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1721"/>
            <a:ext cx="8229600" cy="1225577"/>
          </a:xfrm>
        </p:spPr>
        <p:txBody>
          <a:bodyPr rtlCol="0">
            <a:normAutofit fontScale="90000"/>
          </a:bodyPr>
          <a:lstStyle/>
          <a:p>
            <a:pPr eaLnBrk="1" fontAlgn="auto" hangingPunct="1">
              <a:spcAft>
                <a:spcPts val="0"/>
              </a:spcAft>
              <a:defRPr/>
            </a:pPr>
            <a:r>
              <a:rPr lang="fr-FR" sz="3100" b="1" dirty="0" smtClean="0"/>
              <a:t/>
            </a:r>
            <a:br>
              <a:rPr lang="fr-FR" sz="3100" b="1" dirty="0" smtClean="0"/>
            </a:br>
            <a:r>
              <a:rPr lang="fr-FR" sz="3100" b="1" dirty="0" smtClean="0">
                <a:latin typeface="Times New Roman" pitchFamily="18" charset="0"/>
                <a:cs typeface="Times New Roman" pitchFamily="18" charset="0"/>
              </a:rPr>
              <a:t>3. LES ACTIVITÉS EEG SPONTANÉES</a:t>
            </a:r>
            <a:r>
              <a:rPr lang="fr-FR" b="1" dirty="0" smtClean="0"/>
              <a:t/>
            </a:r>
            <a:br>
              <a:rPr lang="fr-FR" b="1" dirty="0" smtClean="0"/>
            </a:br>
            <a:endParaRPr lang="fr-FR" dirty="0" smtClean="0"/>
          </a:p>
        </p:txBody>
      </p:sp>
      <p:sp>
        <p:nvSpPr>
          <p:cNvPr id="3" name="Espace réservé du contenu 2"/>
          <p:cNvSpPr>
            <a:spLocks noGrp="1"/>
          </p:cNvSpPr>
          <p:nvPr>
            <p:ph idx="1"/>
          </p:nvPr>
        </p:nvSpPr>
        <p:spPr>
          <a:xfrm>
            <a:off x="214313" y="785794"/>
            <a:ext cx="8715375" cy="5857894"/>
          </a:xfrm>
        </p:spPr>
        <p:txBody>
          <a:bodyPr rtlCol="0">
            <a:normAutofit fontScale="92500" lnSpcReduction="10000"/>
          </a:bodyPr>
          <a:lstStyle/>
          <a:p>
            <a:pPr algn="just" eaLnBrk="1" fontAlgn="auto" hangingPunct="1">
              <a:spcAft>
                <a:spcPts val="0"/>
              </a:spcAft>
              <a:buFont typeface="Arial" pitchFamily="34" charset="0"/>
              <a:buNone/>
              <a:defRPr/>
            </a:pPr>
            <a:endParaRPr lang="fr-FR" sz="23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sz="2300"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Les activités cérébrales sont caractérisées par leur fréquence, leur amplitude, leur morphologie, leur stabilité, leur topographie et leur réactivité. Elles sont classées en fonction de leur bande de fréquence. </a:t>
            </a:r>
          </a:p>
          <a:p>
            <a:pPr algn="just" eaLnBrk="1" fontAlgn="auto" hangingPunct="1">
              <a:spcAft>
                <a:spcPts val="0"/>
              </a:spcAft>
              <a:buFont typeface="Arial" pitchFamily="34" charset="0"/>
              <a:buNone/>
              <a:defRPr/>
            </a:pPr>
            <a:endParaRPr lang="fr-FR" sz="22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fr-FR" sz="2200" dirty="0" smtClean="0">
                <a:latin typeface="Times New Roman" pitchFamily="18" charset="0"/>
                <a:cs typeface="Times New Roman" pitchFamily="18" charset="0"/>
              </a:rPr>
              <a:t>     Activités 	</a:t>
            </a:r>
            <a:r>
              <a:rPr lang="fr-FR" sz="2200" b="1" dirty="0" smtClean="0">
                <a:latin typeface="Times New Roman" pitchFamily="18" charset="0"/>
                <a:cs typeface="Times New Roman" pitchFamily="18" charset="0"/>
              </a:rPr>
              <a:t>Bêta </a:t>
            </a:r>
            <a:r>
              <a:rPr lang="fr-FR" sz="2200" dirty="0" smtClean="0">
                <a:latin typeface="Times New Roman" pitchFamily="18" charset="0"/>
                <a:cs typeface="Times New Roman" pitchFamily="18" charset="0"/>
              </a:rPr>
              <a:t>    fréquence :     </a:t>
            </a:r>
            <a:r>
              <a:rPr lang="fr-FR" sz="2200" b="1" dirty="0" smtClean="0">
                <a:latin typeface="Times New Roman" pitchFamily="18" charset="0"/>
                <a:cs typeface="Times New Roman" pitchFamily="18" charset="0"/>
              </a:rPr>
              <a:t>14 - 45 Hz</a:t>
            </a:r>
          </a:p>
          <a:p>
            <a:pPr eaLnBrk="1" fontAlgn="auto" hangingPunct="1">
              <a:spcAft>
                <a:spcPts val="0"/>
              </a:spcAft>
              <a:buFont typeface="Arial" pitchFamily="34" charset="0"/>
              <a:buNone/>
              <a:defRPr/>
            </a:pP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Activités  	</a:t>
            </a:r>
            <a:r>
              <a:rPr lang="fr-FR" sz="2200" b="1" dirty="0" smtClean="0">
                <a:latin typeface="Times New Roman" pitchFamily="18" charset="0"/>
                <a:cs typeface="Times New Roman" pitchFamily="18" charset="0"/>
              </a:rPr>
              <a:t>Alpha</a:t>
            </a:r>
            <a:r>
              <a:rPr lang="fr-FR" sz="2200" dirty="0" smtClean="0">
                <a:latin typeface="Times New Roman" pitchFamily="18" charset="0"/>
                <a:cs typeface="Times New Roman" pitchFamily="18" charset="0"/>
              </a:rPr>
              <a:t>   fréquence </a:t>
            </a:r>
            <a:r>
              <a:rPr lang="fr-FR" sz="2200" b="1" dirty="0" smtClean="0">
                <a:latin typeface="Times New Roman" pitchFamily="18" charset="0"/>
                <a:cs typeface="Times New Roman" pitchFamily="18" charset="0"/>
              </a:rPr>
              <a:t>:     8 - 12 Hz</a:t>
            </a:r>
            <a:r>
              <a:rPr lang="fr-FR" sz="2200" dirty="0" smtClean="0">
                <a:latin typeface="Times New Roman" pitchFamily="18" charset="0"/>
                <a:cs typeface="Times New Roman" pitchFamily="18" charset="0"/>
              </a:rPr>
              <a:t>  Occipitales Yeux Fermés Bloquées par l'ouverture des yeux</a:t>
            </a:r>
          </a:p>
          <a:p>
            <a:pPr eaLnBrk="1" fontAlgn="auto" hangingPunct="1">
              <a:spcAft>
                <a:spcPts val="0"/>
              </a:spcAft>
              <a:buFont typeface="Arial" pitchFamily="34" charset="0"/>
              <a:buNone/>
              <a:defRPr/>
            </a:pPr>
            <a:r>
              <a:rPr lang="fr-FR" sz="2200" dirty="0" smtClean="0">
                <a:latin typeface="Times New Roman" pitchFamily="18" charset="0"/>
                <a:cs typeface="Times New Roman" pitchFamily="18" charset="0"/>
              </a:rPr>
              <a:t>     Activités	</a:t>
            </a:r>
            <a:r>
              <a:rPr lang="fr-FR" sz="2200" b="1" dirty="0" smtClean="0">
                <a:latin typeface="Times New Roman" pitchFamily="18" charset="0"/>
                <a:cs typeface="Times New Roman" pitchFamily="18" charset="0"/>
              </a:rPr>
              <a:t>Thêta</a:t>
            </a:r>
            <a:r>
              <a:rPr lang="fr-FR" sz="2200" dirty="0" smtClean="0">
                <a:latin typeface="Times New Roman" pitchFamily="18" charset="0"/>
                <a:cs typeface="Times New Roman" pitchFamily="18" charset="0"/>
              </a:rPr>
              <a:t>    fréquence :     </a:t>
            </a:r>
            <a:r>
              <a:rPr lang="fr-FR" sz="2200" b="1" dirty="0" smtClean="0">
                <a:latin typeface="Times New Roman" pitchFamily="18" charset="0"/>
                <a:cs typeface="Times New Roman" pitchFamily="18" charset="0"/>
              </a:rPr>
              <a:t>4 - 8 Hz </a:t>
            </a:r>
          </a:p>
          <a:p>
            <a:pPr eaLnBrk="1" fontAlgn="auto" hangingPunct="1">
              <a:spcAft>
                <a:spcPts val="0"/>
              </a:spcAft>
              <a:buFont typeface="Arial" pitchFamily="34" charset="0"/>
              <a:buNone/>
              <a:defRPr/>
            </a:pP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Activités 	</a:t>
            </a:r>
            <a:r>
              <a:rPr lang="fr-FR" sz="2200" b="1" dirty="0" smtClean="0">
                <a:latin typeface="Times New Roman" pitchFamily="18" charset="0"/>
                <a:cs typeface="Times New Roman" pitchFamily="18" charset="0"/>
              </a:rPr>
              <a:t>Delta </a:t>
            </a:r>
            <a:r>
              <a:rPr lang="fr-FR" sz="2200" dirty="0" smtClean="0">
                <a:latin typeface="Times New Roman" pitchFamily="18" charset="0"/>
                <a:cs typeface="Times New Roman" pitchFamily="18" charset="0"/>
              </a:rPr>
              <a:t>fréquence </a:t>
            </a:r>
            <a:r>
              <a:rPr lang="fr-FR" sz="2200" b="1" dirty="0" smtClean="0">
                <a:latin typeface="Times New Roman" pitchFamily="18" charset="0"/>
                <a:cs typeface="Times New Roman" pitchFamily="18" charset="0"/>
              </a:rPr>
              <a:t>:     &lt; 3,5 Hz</a:t>
            </a:r>
          </a:p>
          <a:p>
            <a:pPr eaLnBrk="1" fontAlgn="auto" hangingPunct="1">
              <a:spcAft>
                <a:spcPts val="0"/>
              </a:spcAft>
              <a:buFont typeface="Arial" pitchFamily="34" charset="0"/>
              <a:buNone/>
              <a:defRPr/>
            </a:pPr>
            <a:endParaRPr lang="fr-FR" sz="22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sz="2200" dirty="0" smtClean="0">
                <a:latin typeface="Times New Roman" pitchFamily="18" charset="0"/>
                <a:cs typeface="Times New Roman" pitchFamily="18" charset="0"/>
              </a:rPr>
              <a:t>     Chez l'adulte sain éveillé, l'activité EEG est constituée principalement de 2 rythmes alpha et bêta. On peut noter de manière physiologique des activités thêta et delta, dont l'importance varie en fonction de l'âge et du niveau de vigilance.</a:t>
            </a:r>
          </a:p>
          <a:p>
            <a:pPr algn="just" eaLnBrk="1" fontAlgn="auto" hangingPunct="1">
              <a:spcAft>
                <a:spcPts val="0"/>
              </a:spcAft>
              <a:buFont typeface="Arial" pitchFamily="34" charset="0"/>
              <a:buNone/>
              <a:defRPr/>
            </a:pPr>
            <a:endParaRPr lang="fr-FR" sz="22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L'activité EEG constitue un biorythme influencé par l'environnement externe et interne du sujet, qui varie au cours du nycthémère et se modifie en fonction de l'âge.</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1780"/>
            <a:ext cx="8229600" cy="1918526"/>
          </a:xfrm>
        </p:spPr>
        <p:txBody>
          <a:bodyPr rtlCol="0">
            <a:normAutofit fontScale="90000"/>
          </a:bodyPr>
          <a:lstStyle/>
          <a:p>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b="1" dirty="0" smtClean="0"/>
              <a:t/>
            </a:r>
            <a:br>
              <a:rPr lang="fr-FR" b="1" dirty="0" smtClean="0"/>
            </a:br>
            <a:r>
              <a:rPr lang="fr-FR" sz="3100" b="1" dirty="0" smtClean="0">
                <a:latin typeface="Times New Roman" pitchFamily="18" charset="0"/>
                <a:cs typeface="Times New Roman" pitchFamily="18" charset="0"/>
              </a:rPr>
              <a:t>III.2 - LA POLYGRAPHIE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
            </a:r>
            <a:br>
              <a:rPr lang="fr-FR" sz="3100" b="1"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LA POLYGRAPHIE DE SOMMEIL</a:t>
            </a:r>
            <a:r>
              <a:rPr lang="fr-FR" b="1" dirty="0" smtClean="0"/>
              <a:t/>
            </a:r>
            <a:br>
              <a:rPr lang="fr-FR" b="1" dirty="0" smtClean="0"/>
            </a:br>
            <a:endParaRPr lang="fr-FR" dirty="0" smtClean="0"/>
          </a:p>
        </p:txBody>
      </p:sp>
      <p:pic>
        <p:nvPicPr>
          <p:cNvPr id="14339" name="Picture 2" descr="casque"/>
          <p:cNvPicPr>
            <a:picLocks noGrp="1" noChangeAspect="1" noChangeArrowheads="1"/>
          </p:cNvPicPr>
          <p:nvPr>
            <p:ph idx="1"/>
          </p:nvPr>
        </p:nvPicPr>
        <p:blipFill>
          <a:blip r:embed="rId2"/>
          <a:stretch>
            <a:fillRect/>
          </a:stretch>
        </p:blipFill>
        <p:spPr>
          <a:xfrm>
            <a:off x="3486150" y="3012281"/>
            <a:ext cx="2171700" cy="22352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6"/>
          <p:cNvSpPr>
            <a:spLocks noGrp="1"/>
          </p:cNvSpPr>
          <p:nvPr>
            <p:ph type="title"/>
          </p:nvPr>
        </p:nvSpPr>
        <p:spPr>
          <a:xfrm>
            <a:off x="457200" y="142875"/>
            <a:ext cx="8229600" cy="296863"/>
          </a:xfrm>
        </p:spPr>
        <p:txBody>
          <a:bodyPr>
            <a:normAutofit fontScale="90000"/>
          </a:bodyPr>
          <a:lstStyle/>
          <a:p>
            <a:pPr eaLnBrk="1" hangingPunct="1"/>
            <a:r>
              <a:rPr lang="fr-FR" sz="2800" dirty="0" smtClean="0">
                <a:latin typeface="Times New Roman" pitchFamily="18" charset="0"/>
                <a:cs typeface="Times New Roman" pitchFamily="18" charset="0"/>
              </a:rPr>
              <a:t>La polygraphie du sommeil</a:t>
            </a:r>
          </a:p>
        </p:txBody>
      </p:sp>
      <p:sp>
        <p:nvSpPr>
          <p:cNvPr id="8" name="Espace réservé du contenu 7"/>
          <p:cNvSpPr>
            <a:spLocks noGrp="1"/>
          </p:cNvSpPr>
          <p:nvPr>
            <p:ph idx="1"/>
          </p:nvPr>
        </p:nvSpPr>
        <p:spPr>
          <a:xfrm>
            <a:off x="142875" y="642938"/>
            <a:ext cx="8786813" cy="6072187"/>
          </a:xfrm>
        </p:spPr>
        <p:txBody>
          <a:bodyPr rtlCol="0">
            <a:normAutofit fontScale="70000" lnSpcReduction="20000"/>
          </a:bodyPr>
          <a:lstStyle/>
          <a:p>
            <a:pPr algn="just" eaLnBrk="1" fontAlgn="auto" hangingPunct="1">
              <a:spcAft>
                <a:spcPts val="0"/>
              </a:spcAft>
              <a:buFont typeface="Arial" pitchFamily="34" charset="0"/>
              <a:buNone/>
              <a:defRPr/>
            </a:pPr>
            <a:endParaRPr lang="fr-FR" b="1"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Chez l'homme, l'enregistrement de milliers de polygraphies de sommeil nocturne a permis d'établir le profil typique d'une nuit de sommeil d'un adulte jeune. </a:t>
            </a:r>
          </a:p>
          <a:p>
            <a:pPr algn="just" eaLnBrk="1" fontAlgn="auto" hangingPunct="1">
              <a:spcAft>
                <a:spcPts val="0"/>
              </a:spcAft>
              <a:buFont typeface="Arial" pitchFamily="34" charset="0"/>
              <a:buNone/>
              <a:defRPr/>
            </a:pPr>
            <a:endParaRPr lang="fr-FR"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dirty="0" smtClean="0">
                <a:latin typeface="Times New Roman" pitchFamily="18" charset="0"/>
                <a:cs typeface="Times New Roman" pitchFamily="18" charset="0"/>
              </a:rPr>
              <a:t>Sur la base des modifications :</a:t>
            </a:r>
          </a:p>
          <a:p>
            <a:pPr algn="just" eaLnBrk="1" fontAlgn="auto" hangingPunct="1">
              <a:spcAft>
                <a:spcPts val="0"/>
              </a:spcAft>
              <a:buFont typeface="Arial" pitchFamily="34" charset="0"/>
              <a:buNone/>
              <a:defRPr/>
            </a:pPr>
            <a:r>
              <a:rPr lang="fr-FR" dirty="0" smtClean="0">
                <a:latin typeface="Times New Roman" pitchFamily="18" charset="0"/>
                <a:cs typeface="Times New Roman" pitchFamily="18" charset="0"/>
              </a:rPr>
              <a:t> </a:t>
            </a:r>
          </a:p>
          <a:p>
            <a:pPr algn="just" eaLnBrk="1" fontAlgn="auto" hangingPunct="1">
              <a:spcAft>
                <a:spcPts val="0"/>
              </a:spcAft>
              <a:buFont typeface="Wingdings" pitchFamily="2" charset="2"/>
              <a:buChar char="Ø"/>
              <a:defRPr/>
            </a:pPr>
            <a:r>
              <a:rPr lang="fr-FR" dirty="0" smtClean="0">
                <a:latin typeface="Times New Roman" pitchFamily="18" charset="0"/>
                <a:cs typeface="Times New Roman" pitchFamily="18" charset="0"/>
              </a:rPr>
              <a:t>de l'activité électrique corticale (électroencéphalogramme : </a:t>
            </a:r>
            <a:r>
              <a:rPr lang="fr-FR" b="1" dirty="0" smtClean="0">
                <a:latin typeface="Times New Roman" pitchFamily="18" charset="0"/>
                <a:cs typeface="Times New Roman" pitchFamily="18" charset="0"/>
              </a:rPr>
              <a:t>EEG</a:t>
            </a:r>
            <a:r>
              <a:rPr lang="fr-FR" dirty="0" smtClean="0">
                <a:latin typeface="Times New Roman" pitchFamily="18" charset="0"/>
                <a:cs typeface="Times New Roman" pitchFamily="18" charset="0"/>
              </a:rPr>
              <a:t>), </a:t>
            </a:r>
          </a:p>
          <a:p>
            <a:pPr algn="just" eaLnBrk="1" fontAlgn="auto" hangingPunct="1">
              <a:spcAft>
                <a:spcPts val="0"/>
              </a:spcAft>
              <a:buFont typeface="Wingdings" pitchFamily="2" charset="2"/>
              <a:buChar char="Ø"/>
              <a:defRPr/>
            </a:pPr>
            <a:r>
              <a:rPr lang="fr-FR" dirty="0" smtClean="0">
                <a:latin typeface="Times New Roman" pitchFamily="18" charset="0"/>
                <a:cs typeface="Times New Roman" pitchFamily="18" charset="0"/>
              </a:rPr>
              <a:t>de l'activité électrique des muscles de la houppe du menton (électromyogramme : </a:t>
            </a:r>
            <a:r>
              <a:rPr lang="fr-FR" b="1" dirty="0" smtClean="0">
                <a:latin typeface="Times New Roman" pitchFamily="18" charset="0"/>
                <a:cs typeface="Times New Roman" pitchFamily="18" charset="0"/>
              </a:rPr>
              <a:t>EMG</a:t>
            </a:r>
            <a:r>
              <a:rPr lang="fr-FR" dirty="0" smtClean="0">
                <a:latin typeface="Times New Roman" pitchFamily="18" charset="0"/>
                <a:cs typeface="Times New Roman" pitchFamily="18" charset="0"/>
              </a:rPr>
              <a:t>) </a:t>
            </a:r>
          </a:p>
          <a:p>
            <a:pPr algn="just" eaLnBrk="1" fontAlgn="auto" hangingPunct="1">
              <a:spcAft>
                <a:spcPts val="0"/>
              </a:spcAft>
              <a:buFont typeface="Wingdings" pitchFamily="2" charset="2"/>
              <a:buChar char="Ø"/>
              <a:defRPr/>
            </a:pPr>
            <a:r>
              <a:rPr lang="fr-FR" dirty="0" smtClean="0">
                <a:latin typeface="Times New Roman" pitchFamily="18" charset="0"/>
                <a:cs typeface="Times New Roman" pitchFamily="18" charset="0"/>
              </a:rPr>
              <a:t>de la présence ou non de mouvements oculaires (électro-</a:t>
            </a:r>
            <a:r>
              <a:rPr lang="fr-FR" dirty="0" err="1" smtClean="0">
                <a:latin typeface="Times New Roman" pitchFamily="18" charset="0"/>
                <a:cs typeface="Times New Roman" pitchFamily="18" charset="0"/>
              </a:rPr>
              <a:t>oculogramme</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EOG</a:t>
            </a:r>
            <a:r>
              <a:rPr lang="fr-FR" dirty="0" smtClean="0">
                <a:latin typeface="Times New Roman" pitchFamily="18" charset="0"/>
                <a:cs typeface="Times New Roman" pitchFamily="18" charset="0"/>
              </a:rPr>
              <a:t>) </a:t>
            </a:r>
          </a:p>
          <a:p>
            <a:pPr algn="just" eaLnBrk="1" fontAlgn="auto" hangingPunct="1">
              <a:spcAft>
                <a:spcPts val="0"/>
              </a:spcAft>
              <a:buFont typeface="Wingdings" pitchFamily="2" charset="2"/>
              <a:buChar char="Ø"/>
              <a:defRPr/>
            </a:pPr>
            <a:r>
              <a:rPr lang="fr-FR" dirty="0" smtClean="0">
                <a:latin typeface="Times New Roman" pitchFamily="18" charset="0"/>
                <a:cs typeface="Times New Roman" pitchFamily="18" charset="0"/>
              </a:rPr>
              <a:t>des modifications des rythmes cardiaque (</a:t>
            </a:r>
            <a:r>
              <a:rPr lang="fr-FR" b="1" dirty="0" smtClean="0">
                <a:latin typeface="Times New Roman" pitchFamily="18" charset="0"/>
                <a:cs typeface="Times New Roman" pitchFamily="18" charset="0"/>
              </a:rPr>
              <a:t>FC)</a:t>
            </a:r>
            <a:r>
              <a:rPr lang="fr-FR" dirty="0" smtClean="0">
                <a:latin typeface="Times New Roman" pitchFamily="18" charset="0"/>
                <a:cs typeface="Times New Roman" pitchFamily="18" charset="0"/>
              </a:rPr>
              <a:t> et respiratoire </a:t>
            </a:r>
            <a:r>
              <a:rPr lang="fr-FR" b="1" dirty="0" smtClean="0">
                <a:latin typeface="Times New Roman" pitchFamily="18" charset="0"/>
                <a:cs typeface="Times New Roman" pitchFamily="18" charset="0"/>
              </a:rPr>
              <a:t>(Fi) </a:t>
            </a:r>
          </a:p>
          <a:p>
            <a:pPr algn="just" eaLnBrk="1" fontAlgn="auto" hangingPunct="1">
              <a:spcAft>
                <a:spcPts val="0"/>
              </a:spcAft>
              <a:buFont typeface="Arial" pitchFamily="34" charset="0"/>
              <a:buNone/>
              <a:defRPr/>
            </a:pPr>
            <a:endParaRPr lang="fr-FR"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dirty="0" smtClean="0">
                <a:latin typeface="Times New Roman" pitchFamily="18" charset="0"/>
                <a:cs typeface="Times New Roman" pitchFamily="18" charset="0"/>
              </a:rPr>
              <a:t>      On distingue </a:t>
            </a:r>
            <a:r>
              <a:rPr lang="fr-FR" b="1" dirty="0" smtClean="0">
                <a:latin typeface="Times New Roman" pitchFamily="18" charset="0"/>
                <a:cs typeface="Times New Roman" pitchFamily="18" charset="0"/>
              </a:rPr>
              <a:t>4 phases de sommeil lent</a:t>
            </a:r>
            <a:r>
              <a:rPr lang="fr-FR" dirty="0" smtClean="0">
                <a:latin typeface="Times New Roman" pitchFamily="18" charset="0"/>
                <a:cs typeface="Times New Roman" pitchFamily="18" charset="0"/>
              </a:rPr>
              <a:t>, soit 2 phases (I et II) de sommeil lent léger et 2 phases (III et IV) de sommeil lent profond, qui se distinguent du </a:t>
            </a:r>
            <a:r>
              <a:rPr lang="fr-FR" b="1" dirty="0" smtClean="0">
                <a:latin typeface="Times New Roman" pitchFamily="18" charset="0"/>
                <a:cs typeface="Times New Roman" pitchFamily="18" charset="0"/>
              </a:rPr>
              <a:t>sommeil paradoxal</a:t>
            </a:r>
            <a:r>
              <a:rPr lang="fr-FR" dirty="0" smtClean="0">
                <a:latin typeface="Times New Roman" pitchFamily="18" charset="0"/>
                <a:cs typeface="Times New Roman" pitchFamily="18" charset="0"/>
              </a:rPr>
              <a:t>. </a:t>
            </a:r>
          </a:p>
          <a:p>
            <a:pPr algn="just" eaLnBrk="1" fontAlgn="auto" hangingPunct="1">
              <a:spcAft>
                <a:spcPts val="0"/>
              </a:spcAft>
              <a:buFont typeface="Arial" pitchFamily="34" charset="0"/>
              <a:buNone/>
              <a:defRPr/>
            </a:pPr>
            <a:r>
              <a:rPr lang="fr-FR" dirty="0" smtClean="0">
                <a:latin typeface="Times New Roman" pitchFamily="18" charset="0"/>
                <a:cs typeface="Times New Roman" pitchFamily="18" charset="0"/>
              </a:rPr>
              <a:t> </a:t>
            </a:r>
          </a:p>
          <a:p>
            <a:pPr algn="just" eaLnBrk="1" fontAlgn="auto" hangingPunct="1">
              <a:spcAft>
                <a:spcPts val="0"/>
              </a:spcAft>
              <a:buFont typeface="Arial" pitchFamily="34" charset="0"/>
              <a:buNone/>
              <a:defRPr/>
            </a:pPr>
            <a:r>
              <a:rPr lang="fr-FR" dirty="0" smtClean="0">
                <a:latin typeface="Times New Roman" pitchFamily="18" charset="0"/>
                <a:cs typeface="Times New Roman" pitchFamily="18" charset="0"/>
              </a:rPr>
              <a:t>      En effet, le sommeil lent se caractérise par un ralentissement progressif de l'activité électrique corticale, synchrone d'une augmentation d'amplitude des ondes EEG enregistrées. </a:t>
            </a:r>
          </a:p>
          <a:p>
            <a:pPr algn="just" eaLnBrk="1" fontAlgn="auto" hangingPunct="1">
              <a:spcAft>
                <a:spcPts val="0"/>
              </a:spcAft>
              <a:buFont typeface="Arial" pitchFamily="34" charset="0"/>
              <a:buNone/>
              <a:defRPr/>
            </a:pPr>
            <a:endParaRPr lang="fr-FR"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dirty="0" smtClean="0">
                <a:latin typeface="Times New Roman" pitchFamily="18" charset="0"/>
                <a:cs typeface="Times New Roman" pitchFamily="18" charset="0"/>
              </a:rPr>
              <a:t>      Le sommeil paradoxal se caractérise, au contraire, par une activité corticale rapide et peu ample, proche de celle de l'éveil.</a:t>
            </a:r>
          </a:p>
          <a:p>
            <a:pPr algn="just" eaLnBrk="1" fontAlgn="auto" hangingPunct="1">
              <a:spcAft>
                <a:spcPts val="0"/>
              </a:spcAft>
              <a:buFont typeface="Arial" pitchFamily="34" charset="0"/>
              <a:buNone/>
              <a:defRPr/>
            </a:pPr>
            <a:r>
              <a:rPr lang="fr-FR" b="1"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fr-FR" b="1" dirty="0" smtClean="0">
                <a:latin typeface="Times New Roman" pitchFamily="18" charset="0"/>
                <a:cs typeface="Times New Roman" pitchFamily="18" charset="0"/>
              </a:rPr>
              <a:t>      En pathologie</a:t>
            </a:r>
            <a:r>
              <a:rPr lang="fr-FR" dirty="0" smtClean="0">
                <a:latin typeface="Times New Roman" pitchFamily="18" charset="0"/>
                <a:cs typeface="Times New Roman" pitchFamily="18" charset="0"/>
              </a:rPr>
              <a:t>, il est possible d'enregistrer simultanément un nombre de paramètres adaptés à la recherche et au diagnostic de l'affection suspectée comme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14290"/>
            <a:ext cx="9001156" cy="2714644"/>
          </a:xfrm>
        </p:spPr>
        <p:txBody>
          <a:bodyPr rtlCol="0">
            <a:normAutofit/>
          </a:bodyPr>
          <a:lstStyle/>
          <a:p>
            <a:pPr lvl="0" algn="l"/>
            <a:r>
              <a:rPr lang="fr-FR" sz="1800" b="1" dirty="0" smtClean="0"/>
              <a:t>    - </a:t>
            </a:r>
            <a:r>
              <a:rPr lang="fr-FR" sz="2000" b="1" dirty="0" smtClean="0"/>
              <a:t>le flux </a:t>
            </a:r>
            <a:r>
              <a:rPr lang="fr-FR" sz="2000" b="1" dirty="0" err="1" smtClean="0"/>
              <a:t>naso</a:t>
            </a:r>
            <a:r>
              <a:rPr lang="fr-FR" sz="2000" b="1" dirty="0" smtClean="0"/>
              <a:t>-buccal et la saturation en oxygène à la recherche d'un syndrome d'apnées du  </a:t>
            </a:r>
            <a:r>
              <a:rPr lang="fr-FR" sz="2000" b="1" dirty="0" smtClean="0"/>
              <a:t>sommeil</a:t>
            </a:r>
            <a:r>
              <a:rPr lang="fr-FR" sz="2000" dirty="0" smtClean="0"/>
              <a:t/>
            </a:r>
            <a:br>
              <a:rPr lang="fr-FR" sz="2000" dirty="0" smtClean="0"/>
            </a:br>
            <a:r>
              <a:rPr lang="fr-FR" sz="2000" dirty="0" smtClean="0"/>
              <a:t>    </a:t>
            </a:r>
            <a:r>
              <a:rPr lang="fr-FR" sz="2000" b="1" dirty="0" smtClean="0"/>
              <a:t>- l'activité électrique des muscles jambiers antérieurs à la recherche </a:t>
            </a:r>
            <a:r>
              <a:rPr lang="fr-FR" sz="2000" dirty="0" smtClean="0"/>
              <a:t>de </a:t>
            </a:r>
            <a:r>
              <a:rPr lang="fr-FR" sz="2000" b="1" dirty="0" smtClean="0"/>
              <a:t>mouvements d'impatience des      jambes dans le sommeil</a:t>
            </a:r>
            <a:r>
              <a:rPr lang="fr-FR" sz="2000" dirty="0" smtClean="0"/>
              <a:t/>
            </a:r>
            <a:br>
              <a:rPr lang="fr-FR" sz="2000" dirty="0" smtClean="0"/>
            </a:br>
            <a:r>
              <a:rPr lang="fr-FR" sz="2000" dirty="0" smtClean="0"/>
              <a:t>     </a:t>
            </a:r>
            <a:r>
              <a:rPr lang="fr-FR" sz="2000" b="1" dirty="0" smtClean="0"/>
              <a:t>-</a:t>
            </a:r>
            <a:r>
              <a:rPr lang="fr-FR" sz="2000" dirty="0" smtClean="0"/>
              <a:t> </a:t>
            </a:r>
            <a:r>
              <a:rPr lang="fr-FR" sz="2000" b="1" dirty="0" smtClean="0"/>
              <a:t>La pression œsophagienne à la recherche d'un syndrome de résistance des voies aériennes supérieures...</a:t>
            </a:r>
            <a:r>
              <a:rPr lang="fr-FR" sz="1800" dirty="0" smtClean="0"/>
              <a:t/>
            </a:r>
            <a:br>
              <a:rPr lang="fr-FR" sz="1800" dirty="0" smtClean="0"/>
            </a:br>
            <a:r>
              <a:rPr lang="fr-FR" sz="1800" dirty="0" smtClean="0"/>
              <a:t/>
            </a:r>
            <a:br>
              <a:rPr lang="fr-FR" sz="1800" dirty="0" smtClean="0"/>
            </a:br>
            <a:r>
              <a:rPr lang="fr-FR" sz="1800" dirty="0" smtClean="0">
                <a:latin typeface="Times New Roman" pitchFamily="18" charset="0"/>
                <a:cs typeface="Times New Roman" pitchFamily="18" charset="0"/>
              </a:rPr>
              <a:t/>
            </a:r>
            <a:br>
              <a:rPr lang="fr-FR" sz="1800" dirty="0" smtClean="0">
                <a:latin typeface="Times New Roman" pitchFamily="18" charset="0"/>
                <a:cs typeface="Times New Roman" pitchFamily="18" charset="0"/>
              </a:rPr>
            </a:br>
            <a:endParaRPr lang="fr-FR" sz="1800" dirty="0" smtClean="0">
              <a:latin typeface="Times New Roman" pitchFamily="18" charset="0"/>
              <a:cs typeface="Times New Roman" pitchFamily="18" charset="0"/>
            </a:endParaRPr>
          </a:p>
        </p:txBody>
      </p:sp>
      <p:pic>
        <p:nvPicPr>
          <p:cNvPr id="16387" name="Picture 2" descr="electr_polysomno"/>
          <p:cNvPicPr>
            <a:picLocks noGrp="1" noChangeAspect="1" noChangeArrowheads="1"/>
          </p:cNvPicPr>
          <p:nvPr>
            <p:ph idx="1"/>
          </p:nvPr>
        </p:nvPicPr>
        <p:blipFill>
          <a:blip r:embed="rId2"/>
          <a:stretch>
            <a:fillRect/>
          </a:stretch>
        </p:blipFill>
        <p:spPr>
          <a:xfrm>
            <a:off x="2495550" y="2612231"/>
            <a:ext cx="4152900" cy="30353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egeveil"/>
          <p:cNvPicPr>
            <a:picLocks noChangeAspect="1" noChangeArrowheads="1"/>
          </p:cNvPicPr>
          <p:nvPr/>
        </p:nvPicPr>
        <p:blipFill>
          <a:blip r:embed="rId2"/>
          <a:srcRect/>
          <a:stretch>
            <a:fillRect/>
          </a:stretch>
        </p:blipFill>
        <p:spPr bwMode="auto">
          <a:xfrm>
            <a:off x="285720" y="1857364"/>
            <a:ext cx="8643998" cy="5000636"/>
          </a:xfrm>
          <a:prstGeom prst="rect">
            <a:avLst/>
          </a:prstGeom>
          <a:noFill/>
          <a:ln w="9525">
            <a:noFill/>
            <a:miter lim="800000"/>
            <a:headEnd/>
            <a:tailEnd/>
          </a:ln>
        </p:spPr>
      </p:pic>
      <p:sp>
        <p:nvSpPr>
          <p:cNvPr id="29699" name="Rectangle 3"/>
          <p:cNvSpPr>
            <a:spLocks noChangeArrowheads="1"/>
          </p:cNvSpPr>
          <p:nvPr/>
        </p:nvSpPr>
        <p:spPr bwMode="auto">
          <a:xfrm>
            <a:off x="0" y="1"/>
            <a:ext cx="8849102" cy="2462213"/>
          </a:xfrm>
          <a:prstGeom prst="rect">
            <a:avLst/>
          </a:prstGeom>
          <a:noFill/>
          <a:ln w="9525">
            <a:noFill/>
            <a:miter lim="800000"/>
            <a:headEnd/>
            <a:tailEnd/>
          </a:ln>
          <a:effectLst/>
        </p:spPr>
        <p:txBody>
          <a:bodyPr vert="horz" wrap="square" lIns="1371168" tIns="45720" rIns="91440" bIns="45720" numCol="1" anchor="ctr" anchorCtr="0" compatLnSpc="1">
            <a:prstTxWarp prst="textNoShape">
              <a:avLst/>
            </a:prstTxWarp>
            <a:spAutoFit/>
          </a:bodyPr>
          <a:lstStyle/>
          <a:p>
            <a:pPr lvl="1" algn="just" eaLnBrk="0" hangingPunct="0"/>
            <a:r>
              <a:rPr kumimoji="0" lang="fr-FR" sz="1600" b="1" i="0" u="none" strike="noStrike" cap="none" normalizeH="0" baseline="0" dirty="0" smtClean="0">
                <a:ln>
                  <a:noFill/>
                </a:ln>
                <a:solidFill>
                  <a:srgbClr val="000000"/>
                </a:solidFill>
                <a:effectLst/>
                <a:latin typeface="Arial" pitchFamily="34" charset="0"/>
                <a:cs typeface="Arial" pitchFamily="34" charset="0"/>
              </a:rPr>
              <a:t>1. L’EVEIL CALME</a:t>
            </a:r>
            <a:endParaRPr lang="fr-FR" sz="1600" b="1" dirty="0">
              <a:latin typeface="Times New Roman" pitchFamily="18" charset="0"/>
              <a:cs typeface="Arial" pitchFamily="34" charset="0"/>
            </a:endParaRPr>
          </a:p>
          <a:p>
            <a:pPr lvl="1" algn="just" eaLnBrk="0" hangingPunct="0"/>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 phase d'</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éveil calme</a:t>
            </a: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pendant laquelle le sujet est détendu et les yeux fermés</a:t>
            </a:r>
            <a:r>
              <a:rPr kumimoji="0" lang="fr-FR"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lvl="0"/>
            <a:r>
              <a:rPr lang="fr-FR" sz="1600" dirty="0" smtClean="0"/>
              <a:t>        EEG </a:t>
            </a:r>
            <a:r>
              <a:rPr lang="fr-FR" sz="1600" dirty="0"/>
              <a:t>: Activité de type Alpha (10 - 12 </a:t>
            </a:r>
            <a:r>
              <a:rPr lang="fr-FR" sz="1600" dirty="0" err="1"/>
              <a:t>cps</a:t>
            </a:r>
            <a:r>
              <a:rPr lang="fr-FR" sz="1600" dirty="0"/>
              <a:t>) postérieure </a:t>
            </a:r>
            <a:endParaRPr lang="fr-FR" sz="1600" dirty="0" smtClean="0"/>
          </a:p>
          <a:p>
            <a:pPr lvl="0"/>
            <a:endParaRPr lang="fr-FR" dirty="0" smtClean="0"/>
          </a:p>
          <a:p>
            <a:r>
              <a:rPr lang="fr-FR" i="1" dirty="0" smtClean="0"/>
              <a:t>                Iconographie </a:t>
            </a:r>
            <a:r>
              <a:rPr lang="fr-FR" i="1" dirty="0"/>
              <a:t>personnelle - Dr. D. Rose</a:t>
            </a:r>
            <a:endParaRPr lang="fr-FR" dirty="0"/>
          </a:p>
          <a:p>
            <a:pPr lvl="0"/>
            <a:endParaRPr lang="fr-FR" dirty="0" smtClean="0"/>
          </a:p>
          <a:p>
            <a:pPr lvl="0"/>
            <a:endParaRPr lang="fr-FR"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2714644"/>
          </a:xfrm>
        </p:spPr>
        <p:txBody>
          <a:bodyPr>
            <a:normAutofit fontScale="90000"/>
          </a:bodyPr>
          <a:lstStyle/>
          <a:p>
            <a:pPr algn="ctr"/>
            <a:r>
              <a:rPr lang="fr-FR" b="1" dirty="0" smtClean="0"/>
              <a:t/>
            </a:r>
            <a:br>
              <a:rPr lang="fr-FR" b="1" dirty="0" smtClean="0"/>
            </a:br>
            <a:r>
              <a:rPr lang="fr-FR" dirty="0" smtClean="0"/>
              <a:t> </a:t>
            </a:r>
            <a:br>
              <a:rPr lang="fr-FR" dirty="0" smtClean="0"/>
            </a:br>
            <a:r>
              <a:rPr lang="fr-FR" sz="1800" b="1" dirty="0" smtClean="0">
                <a:latin typeface="Times New Roman" pitchFamily="18" charset="0"/>
                <a:cs typeface="Times New Roman" pitchFamily="18" charset="0"/>
              </a:rPr>
              <a:t> </a:t>
            </a:r>
            <a:br>
              <a:rPr lang="fr-FR" sz="1800" b="1" dirty="0" smtClean="0">
                <a:latin typeface="Times New Roman" pitchFamily="18" charset="0"/>
                <a:cs typeface="Times New Roman" pitchFamily="18" charset="0"/>
              </a:rPr>
            </a:br>
            <a:r>
              <a:rPr lang="fr-FR" sz="1800" b="1" dirty="0" smtClean="0">
                <a:latin typeface="Times New Roman" pitchFamily="18" charset="0"/>
                <a:cs typeface="Times New Roman" pitchFamily="18" charset="0"/>
              </a:rPr>
              <a:t/>
            </a:r>
            <a:br>
              <a:rPr lang="fr-FR" sz="1800" b="1" dirty="0" smtClean="0">
                <a:latin typeface="Times New Roman" pitchFamily="18" charset="0"/>
                <a:cs typeface="Times New Roman" pitchFamily="18" charset="0"/>
              </a:rPr>
            </a:br>
            <a:r>
              <a:rPr lang="fr-FR" sz="1800" b="1" dirty="0" smtClean="0">
                <a:latin typeface="Times New Roman" pitchFamily="18" charset="0"/>
                <a:cs typeface="Times New Roman" pitchFamily="18" charset="0"/>
              </a:rPr>
              <a:t/>
            </a:r>
            <a:br>
              <a:rPr lang="fr-FR" sz="1800" b="1" dirty="0" smtClean="0">
                <a:latin typeface="Times New Roman" pitchFamily="18" charset="0"/>
                <a:cs typeface="Times New Roman" pitchFamily="18" charset="0"/>
              </a:rPr>
            </a:br>
            <a:r>
              <a:rPr lang="fr-FR" sz="1800" b="1" dirty="0" smtClean="0">
                <a:latin typeface="Times New Roman" pitchFamily="18" charset="0"/>
                <a:cs typeface="Times New Roman" pitchFamily="18" charset="0"/>
              </a:rPr>
              <a:t/>
            </a:r>
            <a:br>
              <a:rPr lang="fr-FR" sz="1800" b="1" dirty="0" smtClean="0">
                <a:latin typeface="Times New Roman" pitchFamily="18" charset="0"/>
                <a:cs typeface="Times New Roman" pitchFamily="18" charset="0"/>
              </a:rPr>
            </a:br>
            <a:r>
              <a:rPr lang="fr-FR" sz="1800" b="1" dirty="0" smtClean="0">
                <a:latin typeface="Times New Roman" pitchFamily="18" charset="0"/>
                <a:cs typeface="Times New Roman" pitchFamily="18" charset="0"/>
              </a:rPr>
              <a:t/>
            </a:r>
            <a:br>
              <a:rPr lang="fr-FR" sz="1800" b="1" dirty="0" smtClean="0">
                <a:latin typeface="Times New Roman" pitchFamily="18" charset="0"/>
                <a:cs typeface="Times New Roman" pitchFamily="18" charset="0"/>
              </a:rPr>
            </a:br>
            <a:r>
              <a:rPr lang="fr-FR" sz="1800" b="1" dirty="0" smtClean="0">
                <a:latin typeface="Times New Roman" pitchFamily="18" charset="0"/>
                <a:cs typeface="Times New Roman" pitchFamily="18" charset="0"/>
              </a:rPr>
              <a:t/>
            </a:r>
            <a:br>
              <a:rPr lang="fr-FR" sz="1800" b="1" dirty="0" smtClean="0">
                <a:latin typeface="Times New Roman" pitchFamily="18" charset="0"/>
                <a:cs typeface="Times New Roman" pitchFamily="18" charset="0"/>
              </a:rPr>
            </a:br>
            <a:r>
              <a:rPr lang="fr-FR" sz="2700" b="1" dirty="0" smtClean="0">
                <a:latin typeface="Times New Roman" pitchFamily="18" charset="0"/>
                <a:cs typeface="Times New Roman" pitchFamily="18" charset="0"/>
              </a:rPr>
              <a:t>2. LE SOMMEIL LENT LÉGER </a:t>
            </a:r>
            <a:r>
              <a:rPr lang="fr-FR" sz="2700" dirty="0" smtClean="0">
                <a:latin typeface="Times New Roman" pitchFamily="18" charset="0"/>
                <a:cs typeface="Times New Roman" pitchFamily="18" charset="0"/>
              </a:rPr>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L'ENDORMISSEMENT OU </a:t>
            </a:r>
            <a:r>
              <a:rPr lang="fr-FR" sz="2700" b="1" dirty="0" smtClean="0">
                <a:latin typeface="Times New Roman" pitchFamily="18" charset="0"/>
                <a:cs typeface="Times New Roman" pitchFamily="18" charset="0"/>
              </a:rPr>
              <a:t>PHASE I</a:t>
            </a:r>
            <a:r>
              <a:rPr lang="fr-FR" sz="2700" dirty="0" smtClean="0">
                <a:latin typeface="Times New Roman" pitchFamily="18" charset="0"/>
                <a:cs typeface="Times New Roman" pitchFamily="18" charset="0"/>
              </a:rPr>
              <a:t> DE SOMMEIL LENT LÉGER</a:t>
            </a:r>
            <a:br>
              <a:rPr lang="fr-FR" sz="2700" dirty="0" smtClean="0">
                <a:latin typeface="Times New Roman" pitchFamily="18" charset="0"/>
                <a:cs typeface="Times New Roman" pitchFamily="18" charset="0"/>
              </a:rPr>
            </a:br>
            <a:r>
              <a:rPr lang="fr-FR" dirty="0" smtClean="0"/>
              <a:t> </a:t>
            </a:r>
            <a:br>
              <a:rPr lang="fr-FR" dirty="0" smtClean="0"/>
            </a:br>
            <a:endParaRPr lang="fr-FR" dirty="0"/>
          </a:p>
        </p:txBody>
      </p:sp>
      <p:sp>
        <p:nvSpPr>
          <p:cNvPr id="3" name="Espace réservé du contenu 2"/>
          <p:cNvSpPr>
            <a:spLocks noGrp="1"/>
          </p:cNvSpPr>
          <p:nvPr>
            <p:ph idx="1"/>
          </p:nvPr>
        </p:nvSpPr>
        <p:spPr>
          <a:xfrm>
            <a:off x="428596" y="2571744"/>
            <a:ext cx="8229600" cy="3929090"/>
          </a:xfrm>
        </p:spPr>
        <p:txBody>
          <a:bodyPr/>
          <a:lstStyle/>
          <a:p>
            <a:pPr lvl="0"/>
            <a:r>
              <a:rPr lang="fr-FR" sz="2000" dirty="0" smtClean="0">
                <a:latin typeface="Times New Roman" pitchFamily="18" charset="0"/>
                <a:cs typeface="Times New Roman" pitchFamily="18" charset="0"/>
              </a:rPr>
              <a:t>EEG : L’activité EEG de type alpha laisse place à une activité plus lente de la bande thêta (4 à 6 </a:t>
            </a:r>
            <a:r>
              <a:rPr lang="fr-FR" sz="2000" dirty="0" err="1" smtClean="0">
                <a:latin typeface="Times New Roman" pitchFamily="18" charset="0"/>
                <a:cs typeface="Times New Roman" pitchFamily="18" charset="0"/>
              </a:rPr>
              <a:t>cps</a:t>
            </a:r>
            <a:r>
              <a:rPr lang="fr-FR" sz="2000" dirty="0" smtClean="0">
                <a:latin typeface="Times New Roman" pitchFamily="18" charset="0"/>
                <a:cs typeface="Times New Roman" pitchFamily="18" charset="0"/>
              </a:rPr>
              <a:t>). </a:t>
            </a:r>
          </a:p>
          <a:p>
            <a:pPr lvl="0"/>
            <a:r>
              <a:rPr lang="fr-FR" sz="2000" dirty="0" smtClean="0">
                <a:latin typeface="Times New Roman" pitchFamily="18" charset="0"/>
                <a:cs typeface="Times New Roman" pitchFamily="18" charset="0"/>
              </a:rPr>
              <a:t>EMG : Le tonus musculaire diminue légèrement, mais apparaît encore nettement </a:t>
            </a:r>
          </a:p>
          <a:p>
            <a:pPr lvl="0"/>
            <a:r>
              <a:rPr lang="fr-FR" sz="2000" dirty="0" smtClean="0">
                <a:latin typeface="Times New Roman" pitchFamily="18" charset="0"/>
                <a:cs typeface="Times New Roman" pitchFamily="18" charset="0"/>
              </a:rPr>
              <a:t>EOG : Quelques mouvements oculaires sporadiques peuvent persister. </a:t>
            </a:r>
          </a:p>
          <a:p>
            <a:r>
              <a:rPr lang="fr-FR" sz="2000" dirty="0" smtClean="0">
                <a:latin typeface="Times New Roman" pitchFamily="18" charset="0"/>
                <a:cs typeface="Times New Roman" pitchFamily="18" charset="0"/>
              </a:rPr>
              <a:t>Fi et FC : La fréquence cardiaque diminue légèrement et reste régulière. La fréquence respiratoire est assez souvent  irrégulière, pseudopériodique. Avec quelques apnées d'une dizaine de secondes.</a:t>
            </a:r>
          </a:p>
          <a:p>
            <a:pPr>
              <a:buNone/>
            </a:pPr>
            <a:endParaRPr lang="fr-FR"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Documents and Settings\SONATRACH\Bureau\sommeil-HTML\le sommeil lent leger_fichiers\phaseun.jpg"/>
          <p:cNvPicPr>
            <a:picLocks noChangeAspect="1" noChangeArrowheads="1"/>
          </p:cNvPicPr>
          <p:nvPr/>
        </p:nvPicPr>
        <p:blipFill>
          <a:blip r:embed="rId2" r:link="rId3"/>
          <a:srcRect/>
          <a:stretch>
            <a:fillRect/>
          </a:stretch>
        </p:blipFill>
        <p:spPr bwMode="auto">
          <a:xfrm>
            <a:off x="571472" y="785794"/>
            <a:ext cx="7715304"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00034" y="142852"/>
            <a:ext cx="8229600" cy="500043"/>
          </a:xfrm>
        </p:spPr>
        <p:txBody>
          <a:bodyPr/>
          <a:lstStyle/>
          <a:p>
            <a:pPr eaLnBrk="1" hangingPunct="1"/>
            <a:r>
              <a:rPr lang="fr-FR" sz="2800" dirty="0" smtClean="0">
                <a:latin typeface="Times New Roman" pitchFamily="18" charset="0"/>
                <a:cs typeface="Times New Roman" pitchFamily="18" charset="0"/>
              </a:rPr>
              <a:t>SOMMAIRE</a:t>
            </a:r>
          </a:p>
        </p:txBody>
      </p:sp>
      <p:sp>
        <p:nvSpPr>
          <p:cNvPr id="3075" name="Espace réservé du contenu 2"/>
          <p:cNvSpPr>
            <a:spLocks noGrp="1"/>
          </p:cNvSpPr>
          <p:nvPr>
            <p:ph idx="1"/>
          </p:nvPr>
        </p:nvSpPr>
        <p:spPr>
          <a:xfrm>
            <a:off x="500063" y="714357"/>
            <a:ext cx="8186737" cy="5929332"/>
          </a:xfrm>
        </p:spPr>
        <p:txBody>
          <a:bodyPr/>
          <a:lstStyle/>
          <a:p>
            <a:pPr eaLnBrk="1" hangingPunct="1">
              <a:buFont typeface="Arial" charset="0"/>
              <a:buNone/>
            </a:pPr>
            <a:endParaRPr lang="fr-FR" sz="1800" dirty="0" smtClean="0"/>
          </a:p>
          <a:p>
            <a:pPr eaLnBrk="1" hangingPunct="1">
              <a:buFont typeface="Arial" charset="0"/>
              <a:buNone/>
            </a:pPr>
            <a:r>
              <a:rPr lang="fr-FR" sz="2000" dirty="0" smtClean="0">
                <a:latin typeface="Times New Roman" pitchFamily="18" charset="0"/>
                <a:cs typeface="Times New Roman" pitchFamily="18" charset="0"/>
              </a:rPr>
              <a:t>I. Introduction</a:t>
            </a:r>
          </a:p>
          <a:p>
            <a:pPr eaLnBrk="1" hangingPunct="1">
              <a:buFont typeface="Arial" charset="0"/>
              <a:buNone/>
            </a:pPr>
            <a:r>
              <a:rPr lang="fr-FR" sz="2000" dirty="0" smtClean="0">
                <a:latin typeface="Times New Roman" pitchFamily="18" charset="0"/>
                <a:cs typeface="Times New Roman" pitchFamily="18" charset="0"/>
              </a:rPr>
              <a:t>II.  Anatomie générale du système nerveux</a:t>
            </a:r>
          </a:p>
          <a:p>
            <a:pPr eaLnBrk="1" hangingPunct="1">
              <a:buFont typeface="Arial" charset="0"/>
              <a:buNone/>
            </a:pPr>
            <a:r>
              <a:rPr lang="fr-FR" sz="2000" dirty="0" smtClean="0">
                <a:latin typeface="Times New Roman" pitchFamily="18" charset="0"/>
                <a:cs typeface="Times New Roman" pitchFamily="18" charset="0"/>
              </a:rPr>
              <a:t>III. La Polygraphie du sommeil</a:t>
            </a:r>
          </a:p>
          <a:p>
            <a:pPr eaLnBrk="1" hangingPunct="1">
              <a:buFont typeface="Arial" charset="0"/>
              <a:buNone/>
            </a:pPr>
            <a:r>
              <a:rPr lang="fr-FR" sz="2000" dirty="0" smtClean="0">
                <a:latin typeface="Times New Roman" pitchFamily="18" charset="0"/>
                <a:cs typeface="Times New Roman" pitchFamily="18" charset="0"/>
              </a:rPr>
              <a:t>	III.1 L’ EEG</a:t>
            </a:r>
          </a:p>
          <a:p>
            <a:pPr lvl="1" eaLnBrk="1" hangingPunct="1">
              <a:buFont typeface="Arial" charset="0"/>
              <a:buNone/>
            </a:pPr>
            <a:r>
              <a:rPr lang="fr-FR" sz="16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1- Architecture et connectivité du CORTEX</a:t>
            </a:r>
          </a:p>
          <a:p>
            <a:pPr lvl="1" eaLnBrk="1" hangingPunct="1">
              <a:buFont typeface="Arial" charset="0"/>
              <a:buNone/>
            </a:pPr>
            <a:r>
              <a:rPr lang="fr-FR" sz="2000" dirty="0" smtClean="0">
                <a:latin typeface="Times New Roman" pitchFamily="18" charset="0"/>
                <a:cs typeface="Times New Roman" pitchFamily="18" charset="0"/>
              </a:rPr>
              <a:t>	2- Mécanisme cellulaire sous tendent l’activité EEG </a:t>
            </a:r>
          </a:p>
          <a:p>
            <a:pPr lvl="1" eaLnBrk="1" hangingPunct="1">
              <a:buFont typeface="Arial" charset="0"/>
              <a:buNone/>
            </a:pPr>
            <a:r>
              <a:rPr lang="fr-FR" sz="2000" dirty="0" smtClean="0">
                <a:latin typeface="Times New Roman" pitchFamily="18" charset="0"/>
                <a:cs typeface="Times New Roman" pitchFamily="18" charset="0"/>
              </a:rPr>
              <a:t>	3- Les activités EEG spontanées.</a:t>
            </a:r>
          </a:p>
          <a:p>
            <a:pPr eaLnBrk="1" hangingPunct="1">
              <a:buFont typeface="Arial" charset="0"/>
              <a:buNone/>
            </a:pPr>
            <a:r>
              <a:rPr lang="fr-FR" sz="2000" dirty="0" smtClean="0">
                <a:latin typeface="Times New Roman" pitchFamily="18" charset="0"/>
                <a:cs typeface="Times New Roman" pitchFamily="18" charset="0"/>
              </a:rPr>
              <a:t> 	III.2 La Polygraphie</a:t>
            </a:r>
          </a:p>
          <a:p>
            <a:pPr lvl="1" eaLnBrk="1" hangingPunct="1">
              <a:buFont typeface="Arial" charset="0"/>
              <a:buNone/>
            </a:pPr>
            <a:r>
              <a:rPr lang="fr-FR" sz="16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1- L’éveil calme</a:t>
            </a:r>
          </a:p>
          <a:p>
            <a:pPr lvl="1" eaLnBrk="1" hangingPunct="1">
              <a:buFont typeface="Arial" charset="0"/>
              <a:buNone/>
            </a:pPr>
            <a:r>
              <a:rPr lang="fr-FR" sz="2000" dirty="0" smtClean="0">
                <a:latin typeface="Times New Roman" pitchFamily="18" charset="0"/>
                <a:cs typeface="Times New Roman" pitchFamily="18" charset="0"/>
              </a:rPr>
              <a:t>	2- Le sommeil Lent/Léger phase I et II</a:t>
            </a:r>
          </a:p>
          <a:p>
            <a:pPr lvl="1" eaLnBrk="1" hangingPunct="1">
              <a:buFont typeface="Arial" charset="0"/>
              <a:buNone/>
            </a:pPr>
            <a:r>
              <a:rPr lang="fr-FR" sz="2000" dirty="0" smtClean="0">
                <a:latin typeface="Times New Roman" pitchFamily="18" charset="0"/>
                <a:cs typeface="Times New Roman" pitchFamily="18" charset="0"/>
              </a:rPr>
              <a:t>	3- Le sommeil Lent profond phase III et IV</a:t>
            </a:r>
          </a:p>
          <a:p>
            <a:pPr lvl="1" eaLnBrk="1" hangingPunct="1">
              <a:buFont typeface="Arial" charset="0"/>
              <a:buNone/>
            </a:pPr>
            <a:r>
              <a:rPr lang="fr-FR" sz="2000" dirty="0" smtClean="0">
                <a:latin typeface="Times New Roman" pitchFamily="18" charset="0"/>
                <a:cs typeface="Times New Roman" pitchFamily="18" charset="0"/>
              </a:rPr>
              <a:t>	4- Le sommeil Paradoxal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142852"/>
            <a:ext cx="8229600" cy="642934"/>
          </a:xfrm>
        </p:spPr>
        <p:txBody>
          <a:bodyPr>
            <a:normAutofit fontScale="90000"/>
          </a:bodyPr>
          <a:lstStyle/>
          <a:p>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LA </a:t>
            </a:r>
            <a:r>
              <a:rPr lang="fr-FR" sz="2400" b="1" dirty="0" smtClean="0">
                <a:latin typeface="Times New Roman" pitchFamily="18" charset="0"/>
                <a:cs typeface="Times New Roman" pitchFamily="18" charset="0"/>
              </a:rPr>
              <a:t>PHASE II </a:t>
            </a:r>
            <a:r>
              <a:rPr lang="fr-FR" sz="2400" dirty="0" smtClean="0">
                <a:latin typeface="Times New Roman" pitchFamily="18" charset="0"/>
                <a:cs typeface="Times New Roman" pitchFamily="18" charset="0"/>
              </a:rPr>
              <a:t>DE SOMMEIL LENT LÉGER </a:t>
            </a:r>
            <a:r>
              <a:rPr lang="fr-FR" sz="2400" dirty="0" smtClean="0"/>
              <a:t/>
            </a:r>
            <a:br>
              <a:rPr lang="fr-FR" sz="2400" dirty="0" smtClean="0"/>
            </a:br>
            <a:endParaRPr lang="fr-FR" sz="2400" dirty="0"/>
          </a:p>
        </p:txBody>
      </p:sp>
      <p:sp>
        <p:nvSpPr>
          <p:cNvPr id="3" name="Espace réservé du contenu 2"/>
          <p:cNvSpPr>
            <a:spLocks noGrp="1"/>
          </p:cNvSpPr>
          <p:nvPr>
            <p:ph idx="1"/>
          </p:nvPr>
        </p:nvSpPr>
        <p:spPr>
          <a:xfrm>
            <a:off x="0" y="928670"/>
            <a:ext cx="9144000" cy="5715040"/>
          </a:xfrm>
        </p:spPr>
        <p:txBody>
          <a:bodyPr/>
          <a:lstStyle/>
          <a:p>
            <a:pPr algn="just">
              <a:buNone/>
            </a:pPr>
            <a:r>
              <a:rPr lang="fr-FR" sz="1600" dirty="0" smtClean="0">
                <a:latin typeface="Times New Roman" pitchFamily="18" charset="0"/>
                <a:cs typeface="Times New Roman" pitchFamily="18" charset="0"/>
              </a:rPr>
              <a:t>Surviennent dans cette phase de sommeil lent des activités électriques corticales caractéristiques, qui sont </a:t>
            </a:r>
            <a:r>
              <a:rPr lang="fr-FR" sz="1600" b="1" dirty="0" smtClean="0">
                <a:latin typeface="Times New Roman" pitchFamily="18" charset="0"/>
                <a:cs typeface="Times New Roman" pitchFamily="18" charset="0"/>
              </a:rPr>
              <a:t>les fuseaux</a:t>
            </a:r>
            <a:r>
              <a:rPr lang="fr-FR" sz="1600" b="1" i="1" dirty="0" smtClean="0">
                <a:latin typeface="Times New Roman" pitchFamily="18" charset="0"/>
                <a:cs typeface="Times New Roman" pitchFamily="18" charset="0"/>
              </a:rPr>
              <a:t> </a:t>
            </a:r>
            <a:r>
              <a:rPr lang="fr-FR" sz="1600" b="1" dirty="0" smtClean="0">
                <a:latin typeface="Times New Roman" pitchFamily="18" charset="0"/>
                <a:cs typeface="Times New Roman" pitchFamily="18" charset="0"/>
              </a:rPr>
              <a:t>de sommeil et les  complexes K. </a:t>
            </a:r>
            <a:r>
              <a:rPr lang="fr-FR" sz="1600" dirty="0" smtClean="0">
                <a:latin typeface="Times New Roman" pitchFamily="18" charset="0"/>
                <a:cs typeface="Times New Roman" pitchFamily="18" charset="0"/>
              </a:rPr>
              <a:t>Ces activités électriques corticales sont le signe de la mise en route de circuits </a:t>
            </a:r>
            <a:r>
              <a:rPr lang="fr-FR" sz="1600" dirty="0" err="1" smtClean="0">
                <a:latin typeface="Times New Roman" pitchFamily="18" charset="0"/>
                <a:cs typeface="Times New Roman" pitchFamily="18" charset="0"/>
              </a:rPr>
              <a:t>thalamo</a:t>
            </a:r>
            <a:r>
              <a:rPr lang="fr-FR" sz="1600" dirty="0" smtClean="0">
                <a:latin typeface="Times New Roman" pitchFamily="18" charset="0"/>
                <a:cs typeface="Times New Roman" pitchFamily="18" charset="0"/>
              </a:rPr>
              <a:t>-corticaux. </a:t>
            </a:r>
          </a:p>
          <a:p>
            <a:pPr algn="just">
              <a:buNone/>
            </a:pPr>
            <a:r>
              <a:rPr lang="fr-FR" sz="1600" dirty="0" smtClean="0">
                <a:latin typeface="Times New Roman" pitchFamily="18" charset="0"/>
                <a:cs typeface="Times New Roman" pitchFamily="18" charset="0"/>
              </a:rPr>
              <a:t> </a:t>
            </a:r>
            <a:r>
              <a:rPr lang="fr-FR" sz="1600" b="1" u="sng" dirty="0" smtClean="0">
                <a:latin typeface="Times New Roman" pitchFamily="18" charset="0"/>
                <a:cs typeface="Times New Roman" pitchFamily="18" charset="0"/>
              </a:rPr>
              <a:t>Définitions :</a:t>
            </a:r>
            <a:endParaRPr lang="fr-FR" sz="1600" dirty="0" smtClean="0">
              <a:latin typeface="Times New Roman" pitchFamily="18" charset="0"/>
              <a:cs typeface="Times New Roman" pitchFamily="18" charset="0"/>
            </a:endParaRPr>
          </a:p>
          <a:p>
            <a:pPr algn="just"/>
            <a:r>
              <a:rPr lang="fr-FR" sz="1600" b="1" dirty="0" smtClean="0">
                <a:latin typeface="Times New Roman" pitchFamily="18" charset="0"/>
                <a:cs typeface="Times New Roman" pitchFamily="18" charset="0"/>
              </a:rPr>
              <a:t>Onde vertex</a:t>
            </a:r>
            <a:r>
              <a:rPr lang="fr-FR" sz="1600" dirty="0" smtClean="0">
                <a:latin typeface="Times New Roman" pitchFamily="18" charset="0"/>
                <a:cs typeface="Times New Roman" pitchFamily="18" charset="0"/>
              </a:rPr>
              <a:t> : il s’agit d’une décharge initiale pointue positive suivie d’une onde caractéristique négative ; l’OV correspond a un potentiel évoqué secondaire se détachant clairement du tracé de fond ou assez souvent en salve se répétant a 1c/s.</a:t>
            </a:r>
          </a:p>
          <a:p>
            <a:pPr algn="just">
              <a:buNone/>
            </a:pPr>
            <a:r>
              <a:rPr lang="fr-FR" sz="1600" dirty="0" smtClean="0">
                <a:latin typeface="Times New Roman" pitchFamily="18" charset="0"/>
                <a:cs typeface="Times New Roman" pitchFamily="18" charset="0"/>
              </a:rPr>
              <a:t>       Ce sont des potentiels évoqués non spécifiques dits associatifs, essentiellement auditifs qui convergent sur la région vertex qui correspond à la partie postérieure de l’aire motrice supplémentaire.</a:t>
            </a:r>
          </a:p>
          <a:p>
            <a:pPr algn="just"/>
            <a:r>
              <a:rPr lang="fr-FR" sz="1600" b="1" dirty="0" smtClean="0">
                <a:latin typeface="Times New Roman" pitchFamily="18" charset="0"/>
                <a:cs typeface="Times New Roman" pitchFamily="18" charset="0"/>
              </a:rPr>
              <a:t>Les Fuseaux de sommeil ou </a:t>
            </a:r>
            <a:r>
              <a:rPr lang="fr-FR" sz="1600" b="1" dirty="0" err="1" smtClean="0">
                <a:latin typeface="Times New Roman" pitchFamily="18" charset="0"/>
                <a:cs typeface="Times New Roman" pitchFamily="18" charset="0"/>
              </a:rPr>
              <a:t>spindles</a:t>
            </a:r>
            <a:r>
              <a:rPr lang="fr-FR" sz="1600" dirty="0" smtClean="0">
                <a:latin typeface="Times New Roman" pitchFamily="18" charset="0"/>
                <a:cs typeface="Times New Roman" pitchFamily="18" charset="0"/>
              </a:rPr>
              <a:t> : correspondant aux activités &lt;&lt;sigma&gt;&gt; ou ondes sigma : trains de fréquence  12,5-15,5.c/s en moyenne avec un pic net a 14c/s ; ont une amplitude maximale au vertex et diffuse sur la région centrale (distribution spatiale semblable a celle des ondes vertex et des complexes K)</a:t>
            </a:r>
          </a:p>
          <a:p>
            <a:pPr algn="just"/>
            <a:r>
              <a:rPr lang="fr-FR" sz="1600" b="1" dirty="0" smtClean="0">
                <a:latin typeface="Times New Roman" pitchFamily="18" charset="0"/>
                <a:cs typeface="Times New Roman" pitchFamily="18" charset="0"/>
              </a:rPr>
              <a:t>Les Complexes K</a:t>
            </a:r>
            <a:r>
              <a:rPr lang="fr-FR" sz="1600" dirty="0" smtClean="0">
                <a:latin typeface="Times New Roman" pitchFamily="18" charset="0"/>
                <a:cs typeface="Times New Roman" pitchFamily="18" charset="0"/>
              </a:rPr>
              <a:t> : réponse manifeste à des stimulations </a:t>
            </a:r>
            <a:r>
              <a:rPr lang="fr-FR" sz="1600" dirty="0" err="1" smtClean="0">
                <a:latin typeface="Times New Roman" pitchFamily="18" charset="0"/>
                <a:cs typeface="Times New Roman" pitchFamily="18" charset="0"/>
              </a:rPr>
              <a:t>réveillantes</a:t>
            </a:r>
            <a:r>
              <a:rPr lang="fr-FR" sz="1600" dirty="0" smtClean="0">
                <a:latin typeface="Times New Roman" pitchFamily="18" charset="0"/>
                <a:cs typeface="Times New Roman" pitchFamily="18" charset="0"/>
              </a:rPr>
              <a:t> : constitué de trois composantes :</a:t>
            </a:r>
          </a:p>
          <a:p>
            <a:pPr algn="just">
              <a:buNone/>
            </a:pPr>
            <a:r>
              <a:rPr lang="fr-FR" sz="1600" dirty="0" smtClean="0">
                <a:latin typeface="Times New Roman" pitchFamily="18" charset="0"/>
                <a:cs typeface="Times New Roman" pitchFamily="18" charset="0"/>
              </a:rPr>
              <a:t>- une composante initiale : pointue bi phasique (parfois multiphasique), pouvant être une onde vertex (très variable).</a:t>
            </a:r>
          </a:p>
          <a:p>
            <a:pPr algn="just">
              <a:buNone/>
            </a:pPr>
            <a:r>
              <a:rPr lang="fr-FR" sz="1600" dirty="0" smtClean="0">
                <a:latin typeface="Times New Roman" pitchFamily="18" charset="0"/>
                <a:cs typeface="Times New Roman" pitchFamily="18" charset="0"/>
              </a:rPr>
              <a:t>-une composante lente : très lente ample pouvant excéder une seconde.</a:t>
            </a:r>
          </a:p>
          <a:p>
            <a:pPr algn="just">
              <a:buNone/>
            </a:pPr>
            <a:r>
              <a:rPr lang="fr-FR" sz="1600" dirty="0" smtClean="0">
                <a:latin typeface="Times New Roman" pitchFamily="18" charset="0"/>
                <a:cs typeface="Times New Roman" pitchFamily="18" charset="0"/>
              </a:rPr>
              <a:t>-une composante rapide : sur le plan terminal de la composante lente se greffent les fuseaux de sommeil qui représente la composante rapide.</a:t>
            </a:r>
          </a:p>
          <a:p>
            <a:pPr algn="just">
              <a:buNone/>
            </a:pPr>
            <a:r>
              <a:rPr lang="fr-FR" sz="1600" dirty="0" smtClean="0">
                <a:latin typeface="Times New Roman" pitchFamily="18" charset="0"/>
                <a:cs typeface="Times New Roman" pitchFamily="18" charset="0"/>
              </a:rPr>
              <a:t>  L’amplitude du complexe K est maximale chez le grand enfant et l’adolescent .avec l’</a:t>
            </a:r>
            <a:r>
              <a:rPr lang="fr-FR" sz="1600" dirty="0" err="1" smtClean="0">
                <a:latin typeface="Times New Roman" pitchFamily="18" charset="0"/>
                <a:cs typeface="Times New Roman" pitchFamily="18" charset="0"/>
              </a:rPr>
              <a:t>age</a:t>
            </a:r>
            <a:r>
              <a:rPr lang="fr-FR" sz="1600" dirty="0" smtClean="0">
                <a:latin typeface="Times New Roman" pitchFamily="18" charset="0"/>
                <a:cs typeface="Times New Roman" pitchFamily="18" charset="0"/>
              </a:rPr>
              <a:t>, le K  complexe (tout comme les ondes vertex) se réduit considérablement en amplitude.</a:t>
            </a:r>
          </a:p>
          <a:p>
            <a:pPr>
              <a:buNone/>
            </a:pPr>
            <a:endParaRPr lang="fr-FR"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
            </a:r>
            <a:br>
              <a:rPr lang="fr-FR" sz="2000" dirty="0" smtClean="0"/>
            </a:br>
            <a:r>
              <a:rPr lang="fr-FR" dirty="0" smtClean="0"/>
              <a:t/>
            </a:r>
            <a:br>
              <a:rPr lang="fr-FR" dirty="0" smtClean="0"/>
            </a:br>
            <a:endParaRPr lang="fr-FR" dirty="0"/>
          </a:p>
        </p:txBody>
      </p:sp>
      <p:sp>
        <p:nvSpPr>
          <p:cNvPr id="5" name="Espace réservé du texte 4"/>
          <p:cNvSpPr>
            <a:spLocks noGrp="1"/>
          </p:cNvSpPr>
          <p:nvPr>
            <p:ph type="body" sz="half" idx="2"/>
          </p:nvPr>
        </p:nvSpPr>
        <p:spPr>
          <a:xfrm>
            <a:off x="357158" y="5072074"/>
            <a:ext cx="8786842" cy="1643074"/>
          </a:xfrm>
        </p:spPr>
        <p:txBody>
          <a:bodyPr/>
          <a:lstStyle/>
          <a:p>
            <a:pPr lvl="0"/>
            <a:r>
              <a:rPr lang="fr-FR" sz="1600" dirty="0" smtClean="0"/>
              <a:t>EEG : Activité de la bande thêta (4 - 6 </a:t>
            </a:r>
            <a:r>
              <a:rPr lang="fr-FR" sz="1600" dirty="0" err="1" smtClean="0"/>
              <a:t>cps</a:t>
            </a:r>
            <a:r>
              <a:rPr lang="fr-FR" sz="1600" dirty="0" smtClean="0"/>
              <a:t>) surchargée de fuseaux de sommeil et de complexes  K </a:t>
            </a:r>
          </a:p>
          <a:p>
            <a:pPr lvl="0"/>
            <a:r>
              <a:rPr lang="fr-FR" sz="1600" dirty="0" smtClean="0"/>
              <a:t>EMG : Le tonus musculaire, persistant, est très diminué </a:t>
            </a:r>
          </a:p>
          <a:p>
            <a:pPr lvl="0"/>
            <a:r>
              <a:rPr lang="fr-FR" sz="1600" dirty="0" smtClean="0"/>
              <a:t>EOG : Les mouvements oculaires disparaissent </a:t>
            </a:r>
          </a:p>
          <a:p>
            <a:pPr lvl="0"/>
            <a:r>
              <a:rPr lang="fr-FR" sz="1600" dirty="0" smtClean="0"/>
              <a:t>Fi et </a:t>
            </a:r>
            <a:r>
              <a:rPr lang="fr-FR" sz="1600" dirty="0" err="1" smtClean="0"/>
              <a:t>Fc</a:t>
            </a:r>
            <a:r>
              <a:rPr lang="fr-FR" sz="1600" dirty="0" smtClean="0"/>
              <a:t> : La fréquence cardiaque est ralentie, régulière. Il peut exister une légère arythmie respiratoire (quelques apnées).</a:t>
            </a:r>
          </a:p>
          <a:p>
            <a:endParaRPr lang="fr-FR" dirty="0"/>
          </a:p>
        </p:txBody>
      </p:sp>
      <p:pic>
        <p:nvPicPr>
          <p:cNvPr id="45058" name="Picture 2" descr="C:\Documents and Settings\SONATRACH\Bureau\sommeil-HTML\le sommeil lent leger_fichiers\eegstadedeux.gif"/>
          <p:cNvPicPr>
            <a:picLocks noGrp="1" noChangeAspect="1" noChangeArrowheads="1"/>
          </p:cNvPicPr>
          <p:nvPr>
            <p:ph type="pic" idx="1"/>
          </p:nvPr>
        </p:nvPicPr>
        <p:blipFill>
          <a:blip r:embed="rId2" r:link="rId3"/>
          <a:srcRect l="4149" r="4149"/>
          <a:stretch>
            <a:fillRect/>
          </a:stretch>
        </p:blipFill>
        <p:spPr bwMode="auto">
          <a:xfrm>
            <a:off x="357158" y="142852"/>
            <a:ext cx="7929618" cy="4543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z="2800" b="1" dirty="0" smtClean="0">
                <a:latin typeface="Times New Roman" pitchFamily="18" charset="0"/>
                <a:cs typeface="Times New Roman" pitchFamily="18" charset="0"/>
              </a:rPr>
              <a:t>3. LE SOMMEIL LENT PROFOND</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LA PHASE III DE SOMMEIL LENT PROFOND</a:t>
            </a:r>
            <a:r>
              <a:rPr lang="fr-FR" sz="2000" dirty="0" smtClean="0"/>
              <a:t/>
            </a:r>
            <a:br>
              <a:rPr lang="fr-FR" sz="2000" dirty="0" smtClean="0"/>
            </a:br>
            <a:endParaRPr lang="fr-FR" sz="2000" dirty="0"/>
          </a:p>
        </p:txBody>
      </p:sp>
      <p:sp>
        <p:nvSpPr>
          <p:cNvPr id="11" name="Espace réservé du contenu 10"/>
          <p:cNvSpPr>
            <a:spLocks noGrp="1"/>
          </p:cNvSpPr>
          <p:nvPr>
            <p:ph idx="1"/>
          </p:nvPr>
        </p:nvSpPr>
        <p:spPr>
          <a:xfrm>
            <a:off x="500034" y="1500174"/>
            <a:ext cx="8229600" cy="4483113"/>
          </a:xfrm>
        </p:spPr>
        <p:txBody>
          <a:bodyPr/>
          <a:lstStyle/>
          <a:p>
            <a:pPr>
              <a:buNone/>
            </a:pPr>
            <a:endParaRPr lang="fr-FR" sz="2400" dirty="0" smtClean="0"/>
          </a:p>
          <a:p>
            <a:pPr algn="just">
              <a:buNone/>
            </a:pPr>
            <a:r>
              <a:rPr lang="fr-FR" sz="2000" b="1" dirty="0" smtClean="0">
                <a:latin typeface="Times New Roman" pitchFamily="18" charset="0"/>
                <a:cs typeface="Times New Roman" pitchFamily="18" charset="0"/>
              </a:rPr>
              <a:t>LA PHASE III DE SOMMEIL LENT PROFOND</a:t>
            </a:r>
          </a:p>
          <a:p>
            <a:pPr algn="just">
              <a:buNone/>
            </a:pPr>
            <a:r>
              <a:rPr lang="fr-FR" sz="1800" dirty="0" smtClean="0">
                <a:latin typeface="Times New Roman" pitchFamily="18" charset="0"/>
                <a:cs typeface="Times New Roman" pitchFamily="18" charset="0"/>
              </a:rPr>
              <a:t>L'activité électrique corticale se ralentit toujours plus et on voit apparaître de grandes ondes lentes et amples de la bande delta (2 à 4 </a:t>
            </a:r>
            <a:r>
              <a:rPr lang="fr-FR" sz="1800" dirty="0" err="1" smtClean="0">
                <a:latin typeface="Times New Roman" pitchFamily="18" charset="0"/>
                <a:cs typeface="Times New Roman" pitchFamily="18" charset="0"/>
              </a:rPr>
              <a:t>cps</a:t>
            </a:r>
            <a:r>
              <a:rPr lang="fr-FR" sz="1800" dirty="0" smtClean="0">
                <a:latin typeface="Times New Roman" pitchFamily="18" charset="0"/>
                <a:cs typeface="Times New Roman" pitchFamily="18" charset="0"/>
              </a:rPr>
              <a:t>), qui occupent moins de 50% du tracé électro-</a:t>
            </a:r>
            <a:r>
              <a:rPr lang="fr-FR" sz="1800" dirty="0" err="1" smtClean="0">
                <a:latin typeface="Times New Roman" pitchFamily="18" charset="0"/>
                <a:cs typeface="Times New Roman" pitchFamily="18" charset="0"/>
              </a:rPr>
              <a:t>encéphalographique</a:t>
            </a:r>
            <a:r>
              <a:rPr lang="fr-FR" sz="1800" dirty="0" smtClean="0">
                <a:latin typeface="Times New Roman" pitchFamily="18" charset="0"/>
                <a:cs typeface="Times New Roman" pitchFamily="18" charset="0"/>
              </a:rPr>
              <a:t>. Il persiste une très discrète activité musculaire et les mouvements oculaires ont, quant à eux, complètement disparus. Le </a:t>
            </a:r>
            <a:r>
              <a:rPr lang="fr-FR" sz="1800" dirty="0" err="1" smtClean="0">
                <a:latin typeface="Times New Roman" pitchFamily="18" charset="0"/>
                <a:cs typeface="Times New Roman" pitchFamily="18" charset="0"/>
              </a:rPr>
              <a:t>coeur</a:t>
            </a:r>
            <a:r>
              <a:rPr lang="fr-FR" sz="1800" dirty="0" smtClean="0">
                <a:latin typeface="Times New Roman" pitchFamily="18" charset="0"/>
                <a:cs typeface="Times New Roman" pitchFamily="18" charset="0"/>
              </a:rPr>
              <a:t> et la respiration ont une fréquence stable et particulièrement  régulière.</a:t>
            </a:r>
          </a:p>
          <a:p>
            <a:pPr>
              <a:buNone/>
            </a:pPr>
            <a:r>
              <a:rPr lang="fr-FR" sz="1800" dirty="0" smtClean="0"/>
              <a:t>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hasetrois"/>
          <p:cNvPicPr>
            <a:picLocks noChangeAspect="1" noChangeArrowheads="1"/>
          </p:cNvPicPr>
          <p:nvPr/>
        </p:nvPicPr>
        <p:blipFill>
          <a:blip r:embed="rId2"/>
          <a:srcRect/>
          <a:stretch>
            <a:fillRect/>
          </a:stretch>
        </p:blipFill>
        <p:spPr bwMode="auto">
          <a:xfrm>
            <a:off x="500034" y="1785926"/>
            <a:ext cx="7500990" cy="4786346"/>
          </a:xfrm>
          <a:prstGeom prst="rect">
            <a:avLst/>
          </a:prstGeom>
          <a:noFill/>
          <a:ln w="9525">
            <a:noFill/>
            <a:miter lim="800000"/>
            <a:headEnd/>
            <a:tailEnd/>
          </a:ln>
        </p:spPr>
      </p:pic>
      <p:sp>
        <p:nvSpPr>
          <p:cNvPr id="47107" name="Rectangle 3"/>
          <p:cNvSpPr>
            <a:spLocks noChangeArrowheads="1"/>
          </p:cNvSpPr>
          <p:nvPr/>
        </p:nvSpPr>
        <p:spPr bwMode="auto">
          <a:xfrm>
            <a:off x="642910" y="142853"/>
            <a:ext cx="850109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PHASE III </a:t>
            </a: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i="1" dirty="0" smtClean="0">
              <a:solidFill>
                <a:srgbClr val="000000"/>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Iconographie personnelle - Dr. D. Rose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0" y="357166"/>
            <a:ext cx="91440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 PHASE IV DE SOMMEIL LENT PROFOND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Dont  tous les paramètres sont identiques à ceux de la phase III, sauf que les activités EEG de type delta occupent plus de 50% du tracé</a:t>
            </a:r>
            <a:r>
              <a:rPr kumimoji="0" lang="fr-FR" i="0" u="none" strike="noStrike" cap="none" normalizeH="0" baseline="0" dirty="0" smtClean="0">
                <a:ln>
                  <a:noFill/>
                </a:ln>
                <a:solidFill>
                  <a:schemeClr val="tx1"/>
                </a:solidFill>
                <a:effectLst/>
                <a:latin typeface="Arial" pitchFamily="34" charset="0"/>
                <a:cs typeface="Arial" pitchFamily="34" charset="0"/>
              </a:rPr>
              <a:t> </a:t>
            </a:r>
          </a:p>
        </p:txBody>
      </p:sp>
      <p:pic>
        <p:nvPicPr>
          <p:cNvPr id="52231" name="Picture 7" descr="phasequatre"/>
          <p:cNvPicPr>
            <a:picLocks noChangeAspect="1" noChangeArrowheads="1"/>
          </p:cNvPicPr>
          <p:nvPr/>
        </p:nvPicPr>
        <p:blipFill>
          <a:blip r:embed="rId2"/>
          <a:srcRect/>
          <a:stretch>
            <a:fillRect/>
          </a:stretch>
        </p:blipFill>
        <p:spPr bwMode="auto">
          <a:xfrm>
            <a:off x="1428728" y="2000240"/>
            <a:ext cx="5055598"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br>
              <a:rPr lang="fr-FR" dirty="0" smtClean="0"/>
            </a:br>
            <a:r>
              <a:rPr lang="fr-FR" sz="2800" dirty="0" smtClean="0"/>
              <a:t>4. LE SOMMEIL PARADOXAL</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sz="1800" dirty="0" smtClean="0"/>
              <a:t>Un sujet adulte jeune, lorsqu'il s'endort, passe successivement par les quatre phases de sommeil lent, puis survient la première phase de sommeil paradoxal (latence moyenne de survenue : 120 minutes), d'une durée moyenne de 15 minutes, qui marque la fin du premier cycle de sommeil. Ce sommeil paradoxal se caractérise par la survenue assez brutale : </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paradox"/>
          <p:cNvPicPr>
            <a:picLocks noChangeAspect="1" noChangeArrowheads="1"/>
          </p:cNvPicPr>
          <p:nvPr/>
        </p:nvPicPr>
        <p:blipFill>
          <a:blip r:embed="rId2"/>
          <a:srcRect/>
          <a:stretch>
            <a:fillRect/>
          </a:stretch>
        </p:blipFill>
        <p:spPr bwMode="auto">
          <a:xfrm>
            <a:off x="1071538" y="1917707"/>
            <a:ext cx="7143800" cy="4583127"/>
          </a:xfrm>
          <a:prstGeom prst="rect">
            <a:avLst/>
          </a:prstGeom>
          <a:noFill/>
          <a:ln w="9525">
            <a:noFill/>
            <a:miter lim="800000"/>
            <a:headEnd/>
            <a:tailEnd/>
          </a:ln>
        </p:spPr>
      </p:pic>
      <p:sp>
        <p:nvSpPr>
          <p:cNvPr id="62467" name="Rectangle 3"/>
          <p:cNvSpPr>
            <a:spLocks noChangeArrowheads="1"/>
          </p:cNvSpPr>
          <p:nvPr/>
        </p:nvSpPr>
        <p:spPr bwMode="auto">
          <a:xfrm>
            <a:off x="0" y="0"/>
            <a:ext cx="764383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 SOMMEIL PARADOXAL </a:t>
            </a: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i="1" dirty="0" smtClean="0">
              <a:solidFill>
                <a:srgbClr val="000000"/>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Iconographie personnelle - Dr. D. Rose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800" b="1" dirty="0" smtClean="0"/>
              <a:t>4. LE SOMMEIL PARADOXAL</a:t>
            </a:r>
            <a:r>
              <a:rPr lang="fr-FR" sz="3200" b="1" dirty="0" smtClean="0"/>
              <a:t/>
            </a:r>
            <a:br>
              <a:rPr lang="fr-FR" sz="3200" b="1" dirty="0" smtClean="0"/>
            </a:br>
            <a:endParaRPr lang="fr-FR" sz="3200" dirty="0"/>
          </a:p>
        </p:txBody>
      </p:sp>
      <p:sp>
        <p:nvSpPr>
          <p:cNvPr id="5" name="Espace réservé du contenu 4"/>
          <p:cNvSpPr>
            <a:spLocks noGrp="1"/>
          </p:cNvSpPr>
          <p:nvPr>
            <p:ph idx="1"/>
          </p:nvPr>
        </p:nvSpPr>
        <p:spPr>
          <a:xfrm>
            <a:off x="457200" y="1731969"/>
            <a:ext cx="8229600" cy="4911741"/>
          </a:xfrm>
        </p:spPr>
        <p:txBody>
          <a:bodyPr>
            <a:normAutofit lnSpcReduction="10000"/>
          </a:bodyPr>
          <a:lstStyle/>
          <a:p>
            <a:pPr lvl="0">
              <a:buFont typeface="Wingdings" pitchFamily="2" charset="2"/>
              <a:buChar char="Ø"/>
            </a:pPr>
            <a:r>
              <a:rPr lang="fr-FR" sz="1800" dirty="0" smtClean="0"/>
              <a:t>d'une activité corticale (EEG) rapide et peu ample, intermédiaire entre celle de l'éveil et celle de l'endormissement - mais, si l'activité électrique corticale évoque celle de l'éveil, le sujet dort très profondément; </a:t>
            </a:r>
          </a:p>
          <a:p>
            <a:pPr lvl="0">
              <a:buFont typeface="Wingdings" pitchFamily="2" charset="2"/>
              <a:buChar char="Ø"/>
            </a:pPr>
            <a:r>
              <a:rPr lang="fr-FR" sz="1800" dirty="0" smtClean="0"/>
              <a:t>d'une atonie posturale complète (EMG), qui contraste elle aussi avec l'activité corticale rapide;</a:t>
            </a:r>
          </a:p>
          <a:p>
            <a:pPr lvl="0">
              <a:buFont typeface="Wingdings" pitchFamily="2" charset="2"/>
              <a:buChar char="Ø"/>
            </a:pPr>
            <a:r>
              <a:rPr lang="fr-FR" sz="1800" dirty="0" smtClean="0"/>
              <a:t>de bouffées de mouvements oculaires (EOG), en saccades subcontinues. Ces saccades peuvent durer quelques minutes, disparaissent puis réapparaissent. On a ainsi distingué le sommeil paradoxal avec mouvements oculaires ou sommeil paradoxal phasique du sommeil paradoxal sans mouvement oculaire ou sommeil paradoxal tonique</a:t>
            </a:r>
          </a:p>
          <a:p>
            <a:pPr lvl="0">
              <a:buFont typeface="Wingdings" pitchFamily="2" charset="2"/>
              <a:buChar char="Ø"/>
            </a:pPr>
            <a:r>
              <a:rPr lang="fr-FR" sz="1800" dirty="0" smtClean="0"/>
              <a:t>La fréquence cardiaque est ici assez irrégulière, avec des alternances de bradycardie et de tachycardie. La respiration est quant à elle très irrégulière, et ce indépendamment des mouvements oculaires. Des phases de </a:t>
            </a:r>
            <a:r>
              <a:rPr lang="fr-FR" sz="1800" dirty="0" err="1" smtClean="0"/>
              <a:t>tachypnée</a:t>
            </a:r>
            <a:r>
              <a:rPr lang="fr-FR" sz="1800" dirty="0" smtClean="0"/>
              <a:t> alternent avec des phases de </a:t>
            </a:r>
            <a:r>
              <a:rPr lang="fr-FR" sz="1800" dirty="0" err="1" smtClean="0"/>
              <a:t>bradypnée</a:t>
            </a:r>
            <a:r>
              <a:rPr lang="fr-FR" sz="1800" dirty="0" smtClean="0"/>
              <a:t>. On rencontre également de nouveau des apnées, qui peuvent être fort longues. </a:t>
            </a:r>
          </a:p>
          <a:p>
            <a:pPr lvl="0">
              <a:buFont typeface="Wingdings" pitchFamily="2" charset="2"/>
              <a:buChar char="Ø"/>
            </a:pPr>
            <a:r>
              <a:rPr lang="fr-FR" sz="1800" dirty="0" smtClean="0"/>
              <a:t>On observe également une érection qui semble sans aucun rapport avec le contenu onirique (érotique ou non). </a:t>
            </a:r>
          </a:p>
          <a:p>
            <a:endParaRPr lang="fr-FR"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smtClean="0"/>
              <a:t>5. L'HYPNOGRAMME</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pPr>
              <a:buNone/>
            </a:pPr>
            <a:r>
              <a:rPr lang="fr-FR" sz="1800" i="1" dirty="0" smtClean="0"/>
              <a:t>Un deuxième cycle de sommeil va suivre le premier, qui va durer 90 minutes environ et se terminer par une 2ème phase de sommeil paradoxal de 15 à 20 minutes Au cours d'une nuit</a:t>
            </a:r>
            <a:r>
              <a:rPr lang="fr-FR" sz="1800" dirty="0" smtClean="0"/>
              <a:t>, </a:t>
            </a:r>
            <a:r>
              <a:rPr lang="fr-FR" sz="1800" b="1" dirty="0" smtClean="0"/>
              <a:t>4 ou 5 cycles de sommeil et de rêve</a:t>
            </a:r>
            <a:r>
              <a:rPr lang="fr-FR" sz="1800" dirty="0" smtClean="0"/>
              <a:t> vont ainsi se succéder, si bien qu'à la fin de la nuit, le sommeil paradoxal représentera environ 20% de la durée totale du sommeil soit environ 100 minutes.</a:t>
            </a:r>
            <a:endParaRPr lang="fr-FR" sz="1800" b="1" dirty="0" smtClean="0"/>
          </a:p>
          <a:p>
            <a:pPr>
              <a:buNone/>
            </a:pPr>
            <a:r>
              <a:rPr lang="fr-FR" sz="1800" b="1" dirty="0" smtClean="0"/>
              <a:t>Au fil de la nuit, le sommeil lent est moins profond, </a:t>
            </a:r>
            <a:r>
              <a:rPr lang="fr-FR" sz="1800" dirty="0" smtClean="0"/>
              <a:t>les phases IV se faisant moins longues et ayant même tendance à disparaître</a:t>
            </a:r>
            <a:endParaRPr lang="fr-FR" sz="1800" b="1" dirty="0" smtClean="0"/>
          </a:p>
          <a:p>
            <a:pPr>
              <a:buNone/>
            </a:pPr>
            <a:r>
              <a:rPr lang="fr-FR" sz="1800" b="1" dirty="0" smtClean="0"/>
              <a:t>Parallèlement, les phases de sommeil paradoxal s'allongent</a:t>
            </a:r>
            <a:r>
              <a:rPr lang="fr-FR" sz="1800" dirty="0" smtClean="0"/>
              <a:t> pour être les plus longues au petit matin (5 heures à  7 heures). Notons par ailleurs que les phases de sommeil paradoxal surviennent toujours après un passage plus ou moins long en phase II de sommeil lent, qui est la phase de transition préférentielle avec le sommeil paradoxal.</a:t>
            </a:r>
            <a:endParaRPr lang="fr-FR" sz="1800" b="1" dirty="0" smtClean="0"/>
          </a:p>
          <a:p>
            <a:endParaRPr lang="fr-FR" sz="1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ypnogramme"/>
          <p:cNvPicPr>
            <a:picLocks noChangeAspect="1" noChangeArrowheads="1"/>
          </p:cNvPicPr>
          <p:nvPr/>
        </p:nvPicPr>
        <p:blipFill>
          <a:blip r:embed="rId2"/>
          <a:srcRect/>
          <a:stretch>
            <a:fillRect/>
          </a:stretch>
        </p:blipFill>
        <p:spPr bwMode="auto">
          <a:xfrm>
            <a:off x="571472" y="1428736"/>
            <a:ext cx="8001056" cy="2857520"/>
          </a:xfrm>
          <a:prstGeom prst="rect">
            <a:avLst/>
          </a:prstGeom>
          <a:noFill/>
          <a:ln w="9525">
            <a:noFill/>
            <a:miter lim="800000"/>
            <a:headEnd/>
            <a:tailEnd/>
          </a:ln>
        </p:spPr>
      </p:pic>
      <p:sp>
        <p:nvSpPr>
          <p:cNvPr id="68611" name="Rectangle 3"/>
          <p:cNvSpPr>
            <a:spLocks noChangeArrowheads="1"/>
          </p:cNvSpPr>
          <p:nvPr/>
        </p:nvSpPr>
        <p:spPr bwMode="auto">
          <a:xfrm>
            <a:off x="142844" y="4929198"/>
            <a:ext cx="88583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HYNOGRAMME MONTRANT UNE BONNE ORGANISATION GÉNÉRALE DU SOMMEIL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71414"/>
            <a:ext cx="8786874" cy="6740307"/>
          </a:xfrm>
          <a:prstGeom prst="rect">
            <a:avLst/>
          </a:prstGeom>
        </p:spPr>
        <p:txBody>
          <a:bodyPr wrap="square">
            <a:spAutoFit/>
          </a:bodyPr>
          <a:lstStyle/>
          <a:p>
            <a:pPr eaLnBrk="1" hangingPunct="1">
              <a:buFont typeface="Arial" charset="0"/>
              <a:buNone/>
              <a:defRPr/>
            </a:pPr>
            <a:r>
              <a:rPr lang="fr-FR" sz="2000" dirty="0" smtClean="0">
                <a:latin typeface="Times New Roman" pitchFamily="18" charset="0"/>
                <a:cs typeface="Times New Roman" pitchFamily="18" charset="0"/>
              </a:rPr>
              <a:t>IV. Structures du système nerveux impliquées dans le control de la vigilance</a:t>
            </a:r>
          </a:p>
          <a:p>
            <a:pPr eaLnBrk="1" hangingPunct="1">
              <a:buFont typeface="Arial" charset="0"/>
              <a:buNone/>
              <a:defRPr/>
            </a:pPr>
            <a:r>
              <a:rPr lang="fr-FR" dirty="0" smtClean="0">
                <a:latin typeface="Times New Roman" pitchFamily="18" charset="0"/>
                <a:cs typeface="Times New Roman" pitchFamily="18" charset="0"/>
              </a:rPr>
              <a:t> </a:t>
            </a:r>
          </a:p>
          <a:p>
            <a:pPr eaLnBrk="1" hangingPunct="1">
              <a:buFont typeface="Arial" charset="0"/>
              <a:buNone/>
              <a:defRPr/>
            </a:pPr>
            <a:r>
              <a:rPr lang="fr-FR" dirty="0" smtClean="0">
                <a:latin typeface="Times New Roman" pitchFamily="18" charset="0"/>
                <a:cs typeface="Times New Roman" pitchFamily="18" charset="0"/>
              </a:rPr>
              <a:t>	IV.1 La formation réticulée : bases neurophysiologiques</a:t>
            </a:r>
          </a:p>
          <a:p>
            <a:pPr eaLnBrk="1" hangingPunct="1">
              <a:buFont typeface="Arial" charset="0"/>
              <a:buNone/>
              <a:defRPr/>
            </a:pPr>
            <a:r>
              <a:rPr lang="fr-FR" dirty="0" smtClean="0">
                <a:latin typeface="Times New Roman" pitchFamily="18" charset="0"/>
                <a:cs typeface="Times New Roman" pitchFamily="18" charset="0"/>
              </a:rPr>
              <a:t>	IV.2 La formation réticulée : bases neurochimiques</a:t>
            </a:r>
          </a:p>
          <a:p>
            <a:pPr eaLnBrk="1" hangingPunct="1">
              <a:buFont typeface="Arial" charset="0"/>
              <a:buNone/>
              <a:defRPr/>
            </a:pPr>
            <a:endParaRPr lang="fr-FR" dirty="0" smtClean="0">
              <a:latin typeface="Times New Roman" pitchFamily="18" charset="0"/>
              <a:cs typeface="Times New Roman" pitchFamily="18" charset="0"/>
            </a:endParaRPr>
          </a:p>
          <a:p>
            <a:pPr eaLnBrk="1" hangingPunct="1">
              <a:buFont typeface="Arial" charset="0"/>
              <a:buNone/>
              <a:defRPr/>
            </a:pPr>
            <a:r>
              <a:rPr lang="fr-FR" dirty="0" smtClean="0">
                <a:latin typeface="Times New Roman" pitchFamily="18" charset="0"/>
                <a:cs typeface="Times New Roman" pitchFamily="18" charset="0"/>
              </a:rPr>
              <a:t>		1- Les neurones cholinergiques</a:t>
            </a:r>
          </a:p>
          <a:p>
            <a:pPr eaLnBrk="1" hangingPunct="1">
              <a:buFont typeface="Arial" charset="0"/>
              <a:buNone/>
              <a:defRPr/>
            </a:pPr>
            <a:r>
              <a:rPr lang="fr-FR" dirty="0" smtClean="0">
                <a:latin typeface="Times New Roman" pitchFamily="18" charset="0"/>
                <a:cs typeface="Times New Roman" pitchFamily="18" charset="0"/>
              </a:rPr>
              <a:t>		2- Les neurones dopaminergiques</a:t>
            </a:r>
          </a:p>
          <a:p>
            <a:pPr eaLnBrk="1" hangingPunct="1">
              <a:buFont typeface="Arial" charset="0"/>
              <a:buNone/>
              <a:defRPr/>
            </a:pPr>
            <a:r>
              <a:rPr lang="fr-FR" dirty="0" smtClean="0">
                <a:latin typeface="Times New Roman" pitchFamily="18" charset="0"/>
                <a:cs typeface="Times New Roman" pitchFamily="18" charset="0"/>
              </a:rPr>
              <a:t>		3- Les neurones noradrénergiques</a:t>
            </a:r>
          </a:p>
          <a:p>
            <a:pPr eaLnBrk="1" hangingPunct="1">
              <a:buFont typeface="Arial" charset="0"/>
              <a:buNone/>
              <a:defRPr/>
            </a:pPr>
            <a:r>
              <a:rPr lang="fr-FR" dirty="0" smtClean="0">
                <a:latin typeface="Times New Roman" pitchFamily="18" charset="0"/>
                <a:cs typeface="Times New Roman" pitchFamily="18" charset="0"/>
              </a:rPr>
              <a:t>		4- Les neurones adrénergiques</a:t>
            </a:r>
          </a:p>
          <a:p>
            <a:pPr eaLnBrk="1" hangingPunct="1">
              <a:buFont typeface="Arial" charset="0"/>
              <a:buNone/>
              <a:defRPr/>
            </a:pPr>
            <a:r>
              <a:rPr lang="fr-FR" dirty="0" smtClean="0">
                <a:latin typeface="Times New Roman" pitchFamily="18" charset="0"/>
                <a:cs typeface="Times New Roman" pitchFamily="18" charset="0"/>
              </a:rPr>
              <a:t>		5- Les neurones </a:t>
            </a:r>
            <a:r>
              <a:rPr lang="fr-FR" dirty="0" err="1" smtClean="0">
                <a:latin typeface="Times New Roman" pitchFamily="18" charset="0"/>
                <a:cs typeface="Times New Roman" pitchFamily="18" charset="0"/>
              </a:rPr>
              <a:t>serotoninergiques</a:t>
            </a:r>
            <a:endParaRPr lang="fr-FR" dirty="0" smtClean="0">
              <a:latin typeface="Times New Roman" pitchFamily="18" charset="0"/>
              <a:cs typeface="Times New Roman" pitchFamily="18" charset="0"/>
            </a:endParaRPr>
          </a:p>
          <a:p>
            <a:pPr eaLnBrk="1" hangingPunct="1">
              <a:buFont typeface="Arial" charset="0"/>
              <a:buNone/>
              <a:defRPr/>
            </a:pPr>
            <a:r>
              <a:rPr lang="fr-FR" dirty="0" smtClean="0">
                <a:latin typeface="Times New Roman" pitchFamily="18" charset="0"/>
                <a:cs typeface="Times New Roman" pitchFamily="18" charset="0"/>
              </a:rPr>
              <a:t>		6- Les Acides Aminés Excitateurs</a:t>
            </a:r>
          </a:p>
          <a:p>
            <a:pPr eaLnBrk="1" hangingPunct="1">
              <a:buFont typeface="Arial" charset="0"/>
              <a:buNone/>
              <a:defRPr/>
            </a:pPr>
            <a:r>
              <a:rPr lang="fr-FR" dirty="0" smtClean="0">
                <a:latin typeface="Times New Roman" pitchFamily="18" charset="0"/>
                <a:cs typeface="Times New Roman" pitchFamily="18" charset="0"/>
              </a:rPr>
              <a:t>		7- Les Acides Aminés Inhibiteurs</a:t>
            </a:r>
          </a:p>
          <a:p>
            <a:pPr eaLnBrk="1" hangingPunct="1">
              <a:buFont typeface="Arial" charset="0"/>
              <a:buNone/>
              <a:defRPr/>
            </a:pPr>
            <a:r>
              <a:rPr lang="fr-FR" dirty="0" smtClean="0">
                <a:latin typeface="Times New Roman" pitchFamily="18" charset="0"/>
                <a:cs typeface="Times New Roman" pitchFamily="18" charset="0"/>
              </a:rPr>
              <a:t> </a:t>
            </a:r>
          </a:p>
          <a:p>
            <a:pPr eaLnBrk="1" hangingPunct="1">
              <a:buFont typeface="Arial" charset="0"/>
              <a:buNone/>
              <a:defRPr/>
            </a:pPr>
            <a:r>
              <a:rPr lang="fr-FR" dirty="0" smtClean="0">
                <a:latin typeface="Times New Roman" pitchFamily="18" charset="0"/>
                <a:cs typeface="Times New Roman" pitchFamily="18" charset="0"/>
              </a:rPr>
              <a:t>	IV.3 L’hypothalamus postéro latérale (histamine-</a:t>
            </a:r>
            <a:r>
              <a:rPr lang="fr-FR" dirty="0" err="1" smtClean="0">
                <a:latin typeface="Times New Roman" pitchFamily="18" charset="0"/>
                <a:cs typeface="Times New Roman" pitchFamily="18" charset="0"/>
              </a:rPr>
              <a:t>hypocretine</a:t>
            </a:r>
            <a:r>
              <a:rPr lang="fr-FR" dirty="0" smtClean="0">
                <a:latin typeface="Times New Roman" pitchFamily="18" charset="0"/>
                <a:cs typeface="Times New Roman" pitchFamily="18" charset="0"/>
              </a:rPr>
              <a:t>)</a:t>
            </a:r>
          </a:p>
          <a:p>
            <a:pPr eaLnBrk="1" hangingPunct="1">
              <a:buFont typeface="Arial" charset="0"/>
              <a:buNone/>
              <a:defRPr/>
            </a:pPr>
            <a:r>
              <a:rPr lang="fr-FR" dirty="0" smtClean="0">
                <a:latin typeface="Times New Roman" pitchFamily="18" charset="0"/>
                <a:cs typeface="Times New Roman" pitchFamily="18" charset="0"/>
              </a:rPr>
              <a:t>	IV.4 L’hypothalamus pré-optique</a:t>
            </a:r>
          </a:p>
          <a:p>
            <a:pPr eaLnBrk="1" hangingPunct="1">
              <a:buFont typeface="Arial" charset="0"/>
              <a:buNone/>
              <a:defRPr/>
            </a:pPr>
            <a:r>
              <a:rPr lang="fr-FR" dirty="0" smtClean="0">
                <a:latin typeface="Times New Roman" pitchFamily="18" charset="0"/>
                <a:cs typeface="Times New Roman" pitchFamily="18" charset="0"/>
              </a:rPr>
              <a:t> </a:t>
            </a:r>
          </a:p>
          <a:p>
            <a:pPr eaLnBrk="1" hangingPunct="1">
              <a:buFont typeface="Arial" charset="0"/>
              <a:buNone/>
              <a:defRPr/>
            </a:pPr>
            <a:r>
              <a:rPr lang="fr-FR" dirty="0" smtClean="0">
                <a:latin typeface="Times New Roman" pitchFamily="18" charset="0"/>
                <a:cs typeface="Times New Roman" pitchFamily="18" charset="0"/>
              </a:rPr>
              <a:t>V.  Mécanismes et Régulation du cycle Veille/Sommeil</a:t>
            </a:r>
          </a:p>
          <a:p>
            <a:pPr eaLnBrk="1" hangingPunct="1">
              <a:buFont typeface="Arial" charset="0"/>
              <a:buNone/>
              <a:defRPr/>
            </a:pPr>
            <a:r>
              <a:rPr lang="fr-FR" dirty="0" smtClean="0">
                <a:latin typeface="Times New Roman" pitchFamily="18" charset="0"/>
                <a:cs typeface="Times New Roman" pitchFamily="18" charset="0"/>
              </a:rPr>
              <a:t>	</a:t>
            </a:r>
          </a:p>
          <a:p>
            <a:pPr eaLnBrk="1" hangingPunct="1">
              <a:buFont typeface="Arial" charset="0"/>
              <a:buNone/>
              <a:defRPr/>
            </a:pPr>
            <a:r>
              <a:rPr lang="fr-FR" dirty="0" smtClean="0">
                <a:latin typeface="Times New Roman" pitchFamily="18" charset="0"/>
                <a:cs typeface="Times New Roman" pitchFamily="18" charset="0"/>
              </a:rPr>
              <a:t>	V.1 Réseau de l’éveil </a:t>
            </a:r>
          </a:p>
          <a:p>
            <a:pPr eaLnBrk="1" hangingPunct="1">
              <a:buFont typeface="Arial" charset="0"/>
              <a:buNone/>
              <a:defRPr/>
            </a:pPr>
            <a:r>
              <a:rPr lang="fr-FR" dirty="0" smtClean="0">
                <a:latin typeface="Times New Roman" pitchFamily="18" charset="0"/>
                <a:cs typeface="Times New Roman" pitchFamily="18" charset="0"/>
              </a:rPr>
              <a:t>	V.2 Centres majeurs de régulation du cycle veille/sommeil.</a:t>
            </a:r>
          </a:p>
          <a:p>
            <a:pPr lvl="4">
              <a:buFont typeface="+mj-lt"/>
              <a:buAutoNum type="arabicPeriod"/>
              <a:defRPr/>
            </a:pPr>
            <a:r>
              <a:rPr lang="fr-FR" dirty="0" smtClean="0">
                <a:latin typeface="Times New Roman" pitchFamily="18" charset="0"/>
                <a:cs typeface="Times New Roman" pitchFamily="18" charset="0"/>
              </a:rPr>
              <a:t>Control mono-</a:t>
            </a:r>
            <a:r>
              <a:rPr lang="fr-FR" dirty="0" err="1" smtClean="0">
                <a:latin typeface="Times New Roman" pitchFamily="18" charset="0"/>
                <a:cs typeface="Times New Roman" pitchFamily="18" charset="0"/>
              </a:rPr>
              <a:t>aminergique</a:t>
            </a:r>
            <a:r>
              <a:rPr lang="fr-FR" dirty="0" smtClean="0">
                <a:latin typeface="Times New Roman" pitchFamily="18" charset="0"/>
                <a:cs typeface="Times New Roman" pitchFamily="18" charset="0"/>
              </a:rPr>
              <a:t> et cholinergique</a:t>
            </a:r>
          </a:p>
          <a:p>
            <a:pPr lvl="4">
              <a:buFont typeface="+mj-lt"/>
              <a:buAutoNum type="arabicPeriod"/>
              <a:defRPr/>
            </a:pPr>
            <a:r>
              <a:rPr lang="fr-FR" dirty="0" smtClean="0">
                <a:latin typeface="Times New Roman" pitchFamily="18" charset="0"/>
                <a:cs typeface="Times New Roman" pitchFamily="18" charset="0"/>
              </a:rPr>
              <a:t>Mécanismes dopaminergiques</a:t>
            </a:r>
          </a:p>
          <a:p>
            <a:pPr eaLnBrk="1" hangingPunct="1">
              <a:buFont typeface="Arial" charset="0"/>
              <a:buNone/>
              <a:defRPr/>
            </a:pPr>
            <a:r>
              <a:rPr lang="fr-FR" dirty="0" smtClean="0">
                <a:latin typeface="Times New Roman" pitchFamily="18" charset="0"/>
                <a:cs typeface="Times New Roman" pitchFamily="18" charset="0"/>
              </a:rPr>
              <a:t>	V.3 Le sommeil paradoxal:(particularités-mécanisme)</a:t>
            </a:r>
          </a:p>
          <a:p>
            <a:pPr eaLnBrk="1" hangingPunct="1">
              <a:buFont typeface="Arial" charset="0"/>
              <a:buNone/>
              <a:defRPr/>
            </a:pPr>
            <a:r>
              <a:rPr lang="fr-FR" dirty="0" smtClean="0"/>
              <a:t> </a:t>
            </a:r>
            <a:endParaRPr lang="fr-FR"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400" dirty="0" smtClean="0">
                <a:latin typeface="Times New Roman" pitchFamily="18" charset="0"/>
                <a:cs typeface="Times New Roman" pitchFamily="18" charset="0"/>
              </a:rPr>
              <a:t>IV/ STRUCTURES DU SYSTÈME NERVEUX IMPLIQUÉES DANS LE CONTRÔLE DE LA VIGILANCE </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lgn="just">
              <a:buNone/>
            </a:pPr>
            <a:endParaRPr lang="fr-FR" sz="2000" u="sng" dirty="0" smtClean="0">
              <a:solidFill>
                <a:schemeClr val="tx1"/>
              </a:solidFill>
              <a:latin typeface="Times New Roman" pitchFamily="18" charset="0"/>
              <a:cs typeface="Times New Roman" pitchFamily="18" charset="0"/>
            </a:endParaRPr>
          </a:p>
          <a:p>
            <a:pPr algn="just">
              <a:buNone/>
            </a:pPr>
            <a:r>
              <a:rPr lang="fr-FR" sz="2000" dirty="0" smtClean="0">
                <a:solidFill>
                  <a:schemeClr val="tx1"/>
                </a:solidFill>
                <a:latin typeface="Times New Roman" pitchFamily="18" charset="0"/>
                <a:cs typeface="Times New Roman" pitchFamily="18" charset="0"/>
              </a:rPr>
              <a:t>La formation réticulée du tronc cérébral et </a:t>
            </a:r>
            <a:r>
              <a:rPr lang="fr-FR" sz="2000" u="sng" dirty="0" smtClean="0">
                <a:solidFill>
                  <a:schemeClr val="tx1"/>
                </a:solidFill>
                <a:latin typeface="Times New Roman" pitchFamily="18" charset="0"/>
                <a:cs typeface="Times New Roman" pitchFamily="18" charset="0"/>
              </a:rPr>
              <a:t>le thalamus</a:t>
            </a:r>
            <a:r>
              <a:rPr lang="fr-FR" sz="2000" dirty="0" smtClean="0">
                <a:solidFill>
                  <a:schemeClr val="tx1"/>
                </a:solidFill>
                <a:latin typeface="Times New Roman" pitchFamily="18" charset="0"/>
                <a:cs typeface="Times New Roman" pitchFamily="18" charset="0"/>
              </a:rPr>
              <a:t> comme </a:t>
            </a:r>
            <a:r>
              <a:rPr lang="fr-FR" sz="2000" u="sng" dirty="0" smtClean="0">
                <a:solidFill>
                  <a:schemeClr val="tx1"/>
                </a:solidFill>
                <a:latin typeface="Times New Roman" pitchFamily="18" charset="0"/>
                <a:cs typeface="Times New Roman" pitchFamily="18" charset="0"/>
              </a:rPr>
              <a:t>l'hypothalamus</a:t>
            </a:r>
            <a:r>
              <a:rPr lang="fr-FR" sz="2000" dirty="0" smtClean="0">
                <a:solidFill>
                  <a:schemeClr val="tx1"/>
                </a:solidFill>
                <a:latin typeface="Times New Roman" pitchFamily="18" charset="0"/>
                <a:cs typeface="Times New Roman" pitchFamily="18" charset="0"/>
              </a:rPr>
              <a:t> tiennent une place majeure dans le contrôle de l'homéostasie et des rythmes d'activité qui dominent la vie.</a:t>
            </a:r>
            <a:r>
              <a:rPr lang="fr-FR" sz="2000" b="1" dirty="0" smtClean="0">
                <a:solidFill>
                  <a:schemeClr val="tx1"/>
                </a:solidFill>
                <a:latin typeface="Times New Roman" pitchFamily="18" charset="0"/>
                <a:cs typeface="Times New Roman" pitchFamily="18" charset="0"/>
              </a:rPr>
              <a:t> </a:t>
            </a:r>
          </a:p>
          <a:p>
            <a:pPr>
              <a:buNone/>
            </a:pP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357156" y="642919"/>
          <a:ext cx="8644000" cy="4786345"/>
        </p:xfrm>
        <a:graphic>
          <a:graphicData uri="http://schemas.openxmlformats.org/drawingml/2006/table">
            <a:tbl>
              <a:tblPr>
                <a:tableStyleId>{91EBBBCC-DAD2-459C-BE2E-F6DE35CF9A28}</a:tableStyleId>
              </a:tblPr>
              <a:tblGrid>
                <a:gridCol w="2161000"/>
                <a:gridCol w="2161000"/>
                <a:gridCol w="2161000"/>
                <a:gridCol w="2161000"/>
              </a:tblGrid>
              <a:tr h="319872">
                <a:tc gridSpan="2">
                  <a:txBody>
                    <a:bodyPr/>
                    <a:lstStyle/>
                    <a:p>
                      <a:pPr>
                        <a:spcAft>
                          <a:spcPts val="0"/>
                        </a:spcAft>
                      </a:pPr>
                      <a:r>
                        <a:rPr lang="fr-FR" sz="1200" u="none" strike="noStrike" dirty="0">
                          <a:solidFill>
                            <a:srgbClr val="FF0000"/>
                          </a:solidFill>
                          <a:hlinkClick r:id="rId2"/>
                        </a:rPr>
                        <a:t>FORMATION RÉTICULÉE</a:t>
                      </a:r>
                      <a:endParaRPr lang="fr-FR" sz="1200" dirty="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c hMerge="1">
                  <a:txBody>
                    <a:bodyPr/>
                    <a:lstStyle/>
                    <a:p>
                      <a:endParaRPr lang="fr-FR"/>
                    </a:p>
                  </a:txBody>
                  <a:tcPr/>
                </a:tc>
                <a:tc>
                  <a:txBody>
                    <a:bodyPr/>
                    <a:lstStyle/>
                    <a:p>
                      <a:pPr>
                        <a:spcAft>
                          <a:spcPts val="0"/>
                        </a:spcAft>
                      </a:pPr>
                      <a:r>
                        <a:rPr lang="fr-FR" sz="1200" u="none" strike="noStrike">
                          <a:solidFill>
                            <a:srgbClr val="FF0000"/>
                          </a:solidFill>
                          <a:hlinkClick r:id="rId3"/>
                        </a:rPr>
                        <a:t>THALAMUS</a:t>
                      </a:r>
                      <a:endParaRPr lang="fr-FR" sz="120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c>
                  <a:txBody>
                    <a:bodyPr/>
                    <a:lstStyle/>
                    <a:p>
                      <a:pPr>
                        <a:spcAft>
                          <a:spcPts val="0"/>
                        </a:spcAft>
                      </a:pPr>
                      <a:r>
                        <a:rPr lang="fr-FR" sz="1200" u="none" strike="noStrike">
                          <a:solidFill>
                            <a:srgbClr val="FF0000"/>
                          </a:solidFill>
                          <a:hlinkClick r:id="rId3"/>
                        </a:rPr>
                        <a:t>HYPOTHALAMUS</a:t>
                      </a:r>
                      <a:endParaRPr lang="fr-FR" sz="120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r>
              <a:tr h="569807">
                <a:tc>
                  <a:txBody>
                    <a:bodyPr/>
                    <a:lstStyle/>
                    <a:p>
                      <a:r>
                        <a:rPr lang="fr-FR" sz="1100" u="none" strike="noStrike" dirty="0">
                          <a:solidFill>
                            <a:srgbClr val="FF0000"/>
                          </a:solidFill>
                          <a:hlinkClick r:id="rId2"/>
                        </a:rPr>
                        <a:t>Neurones Cholinergiques</a:t>
                      </a:r>
                      <a:endParaRPr lang="fr-FR" sz="1100" dirty="0">
                        <a:solidFill>
                          <a:srgbClr val="FF0000"/>
                        </a:solidFill>
                        <a:latin typeface="Calibri"/>
                        <a:ea typeface="Times New Roman"/>
                        <a:cs typeface="Times New Roman"/>
                      </a:endParaRPr>
                    </a:p>
                  </a:txBody>
                  <a:tcPr marL="37790" marR="37790" marT="37790" marB="37790" anchor="ctr">
                    <a:solidFill>
                      <a:schemeClr val="accent6">
                        <a:lumMod val="75000"/>
                      </a:schemeClr>
                    </a:solidFill>
                  </a:tcPr>
                </a:tc>
                <a:tc>
                  <a:txBody>
                    <a:bodyPr/>
                    <a:lstStyle/>
                    <a:p>
                      <a:r>
                        <a:rPr lang="fr-FR" sz="1100" u="none" strike="noStrike" dirty="0">
                          <a:solidFill>
                            <a:srgbClr val="FF0000"/>
                          </a:solidFill>
                          <a:hlinkClick r:id="rId2"/>
                        </a:rPr>
                        <a:t>Dopaminergiques</a:t>
                      </a:r>
                      <a:endParaRPr lang="fr-FR" sz="1100" dirty="0">
                        <a:solidFill>
                          <a:srgbClr val="FF0000"/>
                        </a:solidFill>
                        <a:latin typeface="Calibri"/>
                        <a:ea typeface="Times New Roman"/>
                        <a:cs typeface="Times New Roman"/>
                      </a:endParaRPr>
                    </a:p>
                  </a:txBody>
                  <a:tcPr marL="37790" marR="37790" marT="37790" marB="37790" anchor="ctr">
                    <a:solidFill>
                      <a:schemeClr val="accent6">
                        <a:lumMod val="75000"/>
                      </a:schemeClr>
                    </a:solidFill>
                  </a:tcPr>
                </a:tc>
                <a:tc>
                  <a:txBody>
                    <a:bodyPr/>
                    <a:lstStyle/>
                    <a:p>
                      <a:pPr>
                        <a:spcAft>
                          <a:spcPts val="0"/>
                        </a:spcAft>
                      </a:pPr>
                      <a:r>
                        <a:rPr lang="fr-FR" sz="1200" u="none" strike="noStrike">
                          <a:solidFill>
                            <a:srgbClr val="FF0000"/>
                          </a:solidFill>
                          <a:hlinkClick r:id="rId2"/>
                        </a:rPr>
                        <a:t>NorAdrenergiques</a:t>
                      </a:r>
                      <a:endParaRPr lang="fr-FR" sz="120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c>
                  <a:txBody>
                    <a:bodyPr/>
                    <a:lstStyle/>
                    <a:p>
                      <a:pPr>
                        <a:spcAft>
                          <a:spcPts val="0"/>
                        </a:spcAft>
                      </a:pPr>
                      <a:r>
                        <a:rPr lang="fr-FR" sz="1200" u="none" strike="noStrike">
                          <a:solidFill>
                            <a:srgbClr val="FF0000"/>
                          </a:solidFill>
                          <a:hlinkClick r:id="rId2"/>
                        </a:rPr>
                        <a:t>Adrenergiques</a:t>
                      </a:r>
                      <a:r>
                        <a:rPr lang="fr-FR" sz="1200">
                          <a:solidFill>
                            <a:srgbClr val="FF0000"/>
                          </a:solidFill>
                        </a:rPr>
                        <a:t> </a:t>
                      </a:r>
                      <a:endParaRPr lang="fr-FR" sz="120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r>
              <a:tr h="569807">
                <a:tc>
                  <a:txBody>
                    <a:bodyPr/>
                    <a:lstStyle/>
                    <a:p>
                      <a:pPr>
                        <a:spcAft>
                          <a:spcPts val="0"/>
                        </a:spcAft>
                      </a:pPr>
                      <a:r>
                        <a:rPr lang="fr-FR" sz="1200" u="none" strike="noStrike" dirty="0" err="1">
                          <a:solidFill>
                            <a:srgbClr val="FF0000"/>
                          </a:solidFill>
                          <a:hlinkClick r:id="rId2"/>
                        </a:rPr>
                        <a:t>Serotininergiques</a:t>
                      </a:r>
                      <a:endParaRPr lang="fr-FR" sz="1200" dirty="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c>
                  <a:txBody>
                    <a:bodyPr/>
                    <a:lstStyle/>
                    <a:p>
                      <a:pPr>
                        <a:spcAft>
                          <a:spcPts val="0"/>
                        </a:spcAft>
                      </a:pPr>
                      <a:r>
                        <a:rPr lang="fr-FR" sz="1200" u="none" strike="noStrike" dirty="0" err="1">
                          <a:solidFill>
                            <a:srgbClr val="FF0000"/>
                          </a:solidFill>
                          <a:hlinkClick r:id="rId2"/>
                        </a:rPr>
                        <a:t>Histaminergiques</a:t>
                      </a:r>
                      <a:r>
                        <a:rPr lang="fr-FR" sz="1200" u="none" strike="noStrike" dirty="0">
                          <a:solidFill>
                            <a:srgbClr val="FF0000"/>
                          </a:solidFill>
                          <a:hlinkClick r:id="rId2"/>
                        </a:rPr>
                        <a:t> </a:t>
                      </a:r>
                      <a:endParaRPr lang="fr-FR" sz="1200" dirty="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c>
                  <a:txBody>
                    <a:bodyPr/>
                    <a:lstStyle/>
                    <a:p>
                      <a:pPr>
                        <a:spcAft>
                          <a:spcPts val="0"/>
                        </a:spcAft>
                      </a:pPr>
                      <a:r>
                        <a:rPr lang="fr-FR" sz="1200" u="none" strike="noStrike">
                          <a:solidFill>
                            <a:srgbClr val="FF0000"/>
                          </a:solidFill>
                          <a:hlinkClick r:id="rId2"/>
                        </a:rPr>
                        <a:t>Ac. Amines Excitateurs</a:t>
                      </a:r>
                      <a:endParaRPr lang="fr-FR" sz="120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c>
                  <a:txBody>
                    <a:bodyPr/>
                    <a:lstStyle/>
                    <a:p>
                      <a:pPr>
                        <a:spcAft>
                          <a:spcPts val="0"/>
                        </a:spcAft>
                      </a:pPr>
                      <a:r>
                        <a:rPr lang="fr-FR" sz="1200" u="none" strike="noStrike" dirty="0" err="1">
                          <a:solidFill>
                            <a:srgbClr val="FF0000"/>
                          </a:solidFill>
                          <a:hlinkClick r:id="rId2"/>
                        </a:rPr>
                        <a:t>Ac</a:t>
                      </a:r>
                      <a:r>
                        <a:rPr lang="fr-FR" sz="1200" u="none" strike="noStrike" dirty="0">
                          <a:solidFill>
                            <a:srgbClr val="FF0000"/>
                          </a:solidFill>
                          <a:hlinkClick r:id="rId2"/>
                        </a:rPr>
                        <a:t>. Amines Inhibiteurs</a:t>
                      </a:r>
                      <a:endParaRPr lang="fr-FR" sz="1200" dirty="0">
                        <a:solidFill>
                          <a:srgbClr val="FF0000"/>
                        </a:solidFill>
                        <a:latin typeface="Times New Roman"/>
                        <a:ea typeface="Times New Roman"/>
                        <a:cs typeface="Times New Roman"/>
                      </a:endParaRPr>
                    </a:p>
                  </a:txBody>
                  <a:tcPr marL="37790" marR="37790" marT="37790" marB="37790" anchor="ctr">
                    <a:solidFill>
                      <a:schemeClr val="accent6">
                        <a:lumMod val="75000"/>
                      </a:schemeClr>
                    </a:solidFill>
                  </a:tcPr>
                </a:tc>
              </a:tr>
              <a:tr h="3326859">
                <a:tc gridSpan="4">
                  <a:txBody>
                    <a:bodyPr/>
                    <a:lstStyle/>
                    <a:p>
                      <a:pPr algn="ctr">
                        <a:spcAft>
                          <a:spcPts val="0"/>
                        </a:spcAft>
                      </a:pPr>
                      <a:endParaRPr lang="fr-FR" sz="1200" dirty="0">
                        <a:solidFill>
                          <a:srgbClr val="000000"/>
                        </a:solidFill>
                        <a:latin typeface="Arial Narrow"/>
                        <a:ea typeface="Times New Roman"/>
                        <a:cs typeface="Times New Roman"/>
                      </a:endParaRPr>
                    </a:p>
                  </a:txBody>
                  <a:tcPr marL="37790" marR="37790" marT="37790" marB="37790"/>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pic>
        <p:nvPicPr>
          <p:cNvPr id="1026" name="Picture 2" descr="E:\Sou\sommeil-HTML\les structures intervenant dans le controle de la vigilance_fichiers\snc.gif"/>
          <p:cNvPicPr>
            <a:picLocks noChangeAspect="1" noChangeArrowheads="1"/>
          </p:cNvPicPr>
          <p:nvPr/>
        </p:nvPicPr>
        <p:blipFill>
          <a:blip r:embed="rId4" r:link="rId5"/>
          <a:srcRect/>
          <a:stretch>
            <a:fillRect/>
          </a:stretch>
        </p:blipFill>
        <p:spPr bwMode="auto">
          <a:xfrm>
            <a:off x="1500166" y="2143116"/>
            <a:ext cx="6051284" cy="3071834"/>
          </a:xfrm>
          <a:prstGeom prst="rect">
            <a:avLst/>
          </a:prstGeom>
          <a:noFill/>
        </p:spPr>
      </p:pic>
      <p:sp>
        <p:nvSpPr>
          <p:cNvPr id="10" name="Rectangle 9"/>
          <p:cNvSpPr/>
          <p:nvPr/>
        </p:nvSpPr>
        <p:spPr>
          <a:xfrm>
            <a:off x="142844" y="5545597"/>
            <a:ext cx="8858312" cy="1169551"/>
          </a:xfrm>
          <a:prstGeom prst="rect">
            <a:avLst/>
          </a:prstGeom>
        </p:spPr>
        <p:txBody>
          <a:bodyPr wrap="square">
            <a:spAutoFit/>
          </a:bodyPr>
          <a:lstStyle/>
          <a:p>
            <a:r>
              <a:rPr lang="fr-FR" sz="1400" i="1" dirty="0" smtClean="0">
                <a:latin typeface="Times New Roman" pitchFamily="18" charset="0"/>
                <a:cs typeface="Times New Roman" pitchFamily="18" charset="0"/>
              </a:rPr>
              <a:t>Représentation des principales structures impliquées dans le contrôle de la vigilance sur une coupe sagittale de cerveau de rat </a:t>
            </a:r>
            <a:r>
              <a:rPr lang="fr-FR" sz="1400" b="1" i="1" dirty="0" smtClean="0">
                <a:latin typeface="Times New Roman" pitchFamily="18" charset="0"/>
                <a:cs typeface="Times New Roman" pitchFamily="18" charset="0"/>
              </a:rPr>
              <a:t>: TB</a:t>
            </a:r>
            <a:r>
              <a:rPr lang="fr-FR" sz="1400" i="1" dirty="0" smtClean="0">
                <a:latin typeface="Times New Roman" pitchFamily="18" charset="0"/>
                <a:cs typeface="Times New Roman" pitchFamily="18" charset="0"/>
              </a:rPr>
              <a:t> = télencéphale basal (</a:t>
            </a:r>
            <a:r>
              <a:rPr lang="fr-FR" sz="1400" b="1" i="1" dirty="0" smtClean="0">
                <a:latin typeface="Times New Roman" pitchFamily="18" charset="0"/>
                <a:cs typeface="Times New Roman" pitchFamily="18" charset="0"/>
                <a:hlinkClick r:id="rId6"/>
              </a:rPr>
              <a:t>neurones cholinergiques</a:t>
            </a:r>
            <a:r>
              <a:rPr lang="fr-FR" sz="1400" i="1" dirty="0" smtClean="0">
                <a:latin typeface="Times New Roman" pitchFamily="18" charset="0"/>
                <a:cs typeface="Times New Roman" pitchFamily="18" charset="0"/>
              </a:rPr>
              <a:t>) - </a:t>
            </a:r>
            <a:r>
              <a:rPr lang="fr-FR" sz="1400" b="1" i="1" dirty="0" smtClean="0">
                <a:latin typeface="Times New Roman" pitchFamily="18" charset="0"/>
                <a:cs typeface="Times New Roman" pitchFamily="18" charset="0"/>
              </a:rPr>
              <a:t>PH</a:t>
            </a:r>
            <a:r>
              <a:rPr lang="fr-FR" sz="1400" i="1" dirty="0" smtClean="0">
                <a:latin typeface="Times New Roman" pitchFamily="18" charset="0"/>
                <a:cs typeface="Times New Roman" pitchFamily="18" charset="0"/>
              </a:rPr>
              <a:t> = hypothalamus postérieur (</a:t>
            </a:r>
            <a:r>
              <a:rPr lang="fr-FR" sz="1400" b="1" i="1" dirty="0" smtClean="0">
                <a:latin typeface="Times New Roman" pitchFamily="18" charset="0"/>
                <a:cs typeface="Times New Roman" pitchFamily="18" charset="0"/>
                <a:hlinkClick r:id="rId6"/>
              </a:rPr>
              <a:t>neurones </a:t>
            </a:r>
            <a:r>
              <a:rPr lang="fr-FR" sz="1400" b="1" i="1" dirty="0" err="1" smtClean="0">
                <a:latin typeface="Times New Roman" pitchFamily="18" charset="0"/>
                <a:cs typeface="Times New Roman" pitchFamily="18" charset="0"/>
                <a:hlinkClick r:id="rId6"/>
              </a:rPr>
              <a:t>histaminergiques</a:t>
            </a:r>
            <a:r>
              <a:rPr lang="fr-FR" sz="1400" i="1" dirty="0" smtClean="0">
                <a:latin typeface="Times New Roman" pitchFamily="18" charset="0"/>
                <a:cs typeface="Times New Roman" pitchFamily="18" charset="0"/>
              </a:rPr>
              <a:t>) - </a:t>
            </a:r>
            <a:r>
              <a:rPr lang="fr-FR" sz="1400" b="1" i="1" dirty="0" smtClean="0">
                <a:latin typeface="Times New Roman" pitchFamily="18" charset="0"/>
                <a:cs typeface="Times New Roman" pitchFamily="18" charset="0"/>
              </a:rPr>
              <a:t>NSC </a:t>
            </a:r>
            <a:r>
              <a:rPr lang="fr-FR" sz="1400" i="1" dirty="0" smtClean="0">
                <a:latin typeface="Times New Roman" pitchFamily="18" charset="0"/>
                <a:cs typeface="Times New Roman" pitchFamily="18" charset="0"/>
              </a:rPr>
              <a:t>= noyau supra-chiasmatique </a:t>
            </a:r>
            <a:r>
              <a:rPr lang="fr-FR" sz="1400" b="1" i="1" dirty="0" smtClean="0">
                <a:latin typeface="Times New Roman" pitchFamily="18" charset="0"/>
                <a:cs typeface="Times New Roman" pitchFamily="18" charset="0"/>
              </a:rPr>
              <a:t>- IL</a:t>
            </a:r>
            <a:r>
              <a:rPr lang="fr-FR" sz="1400" i="1" dirty="0" smtClean="0">
                <a:latin typeface="Times New Roman" pitchFamily="18" charset="0"/>
                <a:cs typeface="Times New Roman" pitchFamily="18" charset="0"/>
              </a:rPr>
              <a:t> = thalamus non spécifique - </a:t>
            </a:r>
            <a:r>
              <a:rPr lang="fr-FR" sz="1400" b="1" i="1" dirty="0" smtClean="0">
                <a:latin typeface="Times New Roman" pitchFamily="18" charset="0"/>
                <a:cs typeface="Times New Roman" pitchFamily="18" charset="0"/>
              </a:rPr>
              <a:t>FR</a:t>
            </a:r>
            <a:r>
              <a:rPr lang="fr-FR" sz="1400" i="1" dirty="0" smtClean="0">
                <a:latin typeface="Times New Roman" pitchFamily="18" charset="0"/>
                <a:cs typeface="Times New Roman" pitchFamily="18" charset="0"/>
              </a:rPr>
              <a:t> = formation réticulée (du bulbe jusqu'au mésencéphale) </a:t>
            </a:r>
            <a:r>
              <a:rPr lang="fr-FR" sz="1400" b="1" i="1" dirty="0" smtClean="0">
                <a:latin typeface="Times New Roman" pitchFamily="18" charset="0"/>
                <a:cs typeface="Times New Roman" pitchFamily="18" charset="0"/>
              </a:rPr>
              <a:t>- NRD</a:t>
            </a:r>
            <a:r>
              <a:rPr lang="fr-FR" sz="1400" i="1" dirty="0" smtClean="0">
                <a:latin typeface="Times New Roman" pitchFamily="18" charset="0"/>
                <a:cs typeface="Times New Roman" pitchFamily="18" charset="0"/>
              </a:rPr>
              <a:t> = raphé dorsal (</a:t>
            </a:r>
            <a:r>
              <a:rPr lang="fr-FR" sz="1400" b="1" i="1" dirty="0" smtClean="0">
                <a:latin typeface="Times New Roman" pitchFamily="18" charset="0"/>
                <a:cs typeface="Times New Roman" pitchFamily="18" charset="0"/>
                <a:hlinkClick r:id="rId6"/>
              </a:rPr>
              <a:t>neurones sérotoninergiques</a:t>
            </a:r>
            <a:r>
              <a:rPr lang="fr-FR" sz="1400" i="1" dirty="0" smtClean="0">
                <a:latin typeface="Times New Roman" pitchFamily="18" charset="0"/>
                <a:cs typeface="Times New Roman" pitchFamily="18" charset="0"/>
              </a:rPr>
              <a:t>) </a:t>
            </a:r>
            <a:r>
              <a:rPr lang="fr-FR" sz="1400" b="1" i="1" dirty="0" smtClean="0">
                <a:latin typeface="Times New Roman" pitchFamily="18" charset="0"/>
                <a:cs typeface="Times New Roman" pitchFamily="18" charset="0"/>
              </a:rPr>
              <a:t>- LC</a:t>
            </a:r>
            <a:r>
              <a:rPr lang="fr-FR" sz="1400" i="1" dirty="0" smtClean="0">
                <a:latin typeface="Times New Roman" pitchFamily="18" charset="0"/>
                <a:cs typeface="Times New Roman" pitchFamily="18" charset="0"/>
              </a:rPr>
              <a:t> = locus </a:t>
            </a:r>
            <a:r>
              <a:rPr lang="fr-FR" sz="1400" i="1" dirty="0" err="1" smtClean="0">
                <a:latin typeface="Times New Roman" pitchFamily="18" charset="0"/>
                <a:cs typeface="Times New Roman" pitchFamily="18" charset="0"/>
              </a:rPr>
              <a:t>coeruleus</a:t>
            </a:r>
            <a:r>
              <a:rPr lang="fr-FR" sz="1400" i="1" dirty="0" smtClean="0">
                <a:latin typeface="Times New Roman" pitchFamily="18" charset="0"/>
                <a:cs typeface="Times New Roman" pitchFamily="18" charset="0"/>
              </a:rPr>
              <a:t> (</a:t>
            </a:r>
            <a:r>
              <a:rPr lang="fr-FR" sz="1400" b="1" i="1" dirty="0" smtClean="0">
                <a:latin typeface="Times New Roman" pitchFamily="18" charset="0"/>
                <a:cs typeface="Times New Roman" pitchFamily="18" charset="0"/>
                <a:hlinkClick r:id="rId6"/>
              </a:rPr>
              <a:t>neurones </a:t>
            </a:r>
            <a:r>
              <a:rPr lang="fr-FR" sz="1400" b="1" i="1" dirty="0" err="1" smtClean="0">
                <a:latin typeface="Times New Roman" pitchFamily="18" charset="0"/>
                <a:cs typeface="Times New Roman" pitchFamily="18" charset="0"/>
                <a:hlinkClick r:id="rId6"/>
              </a:rPr>
              <a:t>nor</a:t>
            </a:r>
            <a:r>
              <a:rPr lang="fr-FR" sz="1400" b="1" i="1" dirty="0" smtClean="0">
                <a:latin typeface="Times New Roman" pitchFamily="18" charset="0"/>
                <a:cs typeface="Times New Roman" pitchFamily="18" charset="0"/>
                <a:hlinkClick r:id="rId6"/>
              </a:rPr>
              <a:t> adrénergiques</a:t>
            </a:r>
            <a:r>
              <a:rPr lang="fr-FR" sz="1400" i="1" dirty="0" smtClean="0">
                <a:latin typeface="Times New Roman" pitchFamily="18" charset="0"/>
                <a:cs typeface="Times New Roman" pitchFamily="18" charset="0"/>
              </a:rPr>
              <a:t>).</a:t>
            </a:r>
            <a:endParaRPr lang="fr-FR"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4753" name="Picture 1"/>
          <p:cNvPicPr>
            <a:picLocks noChangeAspect="1" noChangeArrowheads="1"/>
          </p:cNvPicPr>
          <p:nvPr/>
        </p:nvPicPr>
        <p:blipFill>
          <a:blip r:embed="rId2"/>
          <a:srcRect b="13918"/>
          <a:stretch>
            <a:fillRect/>
          </a:stretch>
        </p:blipFill>
        <p:spPr bwMode="auto">
          <a:xfrm>
            <a:off x="214282" y="1214460"/>
            <a:ext cx="8686800" cy="54292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1214446"/>
          </a:xfrm>
        </p:spPr>
        <p:txBody>
          <a:bodyPr>
            <a:normAutofit fontScale="90000"/>
          </a:bodyPr>
          <a:lstStyle/>
          <a:p>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IV.1 LA FORMATION RÉTICULÉE - BASES NEUROPHYSIOLOGIQUES</a:t>
            </a:r>
            <a:r>
              <a:rPr lang="fr-FR" sz="3200" b="1" dirty="0" smtClean="0"/>
              <a:t/>
            </a:r>
            <a:br>
              <a:rPr lang="fr-FR" sz="3200" b="1" dirty="0" smtClean="0"/>
            </a:br>
            <a:endParaRPr lang="fr-FR" sz="3200" dirty="0"/>
          </a:p>
        </p:txBody>
      </p:sp>
      <p:sp>
        <p:nvSpPr>
          <p:cNvPr id="3" name="Espace réservé du contenu 2"/>
          <p:cNvSpPr>
            <a:spLocks noGrp="1"/>
          </p:cNvSpPr>
          <p:nvPr>
            <p:ph idx="1"/>
          </p:nvPr>
        </p:nvSpPr>
        <p:spPr>
          <a:xfrm>
            <a:off x="142844" y="1500174"/>
            <a:ext cx="8858312" cy="5143536"/>
          </a:xfrm>
        </p:spPr>
        <p:txBody>
          <a:bodyPr/>
          <a:lstStyle/>
          <a:p>
            <a:pPr algn="just">
              <a:buNone/>
            </a:pPr>
            <a:r>
              <a:rPr lang="fr-FR" sz="1800" dirty="0" smtClean="0">
                <a:latin typeface="Times New Roman" pitchFamily="18" charset="0"/>
                <a:cs typeface="Times New Roman" pitchFamily="18" charset="0"/>
              </a:rPr>
              <a:t>La formation réticulée est une longue colonne de tissu nerveux qui s'étend de la moelle cervicale au diencéphale. Elle occupe, au centre du tronc cérébral, l'espace situé entre les grandes voies descendantes et ascendantes et les noyaux des nerfs crâniens. Elle se présente comme un réseau très dense de fibres dans les mailles desquelles on trouve un grand nombre de cellules, dont certaines sont groupées en îlots et forment des noyaux. Elle forme un réseau multi synaptique non spécifique très complexe, placé au carrefour des trois grands systèmes sensitif, moteur et végétatif. </a:t>
            </a:r>
          </a:p>
          <a:p>
            <a:pPr algn="just">
              <a:buNone/>
            </a:pP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C'est </a:t>
            </a:r>
            <a:r>
              <a:rPr lang="fr-FR" sz="1800" b="1" dirty="0" smtClean="0">
                <a:latin typeface="Times New Roman" pitchFamily="18" charset="0"/>
                <a:cs typeface="Times New Roman" pitchFamily="18" charset="0"/>
              </a:rPr>
              <a:t>l'activité de la formation réticulée </a:t>
            </a:r>
            <a:r>
              <a:rPr lang="fr-FR" sz="1800" dirty="0" smtClean="0">
                <a:latin typeface="Times New Roman" pitchFamily="18" charset="0"/>
                <a:cs typeface="Times New Roman" pitchFamily="18" charset="0"/>
              </a:rPr>
              <a:t>qui </a:t>
            </a:r>
            <a:r>
              <a:rPr lang="fr-FR" sz="1800" b="1" dirty="0" smtClean="0">
                <a:latin typeface="Times New Roman" pitchFamily="18" charset="0"/>
                <a:cs typeface="Times New Roman" pitchFamily="18" charset="0"/>
              </a:rPr>
              <a:t>conditionne le niveau d'activité générale</a:t>
            </a:r>
            <a:r>
              <a:rPr lang="fr-FR" sz="1800" dirty="0" smtClean="0">
                <a:latin typeface="Times New Roman" pitchFamily="18" charset="0"/>
                <a:cs typeface="Times New Roman" pitchFamily="18" charset="0"/>
              </a:rPr>
              <a:t> du système nerveux.</a:t>
            </a:r>
          </a:p>
          <a:p>
            <a:pPr algn="just">
              <a:buNone/>
            </a:pP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Dans le mésencéphale le pont et le bulbe  la  FR joue un rôle prépondérant dans l’éveil cortical (désynchronisation de l’EEG) par 3 voies principales :</a:t>
            </a:r>
          </a:p>
          <a:p>
            <a:pPr lvl="0" algn="just">
              <a:buFont typeface="Arial" pitchFamily="34" charset="0"/>
              <a:buChar char="•"/>
            </a:pPr>
            <a:r>
              <a:rPr lang="fr-FR" sz="1800" dirty="0" smtClean="0">
                <a:latin typeface="Times New Roman" pitchFamily="18" charset="0"/>
                <a:cs typeface="Times New Roman" pitchFamily="18" charset="0"/>
              </a:rPr>
              <a:t>une </a:t>
            </a:r>
            <a:r>
              <a:rPr lang="fr-FR" sz="1800" b="1" dirty="0" smtClean="0">
                <a:latin typeface="Times New Roman" pitchFamily="18" charset="0"/>
                <a:cs typeface="Times New Roman" pitchFamily="18" charset="0"/>
              </a:rPr>
              <a:t>voie faisant relais dans les noyaux non spécifiques du thalamus</a:t>
            </a:r>
          </a:p>
          <a:p>
            <a:pPr lvl="0" algn="just">
              <a:buFont typeface="Arial" pitchFamily="34" charset="0"/>
              <a:buChar char="•"/>
            </a:pPr>
            <a:r>
              <a:rPr lang="fr-FR" sz="1800" dirty="0" smtClean="0">
                <a:latin typeface="Times New Roman" pitchFamily="18" charset="0"/>
                <a:cs typeface="Times New Roman" pitchFamily="18" charset="0"/>
              </a:rPr>
              <a:t>une </a:t>
            </a:r>
            <a:r>
              <a:rPr lang="fr-FR" sz="1800" b="1" dirty="0" smtClean="0">
                <a:latin typeface="Times New Roman" pitchFamily="18" charset="0"/>
                <a:cs typeface="Times New Roman" pitchFamily="18" charset="0"/>
              </a:rPr>
              <a:t>voie passant par l’hypothalamus</a:t>
            </a:r>
            <a:r>
              <a:rPr lang="fr-FR" sz="1800" dirty="0" smtClean="0">
                <a:latin typeface="Times New Roman" pitchFamily="18" charset="0"/>
                <a:cs typeface="Times New Roman" pitchFamily="18" charset="0"/>
              </a:rPr>
              <a:t>, et</a:t>
            </a:r>
          </a:p>
          <a:p>
            <a:pPr lvl="0" algn="just">
              <a:buFont typeface="Arial" pitchFamily="34" charset="0"/>
              <a:buChar char="•"/>
            </a:pPr>
            <a:r>
              <a:rPr lang="fr-FR" sz="1800" dirty="0" smtClean="0">
                <a:latin typeface="Times New Roman" pitchFamily="18" charset="0"/>
                <a:cs typeface="Times New Roman" pitchFamily="18" charset="0"/>
              </a:rPr>
              <a:t>une troisième </a:t>
            </a:r>
            <a:r>
              <a:rPr lang="fr-FR" sz="1800" b="1" dirty="0" smtClean="0">
                <a:latin typeface="Times New Roman" pitchFamily="18" charset="0"/>
                <a:cs typeface="Times New Roman" pitchFamily="18" charset="0"/>
              </a:rPr>
              <a:t>voie ponto-</a:t>
            </a:r>
            <a:r>
              <a:rPr lang="fr-FR" sz="1800" b="1" dirty="0" err="1" smtClean="0">
                <a:latin typeface="Times New Roman" pitchFamily="18" charset="0"/>
                <a:cs typeface="Times New Roman" pitchFamily="18" charset="0"/>
              </a:rPr>
              <a:t>basalo</a:t>
            </a:r>
            <a:r>
              <a:rPr lang="fr-FR" sz="1800" b="1" dirty="0" smtClean="0">
                <a:latin typeface="Times New Roman" pitchFamily="18" charset="0"/>
                <a:cs typeface="Times New Roman" pitchFamily="18" charset="0"/>
              </a:rPr>
              <a:t>-corticale </a:t>
            </a:r>
            <a:r>
              <a:rPr lang="fr-FR" sz="1800" dirty="0" smtClean="0">
                <a:latin typeface="Times New Roman" pitchFamily="18" charset="0"/>
                <a:cs typeface="Times New Roman" pitchFamily="18" charset="0"/>
              </a:rPr>
              <a:t>faisant relais dans le noyau de </a:t>
            </a:r>
            <a:r>
              <a:rPr lang="fr-FR" sz="1800" b="1" dirty="0" err="1" smtClean="0">
                <a:latin typeface="Times New Roman" pitchFamily="18" charset="0"/>
                <a:cs typeface="Times New Roman" pitchFamily="18" charset="0"/>
              </a:rPr>
              <a:t>Meynert</a:t>
            </a:r>
            <a:r>
              <a:rPr lang="fr-FR" sz="1800" b="1" dirty="0" smtClean="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endParaRPr lang="fr-FR"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6076"/>
            <a:ext cx="8229600" cy="654032"/>
          </a:xfrm>
        </p:spPr>
        <p:txBody>
          <a:bodyPr>
            <a:normAutofit fontScale="90000"/>
          </a:bodyPr>
          <a:lstStyle/>
          <a:p>
            <a:r>
              <a:rPr lang="fr-FR" sz="2400" b="1" dirty="0" smtClean="0">
                <a:latin typeface="Times New Roman" pitchFamily="18" charset="0"/>
                <a:cs typeface="Times New Roman" pitchFamily="18" charset="0"/>
              </a:rPr>
              <a:t>IV.2 LA FORMATION RÉTICULÉE - BASES NEUROCHIMIQUES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42844" y="1071546"/>
            <a:ext cx="8858312" cy="5572164"/>
          </a:xfrm>
        </p:spPr>
        <p:txBody>
          <a:bodyPr>
            <a:normAutofit/>
          </a:bodyPr>
          <a:lstStyle/>
          <a:p>
            <a:pPr algn="just">
              <a:buNone/>
            </a:pPr>
            <a:endParaRPr lang="fr-FR" sz="16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A cette description anatomique de la réticulée, on doit maintenant superposer celle plus fonctionnelle des systèmes neurochimiques, qui se localisent dans certains noyaux réticulaires. On recense une </a:t>
            </a:r>
            <a:r>
              <a:rPr lang="fr-FR" sz="1800" b="1" dirty="0" smtClean="0">
                <a:latin typeface="Times New Roman" pitchFamily="18" charset="0"/>
                <a:cs typeface="Times New Roman" pitchFamily="18" charset="0"/>
              </a:rPr>
              <a:t>dizaine de petites molécules</a:t>
            </a:r>
            <a:r>
              <a:rPr lang="fr-FR" sz="1800" dirty="0" smtClean="0">
                <a:latin typeface="Times New Roman" pitchFamily="18" charset="0"/>
                <a:cs typeface="Times New Roman" pitchFamily="18" charset="0"/>
              </a:rPr>
              <a:t> assurant ou pouvant assurer le rôle de neurotransmetteurs dans différentes régions du système nerveux. Ces petites molécules sont, hormis </a:t>
            </a:r>
            <a:r>
              <a:rPr lang="fr-FR" sz="1800" b="1" dirty="0" smtClean="0">
                <a:latin typeface="Times New Roman" pitchFamily="18" charset="0"/>
                <a:cs typeface="Times New Roman" pitchFamily="18" charset="0"/>
              </a:rPr>
              <a:t>l'acétylcholine</a:t>
            </a:r>
            <a:r>
              <a:rPr lang="fr-FR" sz="1800" dirty="0" smtClean="0">
                <a:latin typeface="Times New Roman" pitchFamily="18" charset="0"/>
                <a:cs typeface="Times New Roman" pitchFamily="18" charset="0"/>
              </a:rPr>
              <a:t> déjà bien connu au niveau périphérique (jonction neuromusculaire), soit des </a:t>
            </a:r>
            <a:r>
              <a:rPr lang="fr-FR" sz="1800" b="1" dirty="0" smtClean="0">
                <a:latin typeface="Times New Roman" pitchFamily="18" charset="0"/>
                <a:cs typeface="Times New Roman" pitchFamily="18" charset="0"/>
              </a:rPr>
              <a:t>amines</a:t>
            </a:r>
            <a:r>
              <a:rPr lang="fr-FR" sz="18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noradrénaline</a:t>
            </a:r>
            <a:r>
              <a:rPr lang="fr-FR" sz="18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adrénaline</a:t>
            </a:r>
            <a:r>
              <a:rPr lang="fr-FR" sz="18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dopamine</a:t>
            </a:r>
            <a:r>
              <a:rPr lang="fr-FR" sz="18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sérotonine</a:t>
            </a:r>
            <a:r>
              <a:rPr lang="fr-FR" sz="18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histamine</a:t>
            </a:r>
            <a:r>
              <a:rPr lang="fr-FR" sz="1800" dirty="0" smtClean="0">
                <a:latin typeface="Times New Roman" pitchFamily="18" charset="0"/>
                <a:cs typeface="Times New Roman" pitchFamily="18" charset="0"/>
              </a:rPr>
              <a:t>) soit des </a:t>
            </a:r>
            <a:r>
              <a:rPr lang="fr-FR" sz="1800" b="1" dirty="0" smtClean="0">
                <a:latin typeface="Times New Roman" pitchFamily="18" charset="0"/>
                <a:cs typeface="Times New Roman" pitchFamily="18" charset="0"/>
              </a:rPr>
              <a:t>acides aminés excitateurs</a:t>
            </a:r>
            <a:r>
              <a:rPr lang="fr-FR" sz="18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acide glutamique, acide aspartiqu</a:t>
            </a:r>
            <a:r>
              <a:rPr lang="fr-FR" sz="1800" dirty="0" smtClean="0">
                <a:latin typeface="Times New Roman" pitchFamily="18" charset="0"/>
                <a:cs typeface="Times New Roman" pitchFamily="18" charset="0"/>
              </a:rPr>
              <a:t>e) </a:t>
            </a:r>
            <a:r>
              <a:rPr lang="fr-FR" sz="1800" b="1" dirty="0" smtClean="0">
                <a:latin typeface="Times New Roman" pitchFamily="18" charset="0"/>
                <a:cs typeface="Times New Roman" pitchFamily="18" charset="0"/>
              </a:rPr>
              <a:t>ou inhibiteurs</a:t>
            </a:r>
            <a:r>
              <a:rPr lang="fr-FR" sz="1800" dirty="0" smtClean="0">
                <a:latin typeface="Times New Roman" pitchFamily="18" charset="0"/>
                <a:cs typeface="Times New Roman" pitchFamily="18" charset="0"/>
              </a:rPr>
              <a:t> (acide gamma-</a:t>
            </a:r>
            <a:r>
              <a:rPr lang="fr-FR" sz="1800" dirty="0" err="1" smtClean="0">
                <a:latin typeface="Times New Roman" pitchFamily="18" charset="0"/>
                <a:cs typeface="Times New Roman" pitchFamily="18" charset="0"/>
              </a:rPr>
              <a:t>amino</a:t>
            </a:r>
            <a:r>
              <a:rPr lang="fr-FR" sz="1800" dirty="0" smtClean="0">
                <a:latin typeface="Times New Roman" pitchFamily="18" charset="0"/>
                <a:cs typeface="Times New Roman" pitchFamily="18" charset="0"/>
              </a:rPr>
              <a:t>-butyrique ou </a:t>
            </a:r>
            <a:r>
              <a:rPr lang="fr-FR" sz="1800" b="1" dirty="0" smtClean="0">
                <a:latin typeface="Times New Roman" pitchFamily="18" charset="0"/>
                <a:cs typeface="Times New Roman" pitchFamily="18" charset="0"/>
              </a:rPr>
              <a:t>GABA, glycine</a:t>
            </a:r>
            <a:r>
              <a:rPr lang="fr-FR" sz="1800" dirty="0" smtClean="0">
                <a:latin typeface="Times New Roman" pitchFamily="18" charset="0"/>
                <a:cs typeface="Times New Roman" pitchFamily="18" charset="0"/>
              </a:rPr>
              <a:t>).</a:t>
            </a:r>
          </a:p>
          <a:p>
            <a:pPr algn="just">
              <a:buNone/>
            </a:pP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 La détermination du niveau de vigilance dépend de l'activité des voies ascendantes cholinergiques, </a:t>
            </a:r>
            <a:r>
              <a:rPr lang="fr-FR" sz="1800" dirty="0" err="1" smtClean="0">
                <a:latin typeface="Times New Roman" pitchFamily="18" charset="0"/>
                <a:cs typeface="Times New Roman" pitchFamily="18" charset="0"/>
              </a:rPr>
              <a:t>monoaminergiques</a:t>
            </a:r>
            <a:r>
              <a:rPr lang="fr-FR" sz="1800" dirty="0" smtClean="0">
                <a:latin typeface="Times New Roman" pitchFamily="18" charset="0"/>
                <a:cs typeface="Times New Roman" pitchFamily="18" charset="0"/>
              </a:rPr>
              <a:t> et liées aux acides aminés excitateurs et inhibiteurs.</a:t>
            </a:r>
          </a:p>
          <a:p>
            <a:pPr algn="just">
              <a:buNone/>
            </a:pPr>
            <a:r>
              <a:rPr lang="fr-FR" sz="1600" dirty="0" smtClean="0">
                <a:latin typeface="Times New Roman" pitchFamily="18" charset="0"/>
                <a:cs typeface="Times New Roman" pitchFamily="18" charset="0"/>
              </a:rPr>
              <a:t> </a:t>
            </a:r>
          </a:p>
          <a:p>
            <a:pPr>
              <a:buNone/>
            </a:pPr>
            <a:endParaRPr lang="fr-FR"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54032"/>
          </a:xfrm>
        </p:spPr>
        <p:txBody>
          <a:bodyPr>
            <a:normAutofit/>
          </a:bodyPr>
          <a:lstStyle/>
          <a:p>
            <a:pPr algn="ctr"/>
            <a:r>
              <a:rPr lang="fr-FR" sz="2400" dirty="0" smtClean="0">
                <a:latin typeface="Times New Roman" pitchFamily="18" charset="0"/>
                <a:cs typeface="Times New Roman" pitchFamily="18" charset="0"/>
              </a:rPr>
              <a:t>Les </a:t>
            </a:r>
            <a:r>
              <a:rPr lang="fr-FR" sz="2400" b="1" dirty="0" smtClean="0">
                <a:latin typeface="Times New Roman" pitchFamily="18" charset="0"/>
                <a:cs typeface="Times New Roman" pitchFamily="18" charset="0"/>
              </a:rPr>
              <a:t>neurones cholinergiques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42844" y="1071546"/>
            <a:ext cx="8858312" cy="5572164"/>
          </a:xfrm>
        </p:spPr>
        <p:txBody>
          <a:bodyPr>
            <a:normAutofit/>
          </a:bodyPr>
          <a:lstStyle/>
          <a:p>
            <a:pPr algn="just">
              <a:buNone/>
            </a:pPr>
            <a:endParaRPr lang="fr-FR" sz="1600" dirty="0" smtClean="0">
              <a:latin typeface="Times New Roman" pitchFamily="18" charset="0"/>
              <a:cs typeface="Times New Roman" pitchFamily="18" charset="0"/>
            </a:endParaRPr>
          </a:p>
          <a:p>
            <a:pPr algn="just">
              <a:buNone/>
            </a:pPr>
            <a:r>
              <a:rPr lang="fr-FR" sz="1800" b="1" dirty="0" smtClean="0">
                <a:latin typeface="Times New Roman" pitchFamily="18" charset="0"/>
                <a:cs typeface="Times New Roman" pitchFamily="18" charset="0"/>
              </a:rPr>
              <a:t>Les</a:t>
            </a:r>
            <a:r>
              <a:rPr lang="fr-FR" sz="18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neurones cholinergiques</a:t>
            </a:r>
            <a:r>
              <a:rPr lang="fr-FR" sz="1800" dirty="0" smtClean="0">
                <a:latin typeface="Times New Roman" pitchFamily="18" charset="0"/>
                <a:cs typeface="Times New Roman" pitchFamily="18" charset="0"/>
              </a:rPr>
              <a:t> : 70% de l'acétylcholine corticale est liée à la voie basale corticale, issue du </a:t>
            </a:r>
            <a:r>
              <a:rPr lang="fr-FR" sz="1800" b="1" dirty="0" smtClean="0">
                <a:latin typeface="Times New Roman" pitchFamily="18" charset="0"/>
                <a:cs typeface="Times New Roman" pitchFamily="18" charset="0"/>
              </a:rPr>
              <a:t>noyau basal de </a:t>
            </a:r>
            <a:r>
              <a:rPr lang="fr-FR" sz="1800" b="1" dirty="0" err="1" smtClean="0">
                <a:latin typeface="Times New Roman" pitchFamily="18" charset="0"/>
                <a:cs typeface="Times New Roman" pitchFamily="18" charset="0"/>
              </a:rPr>
              <a:t>Meynert</a:t>
            </a:r>
            <a:r>
              <a:rPr lang="fr-FR" sz="1800" b="1"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(ch. 4), voie afférente la plus importante du cortex après les projections </a:t>
            </a:r>
            <a:r>
              <a:rPr lang="fr-FR" sz="1800" dirty="0" err="1" smtClean="0">
                <a:latin typeface="Times New Roman" pitchFamily="18" charset="0"/>
                <a:cs typeface="Times New Roman" pitchFamily="18" charset="0"/>
              </a:rPr>
              <a:t>thalamo</a:t>
            </a:r>
            <a:r>
              <a:rPr lang="fr-FR" sz="1800" dirty="0" smtClean="0">
                <a:latin typeface="Times New Roman" pitchFamily="18" charset="0"/>
                <a:cs typeface="Times New Roman" pitchFamily="18" charset="0"/>
              </a:rPr>
              <a:t>-corticales. Les </a:t>
            </a:r>
            <a:r>
              <a:rPr lang="fr-FR" sz="1800" b="1" dirty="0" smtClean="0">
                <a:latin typeface="Times New Roman" pitchFamily="18" charset="0"/>
                <a:cs typeface="Times New Roman" pitchFamily="18" charset="0"/>
              </a:rPr>
              <a:t>neurones du noyau basal de </a:t>
            </a:r>
            <a:r>
              <a:rPr lang="fr-FR" sz="1800" b="1" dirty="0" err="1" smtClean="0">
                <a:latin typeface="Times New Roman" pitchFamily="18" charset="0"/>
                <a:cs typeface="Times New Roman" pitchFamily="18" charset="0"/>
              </a:rPr>
              <a:t>Meynert</a:t>
            </a:r>
            <a:r>
              <a:rPr lang="fr-FR" sz="1800" dirty="0" smtClean="0">
                <a:latin typeface="Times New Roman" pitchFamily="18" charset="0"/>
                <a:cs typeface="Times New Roman" pitchFamily="18" charset="0"/>
              </a:rPr>
              <a:t> activent directement les neurones corticaux par des effets nicotiniques et </a:t>
            </a:r>
            <a:r>
              <a:rPr lang="fr-FR" sz="1800" dirty="0" err="1" smtClean="0">
                <a:latin typeface="Times New Roman" pitchFamily="18" charset="0"/>
                <a:cs typeface="Times New Roman" pitchFamily="18" charset="0"/>
              </a:rPr>
              <a:t>muscariniques</a:t>
            </a:r>
            <a:r>
              <a:rPr lang="fr-FR" sz="1800" b="1" dirty="0" smtClean="0">
                <a:latin typeface="Times New Roman" pitchFamily="18" charset="0"/>
                <a:cs typeface="Times New Roman" pitchFamily="18" charset="0"/>
              </a:rPr>
              <a:t>.</a:t>
            </a:r>
          </a:p>
          <a:p>
            <a:pPr algn="just">
              <a:buNone/>
            </a:pPr>
            <a:r>
              <a:rPr lang="fr-FR" sz="1800" b="1" dirty="0" smtClean="0">
                <a:latin typeface="Times New Roman" pitchFamily="18" charset="0"/>
                <a:cs typeface="Times New Roman" pitchFamily="18" charset="0"/>
              </a:rPr>
              <a:t> Le noyau</a:t>
            </a:r>
            <a:r>
              <a:rPr lang="fr-FR" sz="1800" dirty="0" smtClean="0">
                <a:latin typeface="Times New Roman" pitchFamily="18" charset="0"/>
                <a:cs typeface="Times New Roman" pitchFamily="18" charset="0"/>
              </a:rPr>
              <a:t> </a:t>
            </a:r>
            <a:r>
              <a:rPr lang="fr-FR" sz="1800" b="1" dirty="0" err="1" smtClean="0">
                <a:latin typeface="Times New Roman" pitchFamily="18" charset="0"/>
                <a:cs typeface="Times New Roman" pitchFamily="18" charset="0"/>
              </a:rPr>
              <a:t>pédonculo</a:t>
            </a:r>
            <a:r>
              <a:rPr lang="fr-FR" sz="1800" b="1" dirty="0" smtClean="0">
                <a:latin typeface="Times New Roman" pitchFamily="18" charset="0"/>
                <a:cs typeface="Times New Roman" pitchFamily="18" charset="0"/>
              </a:rPr>
              <a:t>-pontin , et le noyau pontique tegmental latéral</a:t>
            </a:r>
            <a:r>
              <a:rPr lang="fr-FR" sz="1800" dirty="0" smtClean="0">
                <a:latin typeface="Times New Roman" pitchFamily="18" charset="0"/>
                <a:cs typeface="Times New Roman" pitchFamily="18" charset="0"/>
              </a:rPr>
              <a:t> ,projettent essentiellement au niveau du thalamus (noyaux intra-laminaires non spécifiques et noyau réticulaire thalamique). Ils excitent les neurones </a:t>
            </a:r>
            <a:r>
              <a:rPr lang="fr-FR" sz="1800" dirty="0" err="1" smtClean="0">
                <a:latin typeface="Times New Roman" pitchFamily="18" charset="0"/>
                <a:cs typeface="Times New Roman" pitchFamily="18" charset="0"/>
              </a:rPr>
              <a:t>thalamo</a:t>
            </a:r>
            <a:r>
              <a:rPr lang="fr-FR" sz="1800" dirty="0" smtClean="0">
                <a:latin typeface="Times New Roman" pitchFamily="18" charset="0"/>
                <a:cs typeface="Times New Roman" pitchFamily="18" charset="0"/>
              </a:rPr>
              <a:t>-corticaux des noyaux intra-laminaires et donc, par les voies </a:t>
            </a:r>
            <a:r>
              <a:rPr lang="fr-FR" sz="1800" dirty="0" err="1" smtClean="0">
                <a:latin typeface="Times New Roman" pitchFamily="18" charset="0"/>
                <a:cs typeface="Times New Roman" pitchFamily="18" charset="0"/>
              </a:rPr>
              <a:t>thalamo</a:t>
            </a:r>
            <a:r>
              <a:rPr lang="fr-FR" sz="1800" dirty="0" smtClean="0">
                <a:latin typeface="Times New Roman" pitchFamily="18" charset="0"/>
                <a:cs typeface="Times New Roman" pitchFamily="18" charset="0"/>
              </a:rPr>
              <a:t>-corticales, les neurones corticaux. Ils inhibent les neurones inhibiteurs </a:t>
            </a:r>
            <a:r>
              <a:rPr lang="fr-FR" sz="1800" dirty="0" err="1" smtClean="0">
                <a:latin typeface="Times New Roman" pitchFamily="18" charset="0"/>
                <a:cs typeface="Times New Roman" pitchFamily="18" charset="0"/>
              </a:rPr>
              <a:t>GABAergiques</a:t>
            </a:r>
            <a:r>
              <a:rPr lang="fr-FR" sz="1800" dirty="0" smtClean="0">
                <a:latin typeface="Times New Roman" pitchFamily="18" charset="0"/>
                <a:cs typeface="Times New Roman" pitchFamily="18" charset="0"/>
              </a:rPr>
              <a:t> du noyau réticulaire thalamique. </a:t>
            </a:r>
          </a:p>
          <a:p>
            <a:pPr algn="just">
              <a:buNone/>
            </a:pPr>
            <a:r>
              <a:rPr lang="fr-FR" sz="1800" dirty="0" smtClean="0">
                <a:latin typeface="Times New Roman" pitchFamily="18" charset="0"/>
                <a:cs typeface="Times New Roman" pitchFamily="18" charset="0"/>
              </a:rPr>
              <a:t>    Cette excitation des neurones corticaux, directe et indirecte, provoque la désynchronisation corticale (éveil et activation corticale du sommeil paradoxal)</a:t>
            </a:r>
            <a:r>
              <a:rPr lang="fr-FR" sz="1600" dirty="0" smtClean="0">
                <a:latin typeface="Times New Roman" pitchFamily="18" charset="0"/>
                <a:cs typeface="Times New Roman" pitchFamily="18" charset="0"/>
              </a:rPr>
              <a:t>.</a:t>
            </a:r>
          </a:p>
          <a:p>
            <a:pPr>
              <a:buNone/>
            </a:pPr>
            <a:endParaRPr lang="fr-FR"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142844" y="107133"/>
            <a:ext cx="8858312" cy="6643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142844" y="142852"/>
            <a:ext cx="8810687" cy="6608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96086"/>
          </a:xfrm>
        </p:spPr>
        <p:txBody>
          <a:bodyPr/>
          <a:lstStyle/>
          <a:p>
            <a:r>
              <a:rPr lang="fr-FR" sz="3200" dirty="0" smtClean="0">
                <a:solidFill>
                  <a:schemeClr val="tx1">
                    <a:lumMod val="95000"/>
                    <a:lumOff val="5000"/>
                  </a:schemeClr>
                </a:solidFill>
              </a:rPr>
              <a:t>Les neurones dopaminergiques</a:t>
            </a:r>
            <a:endParaRPr lang="fr-FR" sz="3200" dirty="0">
              <a:solidFill>
                <a:schemeClr val="tx1">
                  <a:lumMod val="95000"/>
                  <a:lumOff val="5000"/>
                </a:schemeClr>
              </a:solidFill>
            </a:endParaRPr>
          </a:p>
        </p:txBody>
      </p:sp>
      <p:sp>
        <p:nvSpPr>
          <p:cNvPr id="3" name="Espace réservé du contenu 2"/>
          <p:cNvSpPr>
            <a:spLocks noGrp="1"/>
          </p:cNvSpPr>
          <p:nvPr>
            <p:ph idx="1"/>
          </p:nvPr>
        </p:nvSpPr>
        <p:spPr/>
        <p:txBody>
          <a:bodyPr>
            <a:normAutofit/>
          </a:bodyPr>
          <a:lstStyle/>
          <a:p>
            <a:pPr algn="just">
              <a:buNone/>
            </a:pPr>
            <a:r>
              <a:rPr lang="fr-FR" sz="2800" dirty="0" smtClean="0">
                <a:latin typeface="Times New Roman" pitchFamily="18" charset="0"/>
                <a:cs typeface="Times New Roman" pitchFamily="18" charset="0"/>
              </a:rPr>
              <a:t>Les neurones dopaminergiques : de l’aire </a:t>
            </a:r>
            <a:r>
              <a:rPr lang="fr-FR" sz="2800" dirty="0" err="1" smtClean="0">
                <a:latin typeface="Times New Roman" pitchFamily="18" charset="0"/>
                <a:cs typeface="Times New Roman" pitchFamily="18" charset="0"/>
              </a:rPr>
              <a:t>tégmentale</a:t>
            </a:r>
            <a:r>
              <a:rPr lang="fr-FR" sz="2800" dirty="0" smtClean="0">
                <a:latin typeface="Times New Roman" pitchFamily="18" charset="0"/>
                <a:cs typeface="Times New Roman" pitchFamily="18" charset="0"/>
              </a:rPr>
              <a:t> ventrale (A10) et de la substance grise périaqueducale qui est une extension rostrale de (ATV), peut avoir un rôle dans la régulation de l’éveil ; alors que la substance noire peut surtout avoir un  rôle dans les mouvements anormaux durant le sommeil</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142852"/>
            <a:ext cx="8229600" cy="785818"/>
          </a:xfrm>
        </p:spPr>
        <p:txBody>
          <a:bodyPr rtlCol="0">
            <a:normAutofit fontScale="90000"/>
          </a:bodyPr>
          <a:lstStyle/>
          <a:p>
            <a:pPr eaLnBrk="1" fontAlgn="auto" hangingPunct="1">
              <a:spcAft>
                <a:spcPts val="0"/>
              </a:spcAft>
              <a:defRPr/>
            </a:pP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3100" dirty="0" smtClean="0">
                <a:latin typeface="Times New Roman" pitchFamily="18" charset="0"/>
                <a:cs typeface="Times New Roman" pitchFamily="18" charset="0"/>
              </a:rPr>
              <a:t>I –INTRODUCTION</a:t>
            </a:r>
            <a:br>
              <a:rPr lang="fr-FR" sz="3100" dirty="0" smtClean="0">
                <a:latin typeface="Times New Roman" pitchFamily="18" charset="0"/>
                <a:cs typeface="Times New Roman" pitchFamily="18" charset="0"/>
              </a:rPr>
            </a:br>
            <a:endParaRPr lang="fr-FR" sz="3100" dirty="0" smtClean="0">
              <a:latin typeface="Times New Roman" pitchFamily="18" charset="0"/>
              <a:cs typeface="Times New Roman" pitchFamily="18" charset="0"/>
            </a:endParaRPr>
          </a:p>
        </p:txBody>
      </p:sp>
      <p:sp>
        <p:nvSpPr>
          <p:cNvPr id="6" name="Espace réservé du contenu 5"/>
          <p:cNvSpPr>
            <a:spLocks noGrp="1"/>
          </p:cNvSpPr>
          <p:nvPr>
            <p:ph idx="1"/>
          </p:nvPr>
        </p:nvSpPr>
        <p:spPr>
          <a:xfrm>
            <a:off x="357188" y="642918"/>
            <a:ext cx="8229600" cy="6072230"/>
          </a:xfrm>
        </p:spPr>
        <p:txBody>
          <a:bodyPr rtlCol="0">
            <a:normAutofit fontScale="25000" lnSpcReduction="20000"/>
          </a:bodyPr>
          <a:lstStyle/>
          <a:p>
            <a:pPr eaLnBrk="1" fontAlgn="auto" hangingPunct="1">
              <a:spcAft>
                <a:spcPts val="0"/>
              </a:spcAft>
              <a:buFont typeface="Arial" pitchFamily="34" charset="0"/>
              <a:buNone/>
              <a:defRPr/>
            </a:pPr>
            <a:r>
              <a:rPr lang="fr-FR" dirty="0" smtClean="0"/>
              <a:t> </a:t>
            </a:r>
            <a:endParaRPr lang="fr-FR" sz="6400" dirty="0" smtClean="0"/>
          </a:p>
          <a:p>
            <a:pPr eaLnBrk="1" fontAlgn="auto" hangingPunct="1">
              <a:spcAft>
                <a:spcPts val="0"/>
              </a:spcAft>
              <a:buFont typeface="Wingdings" pitchFamily="2" charset="2"/>
              <a:buChar char="Ø"/>
              <a:defRPr/>
            </a:pPr>
            <a:r>
              <a:rPr lang="fr-FR" sz="6400" dirty="0" smtClean="0">
                <a:latin typeface="Times New Roman" pitchFamily="18" charset="0"/>
                <a:cs typeface="Times New Roman" pitchFamily="18" charset="0"/>
              </a:rPr>
              <a:t>Le sommeil est un état physiologique particulier, qui se traduit par une suspension de la vie consciente :</a:t>
            </a:r>
          </a:p>
          <a:p>
            <a:pPr eaLnBrk="1" fontAlgn="auto" hangingPunct="1">
              <a:spcAft>
                <a:spcPts val="0"/>
              </a:spcAft>
              <a:buFont typeface="Arial" charset="0"/>
              <a:buNone/>
              <a:defRPr/>
            </a:pPr>
            <a:r>
              <a:rPr lang="fr-FR" sz="6400" dirty="0" smtClean="0">
                <a:latin typeface="Times New Roman" pitchFamily="18" charset="0"/>
                <a:cs typeface="Times New Roman" pitchFamily="18" charset="0"/>
              </a:rPr>
              <a:t>       Naturelle , périodique, rapidement réversible (différent du coma )</a:t>
            </a:r>
          </a:p>
          <a:p>
            <a:pPr lvl="1" eaLnBrk="1" fontAlgn="auto" hangingPunct="1">
              <a:spcAft>
                <a:spcPts val="0"/>
              </a:spcAft>
              <a:buFont typeface="Arial" pitchFamily="34" charset="0"/>
              <a:buNone/>
              <a:defRPr/>
            </a:pPr>
            <a:endParaRPr lang="fr-FR" sz="64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fr-FR" sz="6400" dirty="0" smtClean="0">
                <a:latin typeface="Times New Roman" pitchFamily="18" charset="0"/>
                <a:cs typeface="Times New Roman" pitchFamily="18" charset="0"/>
              </a:rPr>
              <a:t>       Il est important quantitativement et qualitativement (environ 8 heures /jour soit 25 ans dans une vie).</a:t>
            </a:r>
          </a:p>
          <a:p>
            <a:pPr eaLnBrk="1" fontAlgn="auto" hangingPunct="1">
              <a:spcAft>
                <a:spcPts val="0"/>
              </a:spcAft>
              <a:buFont typeface="Wingdings" pitchFamily="2" charset="2"/>
              <a:buChar char="Ø"/>
              <a:defRPr/>
            </a:pPr>
            <a:r>
              <a:rPr lang="fr-FR" sz="6400" dirty="0" smtClean="0">
                <a:latin typeface="Times New Roman" pitchFamily="18" charset="0"/>
                <a:cs typeface="Times New Roman" pitchFamily="18" charset="0"/>
              </a:rPr>
              <a:t>Le cycle veille/sommeil se présente comme alternance de deux principaux états répondant à une organisation neurochimique et éléctrophysiologique distincte.</a:t>
            </a:r>
          </a:p>
          <a:p>
            <a:pPr eaLnBrk="1" fontAlgn="auto" hangingPunct="1">
              <a:spcAft>
                <a:spcPts val="0"/>
              </a:spcAft>
              <a:buFont typeface="Arial" pitchFamily="34" charset="0"/>
              <a:buNone/>
              <a:defRPr/>
            </a:pPr>
            <a:r>
              <a:rPr lang="fr-FR" sz="6400" dirty="0" smtClean="0">
                <a:latin typeface="Times New Roman" pitchFamily="18" charset="0"/>
                <a:cs typeface="Times New Roman" pitchFamily="18" charset="0"/>
              </a:rPr>
              <a:t> </a:t>
            </a:r>
          </a:p>
          <a:p>
            <a:pPr eaLnBrk="1" fontAlgn="auto" hangingPunct="1">
              <a:spcAft>
                <a:spcPts val="0"/>
              </a:spcAft>
              <a:buFont typeface="Wingdings" pitchFamily="2" charset="2"/>
              <a:buChar char="Ø"/>
              <a:defRPr/>
            </a:pPr>
            <a:r>
              <a:rPr lang="fr-FR" sz="6400" dirty="0" smtClean="0">
                <a:latin typeface="Times New Roman" pitchFamily="18" charset="0"/>
                <a:cs typeface="Times New Roman" pitchFamily="18" charset="0"/>
              </a:rPr>
              <a:t>IL s’agit d’un mécanisme </a:t>
            </a:r>
            <a:r>
              <a:rPr lang="fr-FR" sz="6400" b="1" dirty="0" smtClean="0">
                <a:latin typeface="Times New Roman" pitchFamily="18" charset="0"/>
                <a:cs typeface="Times New Roman" pitchFamily="18" charset="0"/>
              </a:rPr>
              <a:t>actif</a:t>
            </a:r>
            <a:r>
              <a:rPr lang="fr-FR" sz="6400" dirty="0" smtClean="0">
                <a:latin typeface="Times New Roman" pitchFamily="18" charset="0"/>
                <a:cs typeface="Times New Roman" pitchFamily="18" charset="0"/>
              </a:rPr>
              <a:t> contrôlé par des structures nerveuses spécialisées.</a:t>
            </a:r>
          </a:p>
          <a:p>
            <a:pPr eaLnBrk="1" fontAlgn="auto" hangingPunct="1">
              <a:spcAft>
                <a:spcPts val="0"/>
              </a:spcAft>
              <a:buFont typeface="Arial" pitchFamily="34" charset="0"/>
              <a:buNone/>
              <a:defRPr/>
            </a:pPr>
            <a:r>
              <a:rPr lang="fr-FR" sz="6400" dirty="0" smtClean="0">
                <a:latin typeface="Times New Roman" pitchFamily="18" charset="0"/>
                <a:cs typeface="Times New Roman" pitchFamily="18" charset="0"/>
              </a:rPr>
              <a:t> </a:t>
            </a:r>
          </a:p>
          <a:p>
            <a:pPr eaLnBrk="1" fontAlgn="auto" hangingPunct="1">
              <a:spcAft>
                <a:spcPts val="0"/>
              </a:spcAft>
              <a:buFont typeface="Wingdings" pitchFamily="2" charset="2"/>
              <a:buChar char="Ø"/>
              <a:defRPr/>
            </a:pPr>
            <a:r>
              <a:rPr lang="fr-FR" sz="6400" dirty="0" smtClean="0">
                <a:latin typeface="Times New Roman" pitchFamily="18" charset="0"/>
                <a:cs typeface="Times New Roman" pitchFamily="18" charset="0"/>
              </a:rPr>
              <a:t>Sous l’apparente simplicité de son déroulement, le cycle veille/sommeil lent/sommeil paradoxal, possède une régulation qui apparaît de plus en plus complexe ;</a:t>
            </a:r>
          </a:p>
          <a:p>
            <a:pPr eaLnBrk="1" fontAlgn="auto" hangingPunct="1">
              <a:spcAft>
                <a:spcPts val="0"/>
              </a:spcAft>
              <a:buFont typeface="Arial" pitchFamily="34" charset="0"/>
              <a:buNone/>
              <a:defRPr/>
            </a:pPr>
            <a:r>
              <a:rPr lang="fr-FR" sz="6400" dirty="0" smtClean="0">
                <a:latin typeface="Times New Roman" pitchFamily="18" charset="0"/>
                <a:cs typeface="Times New Roman" pitchFamily="18" charset="0"/>
              </a:rPr>
              <a:t>       Celle-ci résulte d’une interaction permanente entre les  systèmes d’éveil, et le système de sommeil.</a:t>
            </a:r>
          </a:p>
          <a:p>
            <a:pPr eaLnBrk="1" fontAlgn="auto" hangingPunct="1">
              <a:spcAft>
                <a:spcPts val="0"/>
              </a:spcAft>
              <a:buFont typeface="Arial" pitchFamily="34" charset="0"/>
              <a:buNone/>
              <a:defRPr/>
            </a:pPr>
            <a:r>
              <a:rPr lang="fr-FR" sz="6400" dirty="0" smtClean="0">
                <a:latin typeface="Times New Roman" pitchFamily="18" charset="0"/>
                <a:cs typeface="Times New Roman" pitchFamily="18" charset="0"/>
              </a:rPr>
              <a:t> </a:t>
            </a:r>
          </a:p>
          <a:p>
            <a:pPr eaLnBrk="1" fontAlgn="auto" hangingPunct="1">
              <a:spcAft>
                <a:spcPts val="0"/>
              </a:spcAft>
              <a:buFont typeface="Wingdings" pitchFamily="2" charset="2"/>
              <a:buChar char="Ø"/>
              <a:defRPr/>
            </a:pPr>
            <a:r>
              <a:rPr lang="fr-FR" sz="6400" dirty="0" smtClean="0">
                <a:latin typeface="Times New Roman" pitchFamily="18" charset="0"/>
                <a:cs typeface="Times New Roman" pitchFamily="18" charset="0"/>
              </a:rPr>
              <a:t>Actuellement, les recherches ont montrées que </a:t>
            </a:r>
            <a:r>
              <a:rPr lang="fr-FR" sz="6400" b="1" dirty="0" smtClean="0">
                <a:latin typeface="Times New Roman" pitchFamily="18" charset="0"/>
                <a:cs typeface="Times New Roman" pitchFamily="18" charset="0"/>
              </a:rPr>
              <a:t>l’hypothalamus</a:t>
            </a:r>
            <a:r>
              <a:rPr lang="fr-FR" sz="6400" dirty="0" smtClean="0">
                <a:latin typeface="Times New Roman" pitchFamily="18" charset="0"/>
                <a:cs typeface="Times New Roman" pitchFamily="18" charset="0"/>
              </a:rPr>
              <a:t> est un centre clé dans la régulation des états de vigilance.</a:t>
            </a:r>
          </a:p>
          <a:p>
            <a:pPr eaLnBrk="1" fontAlgn="auto" hangingPunct="1">
              <a:spcAft>
                <a:spcPts val="0"/>
              </a:spcAft>
              <a:buNone/>
              <a:defRPr/>
            </a:pPr>
            <a:r>
              <a:rPr lang="fr-FR" sz="6400" dirty="0" smtClean="0">
                <a:latin typeface="Times New Roman" pitchFamily="18" charset="0"/>
                <a:cs typeface="Times New Roman" pitchFamily="18" charset="0"/>
              </a:rPr>
              <a:t>       Les systèmes de control du sommeil et leur intégration avec les pacemakers </a:t>
            </a:r>
            <a:r>
              <a:rPr lang="fr-FR" sz="6400" b="1" dirty="0" smtClean="0">
                <a:latin typeface="Times New Roman" pitchFamily="18" charset="0"/>
                <a:cs typeface="Times New Roman" pitchFamily="18" charset="0"/>
              </a:rPr>
              <a:t>circadiens</a:t>
            </a:r>
            <a:r>
              <a:rPr lang="fr-FR" sz="6400" dirty="0" smtClean="0">
                <a:latin typeface="Times New Roman" pitchFamily="18" charset="0"/>
                <a:cs typeface="Times New Roman" pitchFamily="18" charset="0"/>
              </a:rPr>
              <a:t> dans les noyaux supra chiasmatiques  ont été également identifiés.</a:t>
            </a:r>
          </a:p>
          <a:p>
            <a:pPr eaLnBrk="1" fontAlgn="auto" hangingPunct="1">
              <a:spcAft>
                <a:spcPts val="0"/>
              </a:spcAft>
              <a:buFont typeface="Arial" pitchFamily="34" charset="0"/>
              <a:buNone/>
              <a:defRPr/>
            </a:pPr>
            <a:endParaRPr lang="fr-FR" sz="6400" dirty="0" smtClean="0">
              <a:latin typeface="Times New Roman" pitchFamily="18" charset="0"/>
              <a:cs typeface="Times New Roman" pitchFamily="18" charset="0"/>
            </a:endParaRPr>
          </a:p>
          <a:p>
            <a:pPr eaLnBrk="1" fontAlgn="auto" hangingPunct="1">
              <a:spcAft>
                <a:spcPts val="0"/>
              </a:spcAft>
              <a:buFont typeface="Wingdings" pitchFamily="2" charset="2"/>
              <a:buChar char="Ø"/>
              <a:defRPr/>
            </a:pPr>
            <a:r>
              <a:rPr lang="fr-FR" sz="6400" dirty="0" smtClean="0">
                <a:latin typeface="Times New Roman" pitchFamily="18" charset="0"/>
                <a:cs typeface="Times New Roman" pitchFamily="18" charset="0"/>
              </a:rPr>
              <a:t> La découverte des mécanismes de base qui régulent le sommeil permettra aux chercheurs d’avancer vers le développement d’une meilleure thérapeutique pour les troubles du sommeil qui sont parfois fatals.</a:t>
            </a:r>
          </a:p>
          <a:p>
            <a:pPr eaLnBrk="1" fontAlgn="auto" hangingPunct="1">
              <a:spcAft>
                <a:spcPts val="0"/>
              </a:spcAft>
              <a:buFont typeface="Wingdings" pitchFamily="2" charset="2"/>
              <a:buChar char="Ø"/>
              <a:defRPr/>
            </a:pPr>
            <a:r>
              <a:rPr lang="fr-FR" sz="6400" dirty="0" smtClean="0">
                <a:latin typeface="Times New Roman" pitchFamily="18" charset="0"/>
                <a:cs typeface="Times New Roman" pitchFamily="18" charset="0"/>
              </a:rPr>
              <a:t>Les trois signaux physiologiques principaux que sont l’EEG, l’EOG et l’EMG  constituant la polygraphie, permettent de définir les 5 stades classiques de la vigilance.</a:t>
            </a:r>
          </a:p>
          <a:p>
            <a:pPr eaLnBrk="1" fontAlgn="auto" hangingPunct="1">
              <a:spcAft>
                <a:spcPts val="0"/>
              </a:spcAft>
              <a:buFont typeface="Arial" pitchFamily="34" charset="0"/>
              <a:buChar char="•"/>
              <a:defRPr/>
            </a:pPr>
            <a:endParaRPr lang="fr-FR" sz="6400" dirty="0" smtClean="0"/>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0" y="0"/>
            <a:ext cx="9144000" cy="5500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142844" y="142852"/>
            <a:ext cx="8810687" cy="6608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785818"/>
          </a:xfrm>
        </p:spPr>
        <p:txBody>
          <a:bodyPr/>
          <a:lstStyle/>
          <a:p>
            <a:r>
              <a:rPr lang="fr-FR" sz="3200" u="sng" dirty="0" smtClean="0"/>
              <a:t>Les </a:t>
            </a:r>
            <a:r>
              <a:rPr lang="fr-FR" sz="3200" b="1" u="sng" dirty="0" smtClean="0"/>
              <a:t>neurones noradrénergiques</a:t>
            </a:r>
            <a:endParaRPr lang="fr-FR" sz="3200" u="sng" dirty="0"/>
          </a:p>
        </p:txBody>
      </p:sp>
      <p:sp>
        <p:nvSpPr>
          <p:cNvPr id="3" name="Espace réservé du contenu 2"/>
          <p:cNvSpPr>
            <a:spLocks noGrp="1"/>
          </p:cNvSpPr>
          <p:nvPr>
            <p:ph idx="1"/>
          </p:nvPr>
        </p:nvSpPr>
        <p:spPr/>
        <p:txBody>
          <a:bodyPr/>
          <a:lstStyle/>
          <a:p>
            <a:pPr>
              <a:buNone/>
            </a:pPr>
            <a:r>
              <a:rPr lang="fr-FR" sz="2000" dirty="0" smtClean="0"/>
              <a:t>Les </a:t>
            </a:r>
            <a:r>
              <a:rPr lang="fr-FR" sz="2000" b="1" dirty="0" smtClean="0"/>
              <a:t>neurones noradrénergiques</a:t>
            </a:r>
            <a:r>
              <a:rPr lang="fr-FR" sz="2000" dirty="0" smtClean="0"/>
              <a:t> : sont disséminés en différents noyaux du bulbe et du pont (groupes A1 à A7). Le groupe noradrénergique le plus dense (groupe A6) est une structure homogène, aussi appelée </a:t>
            </a:r>
            <a:r>
              <a:rPr lang="fr-FR" sz="2000" b="1" dirty="0" smtClean="0"/>
              <a:t>locus </a:t>
            </a:r>
            <a:r>
              <a:rPr lang="fr-FR" sz="2000" b="1" dirty="0" err="1" smtClean="0"/>
              <a:t>coeruleus</a:t>
            </a:r>
            <a:r>
              <a:rPr lang="fr-FR" sz="2000" dirty="0" smtClean="0"/>
              <a:t>, située dans la partie dorsale du pont qui regroupe, chez l'homme, 20 000 à 30 000 neurones. Ces neurones pontiques entrent en contact avec plusieurs milliards de neurones du cerveau</a:t>
            </a:r>
            <a:r>
              <a:rPr lang="fr-FR" sz="2000" b="1" dirty="0" smtClean="0"/>
              <a:t>.</a:t>
            </a:r>
            <a:r>
              <a:rPr lang="fr-FR" sz="2000" dirty="0" smtClean="0"/>
              <a:t>ces neurones reçoivent de nombreuses afférences activatrices et inhibitrices, en provenance notamment de l’hypothalamus et des systèmes adrénergiques bulbaires (source principale des afférences excitatrices du LC.</a:t>
            </a:r>
          </a:p>
          <a:p>
            <a:pPr>
              <a:buNone/>
            </a:pPr>
            <a:r>
              <a:rPr lang="fr-FR" sz="2000" dirty="0" smtClean="0"/>
              <a:t> </a:t>
            </a:r>
          </a:p>
          <a:p>
            <a:endParaRPr lang="fr-FR"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785794"/>
            <a:ext cx="7186634" cy="785818"/>
          </a:xfrm>
        </p:spPr>
        <p:txBody>
          <a:bodyPr>
            <a:normAutofit/>
          </a:bodyPr>
          <a:lstStyle/>
          <a:p>
            <a:r>
              <a:rPr lang="fr-FR" sz="3600" dirty="0" smtClean="0">
                <a:latin typeface="Times New Roman" pitchFamily="18" charset="0"/>
                <a:cs typeface="Times New Roman" pitchFamily="18" charset="0"/>
              </a:rPr>
              <a:t>Les </a:t>
            </a:r>
            <a:r>
              <a:rPr lang="fr-FR" sz="3600" b="1" dirty="0" smtClean="0">
                <a:latin typeface="Times New Roman" pitchFamily="18" charset="0"/>
                <a:cs typeface="Times New Roman" pitchFamily="18" charset="0"/>
              </a:rPr>
              <a:t>neurones sérotoninergiques </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500034" y="2071678"/>
            <a:ext cx="8229600" cy="4125923"/>
          </a:xfrm>
        </p:spPr>
        <p:txBody>
          <a:bodyPr>
            <a:normAutofit/>
          </a:bodyPr>
          <a:lstStyle/>
          <a:p>
            <a:pPr algn="just">
              <a:buNone/>
            </a:pPr>
            <a:r>
              <a:rPr lang="fr-FR" sz="2000" dirty="0" smtClean="0">
                <a:latin typeface="Times New Roman" pitchFamily="18" charset="0"/>
                <a:cs typeface="Times New Roman" pitchFamily="18" charset="0"/>
              </a:rPr>
              <a:t>Les </a:t>
            </a:r>
            <a:r>
              <a:rPr lang="fr-FR" sz="2000" b="1" dirty="0" smtClean="0">
                <a:latin typeface="Times New Roman" pitchFamily="18" charset="0"/>
                <a:cs typeface="Times New Roman" pitchFamily="18" charset="0"/>
              </a:rPr>
              <a:t>neurones sérotoninergiques</a:t>
            </a:r>
            <a:r>
              <a:rPr lang="fr-FR" sz="2000" dirty="0" smtClean="0">
                <a:latin typeface="Times New Roman" pitchFamily="18" charset="0"/>
                <a:cs typeface="Times New Roman" pitchFamily="18" charset="0"/>
              </a:rPr>
              <a:t> : Les neurones sérotoninergiques sont, quant à eux, regroupés au niveau du </a:t>
            </a:r>
            <a:r>
              <a:rPr lang="fr-FR" sz="2000" b="1" dirty="0" smtClean="0">
                <a:latin typeface="Times New Roman" pitchFamily="18" charset="0"/>
                <a:cs typeface="Times New Roman" pitchFamily="18" charset="0"/>
              </a:rPr>
              <a:t>système du raphé </a:t>
            </a:r>
            <a:r>
              <a:rPr lang="fr-FR" sz="2000" dirty="0" smtClean="0">
                <a:latin typeface="Times New Roman" pitchFamily="18" charset="0"/>
                <a:cs typeface="Times New Roman" pitchFamily="18" charset="0"/>
              </a:rPr>
              <a:t>qui occupe la partie médiane du tronc cérébral (bulbe, pont et mésencéphale). On distingue 9 noyaux, numérotés de B1 à B9. Ils innervent aussi bien la moelle (à partir du bulbe) que le cerveau au moyen d'axones pourvus de très nombreuses varicosités ou de terminales situées au niveau de la formation réticulaire mésencéphalique, de la région pré optique de l'hypothalamus antérieur et du cortex cérébral. Les fibres sérotoninergiques suivent des trajets identiques à ceux des fibres noradrénergiques et on distingue des voies descendantes bulbo spinales et des voies ascendantes, issues des </a:t>
            </a:r>
            <a:r>
              <a:rPr lang="fr-FR" sz="2000" b="1" dirty="0" smtClean="0">
                <a:latin typeface="Times New Roman" pitchFamily="18" charset="0"/>
                <a:cs typeface="Times New Roman" pitchFamily="18" charset="0"/>
              </a:rPr>
              <a:t>noyaux B4 à B9</a:t>
            </a:r>
            <a:r>
              <a:rPr lang="fr-FR" sz="2000" dirty="0" smtClean="0">
                <a:latin typeface="Times New Roman" pitchFamily="18" charset="0"/>
                <a:cs typeface="Times New Roman" pitchFamily="18" charset="0"/>
              </a:rPr>
              <a:t>, qui, par l'intermédiaire du faisceau médian du télencéphale, atteignent l'hypothalamus (contrôle végétatif - vigilance), le système limbique (contrôle émotionnel) et le cortex cérébral.</a:t>
            </a:r>
          </a:p>
          <a:p>
            <a:pPr>
              <a:buNone/>
            </a:pPr>
            <a:endParaRPr lang="fr-FR"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24648"/>
          </a:xfrm>
        </p:spPr>
        <p:txBody>
          <a:bodyPr>
            <a:normAutofit fontScale="90000"/>
          </a:bodyPr>
          <a:lstStyle/>
          <a:p>
            <a:r>
              <a:rPr lang="fr-FR" dirty="0" smtClean="0"/>
              <a:t>        </a:t>
            </a:r>
            <a:r>
              <a:rPr lang="fr-FR" sz="4000" dirty="0" smtClean="0">
                <a:latin typeface="Times New Roman" pitchFamily="18" charset="0"/>
                <a:cs typeface="Times New Roman" pitchFamily="18" charset="0"/>
              </a:rPr>
              <a:t>Les </a:t>
            </a:r>
            <a:r>
              <a:rPr lang="fr-FR" sz="4000" b="1" dirty="0" smtClean="0">
                <a:latin typeface="Times New Roman" pitchFamily="18" charset="0"/>
                <a:cs typeface="Times New Roman" pitchFamily="18" charset="0"/>
              </a:rPr>
              <a:t>neurones adrénergiques</a:t>
            </a:r>
            <a:r>
              <a:rPr lang="fr-FR" sz="4000" dirty="0" smtClean="0"/>
              <a:t>  </a:t>
            </a:r>
            <a:endParaRPr lang="fr-FR" sz="4000" dirty="0"/>
          </a:p>
        </p:txBody>
      </p:sp>
      <p:sp>
        <p:nvSpPr>
          <p:cNvPr id="3" name="Espace réservé du contenu 2"/>
          <p:cNvSpPr>
            <a:spLocks noGrp="1"/>
          </p:cNvSpPr>
          <p:nvPr>
            <p:ph idx="1"/>
          </p:nvPr>
        </p:nvSpPr>
        <p:spPr/>
        <p:txBody>
          <a:bodyPr>
            <a:normAutofit/>
          </a:bodyPr>
          <a:lstStyle/>
          <a:p>
            <a:r>
              <a:rPr lang="fr-FR" sz="2200" dirty="0" smtClean="0">
                <a:latin typeface="Times New Roman" pitchFamily="18" charset="0"/>
                <a:cs typeface="Times New Roman" pitchFamily="18" charset="0"/>
              </a:rPr>
              <a:t>Les </a:t>
            </a:r>
            <a:r>
              <a:rPr lang="fr-FR" sz="2200" b="1" dirty="0" smtClean="0">
                <a:latin typeface="Times New Roman" pitchFamily="18" charset="0"/>
                <a:cs typeface="Times New Roman" pitchFamily="18" charset="0"/>
              </a:rPr>
              <a:t>neurones adrénergiques</a:t>
            </a:r>
            <a:r>
              <a:rPr lang="fr-FR" sz="2200" dirty="0" smtClean="0">
                <a:latin typeface="Times New Roman" pitchFamily="18" charset="0"/>
                <a:cs typeface="Times New Roman" pitchFamily="18" charset="0"/>
              </a:rPr>
              <a:t> : Les neurones adrénergiques sont essentiellement bulbaires. Un </a:t>
            </a:r>
            <a:r>
              <a:rPr lang="fr-FR" sz="2200" b="1" dirty="0" smtClean="0">
                <a:latin typeface="Times New Roman" pitchFamily="18" charset="0"/>
                <a:cs typeface="Times New Roman" pitchFamily="18" charset="0"/>
              </a:rPr>
              <a:t>relais bulbaire adrénergique</a:t>
            </a:r>
            <a:r>
              <a:rPr lang="fr-FR" sz="2200" dirty="0" smtClean="0">
                <a:latin typeface="Times New Roman" pitchFamily="18" charset="0"/>
                <a:cs typeface="Times New Roman" pitchFamily="18" charset="0"/>
              </a:rPr>
              <a:t> (C1 = Noyau </a:t>
            </a:r>
            <a:r>
              <a:rPr lang="fr-FR" sz="2200" dirty="0" err="1" smtClean="0">
                <a:latin typeface="Times New Roman" pitchFamily="18" charset="0"/>
                <a:cs typeface="Times New Roman" pitchFamily="18" charset="0"/>
              </a:rPr>
              <a:t>paragigantocellulaire</a:t>
            </a:r>
            <a:r>
              <a:rPr lang="fr-FR" sz="2200" dirty="0" smtClean="0">
                <a:latin typeface="Times New Roman" pitchFamily="18" charset="0"/>
                <a:cs typeface="Times New Roman" pitchFamily="18" charset="0"/>
              </a:rPr>
              <a:t> latéral, </a:t>
            </a:r>
            <a:r>
              <a:rPr lang="fr-FR" sz="2200" dirty="0" err="1" smtClean="0">
                <a:latin typeface="Times New Roman" pitchFamily="18" charset="0"/>
                <a:cs typeface="Times New Roman" pitchFamily="18" charset="0"/>
              </a:rPr>
              <a:t>nPGCl</a:t>
            </a:r>
            <a:r>
              <a:rPr lang="fr-FR" sz="2200" dirty="0" smtClean="0">
                <a:latin typeface="Times New Roman" pitchFamily="18" charset="0"/>
                <a:cs typeface="Times New Roman" pitchFamily="18" charset="0"/>
              </a:rPr>
              <a:t>) commande l'excitation du système orthosympathique, notre système d'alerte (vasoconstriction périphérique, augmentation de la tension artérielle, augmentation de la température centrale, augmentation du métabolisme de base ...). Ces neurones projettent sur le locus </a:t>
            </a:r>
            <a:r>
              <a:rPr lang="fr-FR" sz="2200" dirty="0" err="1" smtClean="0">
                <a:latin typeface="Times New Roman" pitchFamily="18" charset="0"/>
                <a:cs typeface="Times New Roman" pitchFamily="18" charset="0"/>
              </a:rPr>
              <a:t>coeruleus</a:t>
            </a:r>
            <a:r>
              <a:rPr lang="fr-FR" sz="2200" dirty="0" smtClean="0">
                <a:latin typeface="Times New Roman" pitchFamily="18" charset="0"/>
                <a:cs typeface="Times New Roman" pitchFamily="18" charset="0"/>
              </a:rPr>
              <a:t> (LC : NA), sur les noyaux du raphé sérotoninergiques (5-HT) et enfin, au niveau de l'hypothalamus postérieur </a:t>
            </a:r>
            <a:r>
              <a:rPr lang="fr-FR" sz="2200" dirty="0" err="1" smtClean="0">
                <a:latin typeface="Times New Roman" pitchFamily="18" charset="0"/>
                <a:cs typeface="Times New Roman" pitchFamily="18" charset="0"/>
              </a:rPr>
              <a:t>histaminergique</a:t>
            </a:r>
            <a:r>
              <a:rPr lang="fr-FR" sz="2800" dirty="0" smtClean="0">
                <a:latin typeface="Times New Roman" pitchFamily="18" charset="0"/>
                <a:cs typeface="Times New Roman" pitchFamily="18" charset="0"/>
              </a:rPr>
              <a:t>.</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142875"/>
            <a:ext cx="8229600" cy="571500"/>
          </a:xfrm>
        </p:spPr>
        <p:txBody>
          <a:bodyPr>
            <a:normAutofit fontScale="90000"/>
          </a:bodyPr>
          <a:lstStyle/>
          <a:p>
            <a:pPr eaLnBrk="1" hangingPunct="1"/>
            <a:r>
              <a:rPr lang="fr-FR" sz="2800" b="1" smtClean="0"/>
              <a:t/>
            </a:r>
            <a:br>
              <a:rPr lang="fr-FR" sz="2800" b="1" smtClean="0"/>
            </a:br>
            <a:r>
              <a:rPr lang="fr-FR" sz="2800" b="1" smtClean="0"/>
              <a:t>II- ANATOMIE GENERALE DU SYSTEME NERVEUX </a:t>
            </a:r>
            <a:br>
              <a:rPr lang="fr-FR" sz="2800" b="1" smtClean="0"/>
            </a:br>
            <a:endParaRPr lang="fr-FR" sz="2800" smtClean="0"/>
          </a:p>
        </p:txBody>
      </p:sp>
      <p:pic>
        <p:nvPicPr>
          <p:cNvPr id="5123" name="Picture 2"/>
          <p:cNvPicPr>
            <a:picLocks noGrp="1" noChangeAspect="1" noChangeArrowheads="1"/>
          </p:cNvPicPr>
          <p:nvPr>
            <p:ph idx="1"/>
          </p:nvPr>
        </p:nvPicPr>
        <p:blipFill>
          <a:blip r:embed="rId2"/>
          <a:srcRect/>
          <a:stretch>
            <a:fillRect/>
          </a:stretch>
        </p:blipFill>
        <p:spPr>
          <a:xfrm>
            <a:off x="571500" y="1000125"/>
            <a:ext cx="8072438" cy="5572125"/>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000108"/>
            <a:ext cx="8229600" cy="4911741"/>
          </a:xfrm>
        </p:spPr>
        <p:txBody>
          <a:bodyPr/>
          <a:lstStyle/>
          <a:p>
            <a:pPr>
              <a:buNone/>
            </a:pPr>
            <a:endParaRPr lang="fr-FR" sz="2000" dirty="0" smtClean="0">
              <a:latin typeface="Times New Roman" pitchFamily="18" charset="0"/>
              <a:cs typeface="Times New Roman" pitchFamily="18" charset="0"/>
            </a:endParaRPr>
          </a:p>
          <a:p>
            <a:pPr algn="just">
              <a:buNone/>
            </a:pPr>
            <a:r>
              <a:rPr lang="fr-FR" sz="2000" dirty="0" smtClean="0">
                <a:latin typeface="Times New Roman" pitchFamily="18" charset="0"/>
                <a:cs typeface="Times New Roman" pitchFamily="18" charset="0"/>
              </a:rPr>
              <a:t>Les </a:t>
            </a:r>
            <a:r>
              <a:rPr lang="fr-FR" sz="2000" b="1" dirty="0" smtClean="0">
                <a:latin typeface="Times New Roman" pitchFamily="18" charset="0"/>
                <a:cs typeface="Times New Roman" pitchFamily="18" charset="0"/>
              </a:rPr>
              <a:t>acides aminés excitateurs</a:t>
            </a:r>
            <a:r>
              <a:rPr lang="fr-FR" sz="2000" dirty="0" smtClean="0">
                <a:latin typeface="Times New Roman" pitchFamily="18" charset="0"/>
                <a:cs typeface="Times New Roman" pitchFamily="18" charset="0"/>
              </a:rPr>
              <a:t> - Glutamate (Glu) et </a:t>
            </a:r>
            <a:r>
              <a:rPr lang="fr-FR" sz="2000" dirty="0" err="1" smtClean="0">
                <a:latin typeface="Times New Roman" pitchFamily="18" charset="0"/>
                <a:cs typeface="Times New Roman" pitchFamily="18" charset="0"/>
              </a:rPr>
              <a:t>Aspartate</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Asp</a:t>
            </a:r>
            <a:r>
              <a:rPr lang="fr-FR" sz="2000" dirty="0" smtClean="0">
                <a:latin typeface="Times New Roman" pitchFamily="18" charset="0"/>
                <a:cs typeface="Times New Roman" pitchFamily="18" charset="0"/>
              </a:rPr>
              <a:t>) : Les récepteurs aux acides aminés excitateurs sont localisés dans de nombreuses régions du système nerveux central : Cortex, hippocampe, noyaux de la base, thalamus, tronc cérébral ... Les cellules pyramidales du cortex comme les neurones intra-laminaires du thalamus sont </a:t>
            </a:r>
            <a:r>
              <a:rPr lang="fr-FR" sz="2000" dirty="0" err="1" smtClean="0">
                <a:latin typeface="Times New Roman" pitchFamily="18" charset="0"/>
                <a:cs typeface="Times New Roman" pitchFamily="18" charset="0"/>
              </a:rPr>
              <a:t>glutamatergiques</a:t>
            </a:r>
            <a:r>
              <a:rPr lang="fr-FR" sz="2000" dirty="0" smtClean="0">
                <a:latin typeface="Times New Roman" pitchFamily="18" charset="0"/>
                <a:cs typeface="Times New Roman" pitchFamily="18" charset="0"/>
              </a:rPr>
              <a:t>.</a:t>
            </a:r>
          </a:p>
          <a:p>
            <a:pPr algn="just">
              <a:buNone/>
            </a:pPr>
            <a:endParaRPr lang="fr-FR" sz="2000" dirty="0" smtClean="0">
              <a:latin typeface="Times New Roman" pitchFamily="18" charset="0"/>
              <a:cs typeface="Times New Roman" pitchFamily="18" charset="0"/>
            </a:endParaRPr>
          </a:p>
          <a:p>
            <a:pPr algn="just">
              <a:buNone/>
            </a:pPr>
            <a:r>
              <a:rPr lang="fr-FR" sz="2000" dirty="0" smtClean="0">
                <a:latin typeface="Times New Roman" pitchFamily="18" charset="0"/>
                <a:cs typeface="Times New Roman" pitchFamily="18" charset="0"/>
              </a:rPr>
              <a:t>Les </a:t>
            </a:r>
            <a:r>
              <a:rPr lang="fr-FR" sz="2000" b="1" dirty="0" smtClean="0">
                <a:latin typeface="Times New Roman" pitchFamily="18" charset="0"/>
                <a:cs typeface="Times New Roman" pitchFamily="18" charset="0"/>
              </a:rPr>
              <a:t>acides aminés inhibiteurs</a:t>
            </a:r>
            <a:r>
              <a:rPr lang="fr-FR" sz="2000" dirty="0" smtClean="0">
                <a:latin typeface="Times New Roman" pitchFamily="18" charset="0"/>
                <a:cs typeface="Times New Roman" pitchFamily="18" charset="0"/>
              </a:rPr>
              <a:t> : Le </a:t>
            </a:r>
            <a:r>
              <a:rPr lang="fr-FR" sz="2000" b="1" dirty="0" smtClean="0">
                <a:latin typeface="Times New Roman" pitchFamily="18" charset="0"/>
                <a:cs typeface="Times New Roman" pitchFamily="18" charset="0"/>
              </a:rPr>
              <a:t>GABA </a:t>
            </a:r>
            <a:r>
              <a:rPr lang="fr-FR" sz="2000" dirty="0" smtClean="0">
                <a:latin typeface="Times New Roman" pitchFamily="18" charset="0"/>
                <a:cs typeface="Times New Roman" pitchFamily="18" charset="0"/>
              </a:rPr>
              <a:t>est l'agent principal de la transmission synaptique inhibitrice dans le système nerveux central. On trouve beaucoup d'inter neurones </a:t>
            </a:r>
            <a:r>
              <a:rPr lang="fr-FR" sz="2000" dirty="0" err="1" smtClean="0">
                <a:latin typeface="Times New Roman" pitchFamily="18" charset="0"/>
                <a:cs typeface="Times New Roman" pitchFamily="18" charset="0"/>
              </a:rPr>
              <a:t>GABAergiques</a:t>
            </a:r>
            <a:r>
              <a:rPr lang="fr-FR" sz="2000" dirty="0" smtClean="0">
                <a:latin typeface="Times New Roman" pitchFamily="18" charset="0"/>
                <a:cs typeface="Times New Roman" pitchFamily="18" charset="0"/>
              </a:rPr>
              <a:t> dans le thalamus, l'hypothalamus et le cortex. (La glycine est l'agent principal de la transmission synaptique inhibitrice au niveau de la moelle).</a:t>
            </a:r>
          </a:p>
          <a:p>
            <a:pPr>
              <a:buNone/>
            </a:pPr>
            <a:r>
              <a:rPr lang="fr-FR" sz="2000" dirty="0" smtClean="0"/>
              <a:t> </a:t>
            </a:r>
          </a:p>
          <a:p>
            <a:endParaRPr lang="fr-FR"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857256"/>
          </a:xfrm>
        </p:spPr>
        <p:txBody>
          <a:bodyPr/>
          <a:lstStyle/>
          <a:p>
            <a:pPr algn="ctr"/>
            <a:r>
              <a:rPr lang="fr-FR" sz="2400" b="1" dirty="0" smtClean="0">
                <a:latin typeface="Times New Roman" pitchFamily="18" charset="0"/>
                <a:cs typeface="Times New Roman" pitchFamily="18" charset="0"/>
              </a:rPr>
              <a:t>L’hypothalamus postéro-latéral</a:t>
            </a:r>
            <a:r>
              <a:rPr lang="fr-FR" sz="2400" dirty="0" smtClean="0">
                <a:latin typeface="Times New Roman" pitchFamily="18" charset="0"/>
                <a:cs typeface="Times New Roman" pitchFamily="18" charset="0"/>
              </a:rPr>
              <a:t> (HISTAMINE__HYPOCRETINE) </a:t>
            </a:r>
            <a:r>
              <a:rPr lang="fr-FR" sz="2400" b="1"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214422"/>
            <a:ext cx="8229600" cy="4911741"/>
          </a:xfrm>
        </p:spPr>
        <p:txBody>
          <a:bodyPr/>
          <a:lstStyle/>
          <a:p>
            <a:endParaRPr lang="fr-FR" sz="1800" dirty="0" smtClean="0"/>
          </a:p>
          <a:p>
            <a:pPr algn="just"/>
            <a:r>
              <a:rPr lang="fr-FR" sz="1800" b="1" dirty="0" smtClean="0">
                <a:latin typeface="Times New Roman" pitchFamily="18" charset="0"/>
                <a:cs typeface="Times New Roman" pitchFamily="18" charset="0"/>
              </a:rPr>
              <a:t>Les neurones </a:t>
            </a:r>
            <a:r>
              <a:rPr lang="fr-FR" sz="1800" b="1" dirty="0" err="1" smtClean="0">
                <a:latin typeface="Times New Roman" pitchFamily="18" charset="0"/>
                <a:cs typeface="Times New Roman" pitchFamily="18" charset="0"/>
              </a:rPr>
              <a:t>histaminergiques</a:t>
            </a:r>
            <a:r>
              <a:rPr lang="fr-FR" sz="1800" b="1"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ont une part très active dans le maintien de l'éveil ; les lésions de l’HP par inactivation des neurones </a:t>
            </a:r>
            <a:r>
              <a:rPr lang="fr-FR" sz="1800" dirty="0" err="1" smtClean="0">
                <a:latin typeface="Times New Roman" pitchFamily="18" charset="0"/>
                <a:cs typeface="Times New Roman" pitchFamily="18" charset="0"/>
              </a:rPr>
              <a:t>tubéro</a:t>
            </a:r>
            <a:r>
              <a:rPr lang="fr-FR" sz="1800" dirty="0" smtClean="0">
                <a:latin typeface="Times New Roman" pitchFamily="18" charset="0"/>
                <a:cs typeface="Times New Roman" pitchFamily="18" charset="0"/>
              </a:rPr>
              <a:t>-mamillaires </a:t>
            </a:r>
            <a:r>
              <a:rPr lang="fr-FR" sz="1800" dirty="0" err="1" smtClean="0">
                <a:latin typeface="Times New Roman" pitchFamily="18" charset="0"/>
                <a:cs typeface="Times New Roman" pitchFamily="18" charset="0"/>
              </a:rPr>
              <a:t>histaminergiques</a:t>
            </a:r>
            <a:r>
              <a:rPr lang="fr-FR" sz="1800" dirty="0" smtClean="0">
                <a:latin typeface="Times New Roman" pitchFamily="18" charset="0"/>
                <a:cs typeface="Times New Roman" pitchFamily="18" charset="0"/>
              </a:rPr>
              <a:t> produisent une </a:t>
            </a:r>
            <a:r>
              <a:rPr lang="fr-FR" sz="1800" b="1" dirty="0" smtClean="0">
                <a:latin typeface="Times New Roman" pitchFamily="18" charset="0"/>
                <a:cs typeface="Times New Roman" pitchFamily="18" charset="0"/>
              </a:rPr>
              <a:t>hypersomnie </a:t>
            </a:r>
            <a:r>
              <a:rPr lang="fr-FR" sz="1800" dirty="0" smtClean="0">
                <a:latin typeface="Times New Roman" pitchFamily="18" charset="0"/>
                <a:cs typeface="Times New Roman" pitchFamily="18" charset="0"/>
              </a:rPr>
              <a:t>a long terme .l’histamine joue un rôle important dans la physiopathologie des troubles du sommeil.</a:t>
            </a:r>
          </a:p>
          <a:p>
            <a:pPr algn="just"/>
            <a:endParaRPr lang="fr-FR" sz="1800" dirty="0" smtClean="0">
              <a:latin typeface="Times New Roman" pitchFamily="18" charset="0"/>
              <a:cs typeface="Times New Roman" pitchFamily="18" charset="0"/>
            </a:endParaRPr>
          </a:p>
          <a:p>
            <a:pPr algn="just"/>
            <a:r>
              <a:rPr lang="fr-FR" sz="1800" dirty="0" smtClean="0">
                <a:latin typeface="Times New Roman" pitchFamily="18" charset="0"/>
                <a:cs typeface="Times New Roman" pitchFamily="18" charset="0"/>
              </a:rPr>
              <a:t>La découverte de l</a:t>
            </a:r>
            <a:r>
              <a:rPr lang="fr-FR" sz="1800" b="1" dirty="0" smtClean="0">
                <a:latin typeface="Times New Roman" pitchFamily="18" charset="0"/>
                <a:cs typeface="Times New Roman" pitchFamily="18" charset="0"/>
              </a:rPr>
              <a:t>’hypocretine</a:t>
            </a:r>
            <a:r>
              <a:rPr lang="fr-FR" sz="1800" dirty="0" smtClean="0">
                <a:latin typeface="Times New Roman" pitchFamily="18" charset="0"/>
                <a:cs typeface="Times New Roman" pitchFamily="18" charset="0"/>
              </a:rPr>
              <a:t> (appelée également orexine) et son implication dans la </a:t>
            </a:r>
            <a:r>
              <a:rPr lang="fr-FR" sz="1800" b="1" dirty="0" smtClean="0">
                <a:latin typeface="Times New Roman" pitchFamily="18" charset="0"/>
                <a:cs typeface="Times New Roman" pitchFamily="18" charset="0"/>
              </a:rPr>
              <a:t>narcolepsie</a:t>
            </a:r>
            <a:r>
              <a:rPr lang="fr-FR" sz="1800" dirty="0" smtClean="0">
                <a:latin typeface="Times New Roman" pitchFamily="18" charset="0"/>
                <a:cs typeface="Times New Roman" pitchFamily="18" charset="0"/>
              </a:rPr>
              <a:t> a été récemment revue.les neurones de l’ hypocretine envoient des projections a majorité excitatrices a l’ensemble des groupes cellulaires mono-</a:t>
            </a:r>
            <a:r>
              <a:rPr lang="fr-FR" sz="1800" dirty="0" err="1" smtClean="0">
                <a:latin typeface="Times New Roman" pitchFamily="18" charset="0"/>
                <a:cs typeface="Times New Roman" pitchFamily="18" charset="0"/>
              </a:rPr>
              <a:t>aminergique</a:t>
            </a:r>
            <a:r>
              <a:rPr lang="fr-FR" sz="1800" dirty="0" smtClean="0">
                <a:latin typeface="Times New Roman" pitchFamily="18" charset="0"/>
                <a:cs typeface="Times New Roman" pitchFamily="18" charset="0"/>
              </a:rPr>
              <a:t> et cholinergique.</a:t>
            </a:r>
          </a:p>
          <a:p>
            <a:pPr algn="just">
              <a:buNone/>
            </a:pPr>
            <a:endParaRPr lang="fr-FR" sz="1800" dirty="0" smtClean="0">
              <a:latin typeface="Times New Roman" pitchFamily="18" charset="0"/>
              <a:cs typeface="Times New Roman" pitchFamily="18" charset="0"/>
            </a:endParaRPr>
          </a:p>
          <a:p>
            <a:pPr algn="just"/>
            <a:r>
              <a:rPr lang="fr-FR" sz="1800" dirty="0" smtClean="0">
                <a:latin typeface="Times New Roman" pitchFamily="18" charset="0"/>
                <a:cs typeface="Times New Roman" pitchFamily="18" charset="0"/>
              </a:rPr>
              <a:t>L’action de l’</a:t>
            </a:r>
            <a:r>
              <a:rPr lang="fr-FR" sz="1800" dirty="0" err="1" smtClean="0">
                <a:latin typeface="Times New Roman" pitchFamily="18" charset="0"/>
                <a:cs typeface="Times New Roman" pitchFamily="18" charset="0"/>
              </a:rPr>
              <a:t>hypocretine</a:t>
            </a:r>
            <a:r>
              <a:rPr lang="fr-FR" sz="1800" dirty="0" smtClean="0">
                <a:latin typeface="Times New Roman" pitchFamily="18" charset="0"/>
                <a:cs typeface="Times New Roman" pitchFamily="18" charset="0"/>
              </a:rPr>
              <a:t> sur l’état de veille est atténuée si les transmissions </a:t>
            </a:r>
            <a:r>
              <a:rPr lang="fr-FR" sz="1800" dirty="0" err="1" smtClean="0">
                <a:latin typeface="Times New Roman" pitchFamily="18" charset="0"/>
                <a:cs typeface="Times New Roman" pitchFamily="18" charset="0"/>
              </a:rPr>
              <a:t>histaminergiques</a:t>
            </a:r>
            <a:r>
              <a:rPr lang="fr-FR" sz="1800" dirty="0" smtClean="0">
                <a:latin typeface="Times New Roman" pitchFamily="18" charset="0"/>
                <a:cs typeface="Times New Roman" pitchFamily="18" charset="0"/>
              </a:rPr>
              <a:t> sont affectées ; il a été suggéré que les neurones de l’</a:t>
            </a:r>
            <a:r>
              <a:rPr lang="fr-FR" sz="1800" dirty="0" err="1" smtClean="0">
                <a:latin typeface="Times New Roman" pitchFamily="18" charset="0"/>
                <a:cs typeface="Times New Roman" pitchFamily="18" charset="0"/>
              </a:rPr>
              <a:t>hypocrétine</a:t>
            </a:r>
            <a:r>
              <a:rPr lang="fr-FR" sz="1800" dirty="0" smtClean="0">
                <a:latin typeface="Times New Roman" pitchFamily="18" charset="0"/>
                <a:cs typeface="Times New Roman" pitchFamily="18" charset="0"/>
              </a:rPr>
              <a:t> conduisent l’activité mono-</a:t>
            </a:r>
            <a:r>
              <a:rPr lang="fr-FR" sz="1800" dirty="0" err="1" smtClean="0">
                <a:latin typeface="Times New Roman" pitchFamily="18" charset="0"/>
                <a:cs typeface="Times New Roman" pitchFamily="18" charset="0"/>
              </a:rPr>
              <a:t>aminergique</a:t>
            </a:r>
            <a:r>
              <a:rPr lang="fr-FR" sz="1800" dirty="0" smtClean="0">
                <a:latin typeface="Times New Roman" pitchFamily="18" charset="0"/>
                <a:cs typeface="Times New Roman" pitchFamily="18" charset="0"/>
              </a:rPr>
              <a:t> pour le control du cycle veille /sommeil avec un effet quantitativement important via l’histamine</a:t>
            </a:r>
          </a:p>
          <a:p>
            <a:pPr algn="just"/>
            <a:endParaRPr lang="fr-F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pPr algn="ctr"/>
            <a:r>
              <a:rPr lang="fr-FR" sz="2400" b="1" dirty="0" smtClean="0">
                <a:latin typeface="Times New Roman" pitchFamily="18" charset="0"/>
                <a:cs typeface="Times New Roman" pitchFamily="18" charset="0"/>
              </a:rPr>
              <a:t>L’hypothalamus </a:t>
            </a:r>
            <a:r>
              <a:rPr lang="fr-FR" sz="2400" b="1" dirty="0" err="1" smtClean="0">
                <a:latin typeface="Times New Roman" pitchFamily="18" charset="0"/>
                <a:cs typeface="Times New Roman" pitchFamily="18" charset="0"/>
              </a:rPr>
              <a:t>préoptique</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(GABA_GALANINE) </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lgn="just"/>
            <a:endParaRPr lang="fr-FR" sz="2000" b="1" dirty="0" smtClean="0">
              <a:latin typeface="Times New Roman" pitchFamily="18" charset="0"/>
              <a:cs typeface="Times New Roman" pitchFamily="18" charset="0"/>
            </a:endParaRPr>
          </a:p>
          <a:p>
            <a:pPr algn="just"/>
            <a:r>
              <a:rPr lang="fr-FR" sz="2000" b="1" dirty="0" smtClean="0">
                <a:latin typeface="Times New Roman" pitchFamily="18" charset="0"/>
                <a:cs typeface="Times New Roman" pitchFamily="18" charset="0"/>
              </a:rPr>
              <a:t>L’hypothalamus pré-optique </a:t>
            </a:r>
            <a:r>
              <a:rPr lang="fr-FR" sz="2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GABA_GALANINE</a:t>
            </a:r>
            <a:r>
              <a:rPr lang="fr-FR" sz="2000" dirty="0" smtClean="0">
                <a:latin typeface="Times New Roman" pitchFamily="18" charset="0"/>
                <a:cs typeface="Times New Roman" pitchFamily="18" charset="0"/>
              </a:rPr>
              <a:t>) : des expériences ont montré qu’un amas de cellules GABA-</a:t>
            </a:r>
            <a:r>
              <a:rPr lang="fr-FR" sz="2000" dirty="0" err="1" smtClean="0">
                <a:latin typeface="Times New Roman" pitchFamily="18" charset="0"/>
                <a:cs typeface="Times New Roman" pitchFamily="18" charset="0"/>
              </a:rPr>
              <a:t>ergiques</a:t>
            </a:r>
            <a:r>
              <a:rPr lang="fr-FR" sz="2000" dirty="0" smtClean="0">
                <a:latin typeface="Times New Roman" pitchFamily="18" charset="0"/>
                <a:cs typeface="Times New Roman" pitchFamily="18" charset="0"/>
              </a:rPr>
              <a:t> situé dans l’aire optique </a:t>
            </a:r>
            <a:r>
              <a:rPr lang="fr-FR" sz="2000" dirty="0" err="1" smtClean="0">
                <a:latin typeface="Times New Roman" pitchFamily="18" charset="0"/>
                <a:cs typeface="Times New Roman" pitchFamily="18" charset="0"/>
              </a:rPr>
              <a:t>ventro</a:t>
            </a:r>
            <a:r>
              <a:rPr lang="fr-FR" sz="2000" dirty="0" smtClean="0">
                <a:latin typeface="Times New Roman" pitchFamily="18" charset="0"/>
                <a:cs typeface="Times New Roman" pitchFamily="18" charset="0"/>
              </a:rPr>
              <a:t>-latérale(</a:t>
            </a:r>
            <a:r>
              <a:rPr lang="fr-FR" sz="2000" b="1" dirty="0" smtClean="0">
                <a:latin typeface="Times New Roman" pitchFamily="18" charset="0"/>
                <a:cs typeface="Times New Roman" pitchFamily="18" charset="0"/>
              </a:rPr>
              <a:t>VLPO</a:t>
            </a:r>
            <a:r>
              <a:rPr lang="fr-FR" sz="2000" dirty="0" smtClean="0">
                <a:latin typeface="Times New Roman" pitchFamily="18" charset="0"/>
                <a:cs typeface="Times New Roman" pitchFamily="18" charset="0"/>
              </a:rPr>
              <a:t>) était actif durant le sommeil a ondes lentes.</a:t>
            </a:r>
          </a:p>
          <a:p>
            <a:pPr algn="just">
              <a:buNone/>
            </a:pPr>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Ces cellules contiennent également de la </a:t>
            </a:r>
            <a:r>
              <a:rPr lang="fr-FR" sz="2000" dirty="0" err="1" smtClean="0">
                <a:latin typeface="Times New Roman" pitchFamily="18" charset="0"/>
                <a:cs typeface="Times New Roman" pitchFamily="18" charset="0"/>
              </a:rPr>
              <a:t>Galanine</a:t>
            </a:r>
            <a:r>
              <a:rPr lang="fr-FR" sz="2000" dirty="0" smtClean="0">
                <a:latin typeface="Times New Roman" pitchFamily="18" charset="0"/>
                <a:cs typeface="Times New Roman" pitchFamily="18" charset="0"/>
              </a:rPr>
              <a:t>, et projettent à tous les systèmes mono-</a:t>
            </a:r>
            <a:r>
              <a:rPr lang="fr-FR" sz="2000" dirty="0" err="1" smtClean="0">
                <a:latin typeface="Times New Roman" pitchFamily="18" charset="0"/>
                <a:cs typeface="Times New Roman" pitchFamily="18" charset="0"/>
              </a:rPr>
              <a:t>aminergiques</a:t>
            </a:r>
            <a:r>
              <a:rPr lang="fr-FR" sz="2000" dirty="0" smtClean="0">
                <a:latin typeface="Times New Roman" pitchFamily="18" charset="0"/>
                <a:cs typeface="Times New Roman" pitchFamily="18" charset="0"/>
              </a:rPr>
              <a:t>, spécialement les neurones </a:t>
            </a:r>
            <a:r>
              <a:rPr lang="fr-FR" sz="2000" dirty="0" err="1" smtClean="0">
                <a:latin typeface="Times New Roman" pitchFamily="18" charset="0"/>
                <a:cs typeface="Times New Roman" pitchFamily="18" charset="0"/>
              </a:rPr>
              <a:t>tubéro</a:t>
            </a:r>
            <a:r>
              <a:rPr lang="fr-FR" sz="2000" dirty="0" smtClean="0">
                <a:latin typeface="Times New Roman" pitchFamily="18" charset="0"/>
                <a:cs typeface="Times New Roman" pitchFamily="18" charset="0"/>
              </a:rPr>
              <a:t> mamillaires (inhibant leur activité durant le sommeil lent).</a:t>
            </a:r>
          </a:p>
          <a:p>
            <a:endParaRPr lang="fr-FR" sz="1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214290"/>
            <a:ext cx="8229600" cy="1143008"/>
          </a:xfrm>
        </p:spPr>
        <p:txBody>
          <a:bodyPr>
            <a:normAutofit fontScale="90000"/>
          </a:bodyPr>
          <a:lstStyle/>
          <a:p>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 MECANISMES ET REGULATION DU CYCLE VEILLE/ SOMMEIL</a:t>
            </a:r>
            <a:br>
              <a:rPr lang="fr-FR" sz="2400" b="1"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5" name="Espace réservé du contenu 4"/>
          <p:cNvSpPr>
            <a:spLocks noGrp="1"/>
          </p:cNvSpPr>
          <p:nvPr>
            <p:ph idx="1"/>
          </p:nvPr>
        </p:nvSpPr>
        <p:spPr>
          <a:xfrm>
            <a:off x="457200" y="1785926"/>
            <a:ext cx="8229600" cy="4786346"/>
          </a:xfrm>
        </p:spPr>
        <p:txBody>
          <a:bodyPr/>
          <a:lstStyle/>
          <a:p>
            <a:pPr>
              <a:buNone/>
            </a:pPr>
            <a:r>
              <a:rPr lang="fr-FR" sz="1800" b="1" dirty="0" smtClean="0">
                <a:latin typeface="Times New Roman" pitchFamily="18" charset="0"/>
                <a:cs typeface="Times New Roman" pitchFamily="18" charset="0"/>
              </a:rPr>
              <a:t>V.1 LE  RESEAU DE L’EVEIL</a:t>
            </a:r>
            <a:r>
              <a:rPr lang="fr-FR" sz="1800" dirty="0" smtClean="0">
                <a:latin typeface="Times New Roman" pitchFamily="18" charset="0"/>
                <a:cs typeface="Times New Roman" pitchFamily="18" charset="0"/>
              </a:rPr>
              <a:t>:</a:t>
            </a:r>
          </a:p>
          <a:p>
            <a:pPr>
              <a:buNone/>
            </a:pPr>
            <a:r>
              <a:rPr lang="fr-FR" sz="1800" dirty="0" smtClean="0">
                <a:latin typeface="Times New Roman" pitchFamily="18" charset="0"/>
                <a:cs typeface="Times New Roman" pitchFamily="18" charset="0"/>
              </a:rPr>
              <a:t>     Les systèmes d'éveil sont disposés en </a:t>
            </a:r>
            <a:r>
              <a:rPr lang="fr-FR" sz="1800" b="1" dirty="0" smtClean="0">
                <a:latin typeface="Times New Roman" pitchFamily="18" charset="0"/>
                <a:cs typeface="Times New Roman" pitchFamily="18" charset="0"/>
              </a:rPr>
              <a:t>réseaux,</a:t>
            </a:r>
            <a:r>
              <a:rPr lang="fr-FR" sz="1800" dirty="0" smtClean="0">
                <a:latin typeface="Times New Roman" pitchFamily="18" charset="0"/>
                <a:cs typeface="Times New Roman" pitchFamily="18" charset="0"/>
              </a:rPr>
              <a:t> l'excitation pharmacologique de l'un étant suivie par l'activation de tous. Cette organisation redondante explique pourquoi l'inactivation d'un seul système est suivie après quelques jours par une récupération complète de l'éveil. Le réseau de l'éveil est </a:t>
            </a:r>
            <a:r>
              <a:rPr lang="fr-FR" sz="1800" b="1" dirty="0" smtClean="0">
                <a:latin typeface="Times New Roman" pitchFamily="18" charset="0"/>
                <a:cs typeface="Times New Roman" pitchFamily="18" charset="0"/>
              </a:rPr>
              <a:t>activé </a:t>
            </a:r>
            <a:r>
              <a:rPr lang="fr-FR" sz="1800" dirty="0" smtClean="0">
                <a:latin typeface="Times New Roman" pitchFamily="18" charset="0"/>
                <a:cs typeface="Times New Roman" pitchFamily="18" charset="0"/>
              </a:rPr>
              <a:t>et</a:t>
            </a:r>
            <a:r>
              <a:rPr lang="fr-FR" sz="1800" b="1" dirty="0" smtClean="0">
                <a:latin typeface="Times New Roman" pitchFamily="18" charset="0"/>
                <a:cs typeface="Times New Roman" pitchFamily="18" charset="0"/>
              </a:rPr>
              <a:t> entretenu par les stimulations internes</a:t>
            </a:r>
            <a:r>
              <a:rPr lang="fr-FR" sz="1800" dirty="0" smtClean="0">
                <a:latin typeface="Times New Roman" pitchFamily="18" charset="0"/>
                <a:cs typeface="Times New Roman" pitchFamily="18" charset="0"/>
              </a:rPr>
              <a:t> (végétatives, émotives) et </a:t>
            </a:r>
            <a:r>
              <a:rPr lang="fr-FR" sz="1800" b="1" dirty="0" smtClean="0">
                <a:latin typeface="Times New Roman" pitchFamily="18" charset="0"/>
                <a:cs typeface="Times New Roman" pitchFamily="18" charset="0"/>
              </a:rPr>
              <a:t>externes</a:t>
            </a:r>
            <a:r>
              <a:rPr lang="fr-FR" sz="1800" dirty="0" smtClean="0">
                <a:latin typeface="Times New Roman" pitchFamily="18" charset="0"/>
                <a:cs typeface="Times New Roman" pitchFamily="18" charset="0"/>
              </a:rPr>
              <a:t> (afférences sensorielles, facteurs socio écologiques). Le réseau exécutif de l'éveil comporte </a:t>
            </a:r>
            <a:r>
              <a:rPr lang="fr-FR" sz="1800" b="1" dirty="0" smtClean="0">
                <a:latin typeface="Times New Roman" pitchFamily="18" charset="0"/>
                <a:cs typeface="Times New Roman" pitchFamily="18" charset="0"/>
              </a:rPr>
              <a:t>3 éléments principaux :</a:t>
            </a:r>
            <a:endParaRPr lang="fr-FR" sz="1800" dirty="0" smtClean="0">
              <a:latin typeface="Times New Roman" pitchFamily="18" charset="0"/>
              <a:cs typeface="Times New Roman" pitchFamily="18" charset="0"/>
            </a:endParaRPr>
          </a:p>
          <a:p>
            <a:pPr>
              <a:buNone/>
            </a:pPr>
            <a:r>
              <a:rPr lang="fr-FR" sz="1800" dirty="0" smtClean="0">
                <a:latin typeface="Times New Roman" pitchFamily="18" charset="0"/>
                <a:cs typeface="Times New Roman" pitchFamily="18" charset="0"/>
              </a:rPr>
              <a:t>1. les </a:t>
            </a:r>
            <a:r>
              <a:rPr lang="fr-FR" sz="1800" b="1" dirty="0" smtClean="0">
                <a:latin typeface="Times New Roman" pitchFamily="18" charset="0"/>
                <a:cs typeface="Times New Roman" pitchFamily="18" charset="0"/>
              </a:rPr>
              <a:t>neurones thalamiques intra-laminaires</a:t>
            </a:r>
            <a:r>
              <a:rPr lang="fr-FR" sz="1800" dirty="0" smtClean="0">
                <a:latin typeface="Times New Roman" pitchFamily="18" charset="0"/>
                <a:cs typeface="Times New Roman" pitchFamily="18" charset="0"/>
              </a:rPr>
              <a:t> (Th I </a:t>
            </a:r>
            <a:r>
              <a:rPr lang="fr-FR" sz="1800" dirty="0" err="1" smtClean="0">
                <a:latin typeface="Times New Roman" pitchFamily="18" charset="0"/>
                <a:cs typeface="Times New Roman" pitchFamily="18" charset="0"/>
              </a:rPr>
              <a:t>Lamin</a:t>
            </a:r>
            <a:r>
              <a:rPr lang="fr-FR" sz="1800" dirty="0" smtClean="0">
                <a:latin typeface="Times New Roman" pitchFamily="18" charset="0"/>
                <a:cs typeface="Times New Roman" pitchFamily="18" charset="0"/>
              </a:rPr>
              <a:t> : système diffus), qui se projettent à l'ensemble du cortex.ces </a:t>
            </a:r>
            <a:r>
              <a:rPr lang="fr-FR" sz="1800" dirty="0" err="1" smtClean="0">
                <a:latin typeface="Times New Roman" pitchFamily="18" charset="0"/>
                <a:cs typeface="Times New Roman" pitchFamily="18" charset="0"/>
              </a:rPr>
              <a:t>neunones</a:t>
            </a:r>
            <a:r>
              <a:rPr lang="fr-FR" sz="1800" dirty="0" smtClean="0">
                <a:latin typeface="Times New Roman" pitchFamily="18" charset="0"/>
                <a:cs typeface="Times New Roman" pitchFamily="18" charset="0"/>
              </a:rPr>
              <a:t> (sont GLU glutamate) /ASP(</a:t>
            </a:r>
            <a:r>
              <a:rPr lang="fr-FR" sz="1800" dirty="0" err="1" smtClean="0">
                <a:latin typeface="Times New Roman" pitchFamily="18" charset="0"/>
                <a:cs typeface="Times New Roman" pitchFamily="18" charset="0"/>
              </a:rPr>
              <a:t>aspartate</a:t>
            </a:r>
            <a:r>
              <a:rPr lang="fr-FR" sz="1800" dirty="0" smtClean="0">
                <a:latin typeface="Times New Roman" pitchFamily="18" charset="0"/>
                <a:cs typeface="Times New Roman" pitchFamily="18" charset="0"/>
              </a:rPr>
              <a:t>).</a:t>
            </a:r>
          </a:p>
          <a:p>
            <a:pPr>
              <a:buNone/>
            </a:pPr>
            <a:r>
              <a:rPr lang="fr-FR" sz="1800" dirty="0" smtClean="0">
                <a:latin typeface="Times New Roman" pitchFamily="18" charset="0"/>
                <a:cs typeface="Times New Roman" pitchFamily="18" charset="0"/>
              </a:rPr>
              <a:t>2. les neurones cholinergiques </a:t>
            </a:r>
            <a:r>
              <a:rPr lang="fr-FR" sz="1800" b="1" dirty="0" smtClean="0">
                <a:latin typeface="Times New Roman" pitchFamily="18" charset="0"/>
                <a:cs typeface="Times New Roman" pitchFamily="18" charset="0"/>
              </a:rPr>
              <a:t>du système du</a:t>
            </a:r>
            <a:r>
              <a:rPr lang="fr-FR" sz="1800" dirty="0" smtClean="0">
                <a:latin typeface="Times New Roman" pitchFamily="18" charset="0"/>
                <a:cs typeface="Times New Roman" pitchFamily="18" charset="0"/>
              </a:rPr>
              <a:t> télencéphale basal, ( noyau basal de </a:t>
            </a:r>
            <a:r>
              <a:rPr lang="fr-FR" sz="1800" dirty="0" err="1" smtClean="0">
                <a:latin typeface="Times New Roman" pitchFamily="18" charset="0"/>
                <a:cs typeface="Times New Roman" pitchFamily="18" charset="0"/>
              </a:rPr>
              <a:t>Meynert</a:t>
            </a:r>
            <a:r>
              <a:rPr lang="fr-FR" sz="1800" dirty="0" smtClean="0">
                <a:latin typeface="Times New Roman" pitchFamily="18" charset="0"/>
                <a:cs typeface="Times New Roman" pitchFamily="18" charset="0"/>
              </a:rPr>
              <a:t> - </a:t>
            </a:r>
            <a:r>
              <a:rPr lang="fr-FR" sz="1800" dirty="0" err="1" smtClean="0">
                <a:latin typeface="Times New Roman" pitchFamily="18" charset="0"/>
                <a:cs typeface="Times New Roman" pitchFamily="18" charset="0"/>
              </a:rPr>
              <a:t>NbM</a:t>
            </a:r>
            <a:r>
              <a:rPr lang="fr-FR" sz="1800" dirty="0" smtClean="0">
                <a:latin typeface="Times New Roman" pitchFamily="18" charset="0"/>
                <a:cs typeface="Times New Roman" pitchFamily="18" charset="0"/>
              </a:rPr>
              <a:t>). Il assure à  lui seul 70% de l'innervation cholinergique corticale. Il innerve aussi les noyaux thalamiques</a:t>
            </a:r>
          </a:p>
          <a:p>
            <a:pPr>
              <a:buNone/>
            </a:pPr>
            <a:r>
              <a:rPr lang="fr-FR" sz="1800" dirty="0" smtClean="0">
                <a:latin typeface="Times New Roman" pitchFamily="18" charset="0"/>
                <a:cs typeface="Times New Roman" pitchFamily="18" charset="0"/>
              </a:rPr>
              <a:t>3. les neurones </a:t>
            </a:r>
            <a:r>
              <a:rPr lang="fr-FR" sz="1800" dirty="0" err="1" smtClean="0">
                <a:latin typeface="Times New Roman" pitchFamily="18" charset="0"/>
                <a:cs typeface="Times New Roman" pitchFamily="18" charset="0"/>
              </a:rPr>
              <a:t>histaminergiques</a:t>
            </a:r>
            <a:r>
              <a:rPr lang="fr-FR" sz="1800" dirty="0" smtClean="0">
                <a:latin typeface="Times New Roman" pitchFamily="18" charset="0"/>
                <a:cs typeface="Times New Roman" pitchFamily="18" charset="0"/>
              </a:rPr>
              <a:t> et les neurones a hypocretine  </a:t>
            </a:r>
            <a:r>
              <a:rPr lang="fr-FR" sz="1800" b="1" dirty="0" smtClean="0">
                <a:latin typeface="Times New Roman" pitchFamily="18" charset="0"/>
                <a:cs typeface="Times New Roman" pitchFamily="18" charset="0"/>
              </a:rPr>
              <a:t>de l'hypothalamus postérieur</a:t>
            </a:r>
            <a:r>
              <a:rPr lang="fr-FR" sz="1800" dirty="0" smtClean="0">
                <a:latin typeface="Times New Roman" pitchFamily="18" charset="0"/>
                <a:cs typeface="Times New Roman" pitchFamily="18" charset="0"/>
              </a:rPr>
              <a:t> (H POST)</a:t>
            </a:r>
          </a:p>
          <a:p>
            <a:endParaRPr lang="fr-FR"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00100" y="642918"/>
            <a:ext cx="7658096" cy="1143008"/>
          </a:xfrm>
        </p:spPr>
        <p:txBody>
          <a:bodyPr>
            <a:normAutofit fontScale="90000"/>
          </a:bodyPr>
          <a:lstStyle/>
          <a:p>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Plusieurs systèmes activateurs des précédents existent dans le tronc cérébral</a:t>
            </a:r>
            <a:r>
              <a:rPr lang="fr-FR" sz="2400" dirty="0" smtClean="0">
                <a:latin typeface="Times New Roman" pitchFamily="18" charset="0"/>
                <a:cs typeface="Times New Roman" pitchFamily="18" charset="0"/>
              </a:rPr>
              <a:t> :</a:t>
            </a:r>
            <a:r>
              <a:rPr lang="fr-FR" sz="2800" dirty="0" smtClean="0"/>
              <a:t/>
            </a:r>
            <a:br>
              <a:rPr lang="fr-FR" sz="2800" dirty="0" smtClean="0"/>
            </a:br>
            <a:endParaRPr lang="fr-FR" sz="2800" dirty="0"/>
          </a:p>
        </p:txBody>
      </p:sp>
      <p:sp>
        <p:nvSpPr>
          <p:cNvPr id="5" name="Espace réservé du contenu 4"/>
          <p:cNvSpPr>
            <a:spLocks noGrp="1"/>
          </p:cNvSpPr>
          <p:nvPr>
            <p:ph idx="1"/>
          </p:nvPr>
        </p:nvSpPr>
        <p:spPr>
          <a:xfrm>
            <a:off x="285720" y="2500306"/>
            <a:ext cx="8643998" cy="4143404"/>
          </a:xfrm>
        </p:spPr>
        <p:txBody>
          <a:bodyPr/>
          <a:lstStyle/>
          <a:p>
            <a:pPr lvl="0" algn="just"/>
            <a:r>
              <a:rPr lang="fr-FR" sz="1800" dirty="0" smtClean="0">
                <a:latin typeface="Times New Roman" pitchFamily="18" charset="0"/>
                <a:cs typeface="Times New Roman" pitchFamily="18" charset="0"/>
              </a:rPr>
              <a:t>La formation réticulée mésencéphalique (</a:t>
            </a:r>
            <a:r>
              <a:rPr lang="fr-FR" sz="1800" b="1" dirty="0" smtClean="0">
                <a:latin typeface="Times New Roman" pitchFamily="18" charset="0"/>
                <a:cs typeface="Times New Roman" pitchFamily="18" charset="0"/>
              </a:rPr>
              <a:t>FRM</a:t>
            </a:r>
            <a:r>
              <a:rPr lang="fr-FR" sz="1800" dirty="0" smtClean="0">
                <a:latin typeface="Times New Roman" pitchFamily="18" charset="0"/>
                <a:cs typeface="Times New Roman" pitchFamily="18" charset="0"/>
              </a:rPr>
              <a:t>, GLU / ASP)</a:t>
            </a:r>
          </a:p>
          <a:p>
            <a:pPr lvl="0" algn="just"/>
            <a:r>
              <a:rPr lang="fr-FR" sz="1800" dirty="0" smtClean="0">
                <a:latin typeface="Times New Roman" pitchFamily="18" charset="0"/>
                <a:cs typeface="Times New Roman" pitchFamily="18" charset="0"/>
              </a:rPr>
              <a:t>Les </a:t>
            </a:r>
            <a:r>
              <a:rPr lang="fr-FR" sz="1800" b="1" dirty="0" smtClean="0">
                <a:latin typeface="Times New Roman" pitchFamily="18" charset="0"/>
                <a:cs typeface="Times New Roman" pitchFamily="18" charset="0"/>
              </a:rPr>
              <a:t>noyaux </a:t>
            </a:r>
            <a:r>
              <a:rPr lang="fr-FR" sz="1800" b="1" dirty="0" err="1" smtClean="0">
                <a:latin typeface="Times New Roman" pitchFamily="18" charset="0"/>
                <a:cs typeface="Times New Roman" pitchFamily="18" charset="0"/>
              </a:rPr>
              <a:t>mésopontins</a:t>
            </a:r>
            <a:r>
              <a:rPr lang="fr-FR" sz="1800" b="1" dirty="0" smtClean="0">
                <a:latin typeface="Times New Roman" pitchFamily="18" charset="0"/>
                <a:cs typeface="Times New Roman" pitchFamily="18" charset="0"/>
              </a:rPr>
              <a:t> cholinergiques </a:t>
            </a:r>
            <a:r>
              <a:rPr lang="fr-FR" sz="1800" dirty="0" smtClean="0">
                <a:latin typeface="Times New Roman" pitchFamily="18" charset="0"/>
                <a:cs typeface="Times New Roman" pitchFamily="18" charset="0"/>
              </a:rPr>
              <a:t>(</a:t>
            </a:r>
            <a:r>
              <a:rPr lang="fr-FR" sz="1800" b="1" dirty="0" smtClean="0">
                <a:latin typeface="Times New Roman" pitchFamily="18" charset="0"/>
                <a:cs typeface="Times New Roman" pitchFamily="18" charset="0"/>
              </a:rPr>
              <a:t>N. MP</a:t>
            </a:r>
            <a:r>
              <a:rPr lang="fr-FR" sz="1800" dirty="0" smtClean="0">
                <a:latin typeface="Times New Roman" pitchFamily="18" charset="0"/>
                <a:cs typeface="Times New Roman" pitchFamily="18" charset="0"/>
              </a:rPr>
              <a:t> - Ch</a:t>
            </a:r>
            <a:r>
              <a:rPr lang="fr-FR" sz="1800" b="1" dirty="0" smtClean="0">
                <a:latin typeface="Times New Roman" pitchFamily="18" charset="0"/>
                <a:cs typeface="Times New Roman" pitchFamily="18" charset="0"/>
              </a:rPr>
              <a:t>.</a:t>
            </a:r>
            <a:r>
              <a:rPr lang="fr-FR" sz="1800" dirty="0" smtClean="0">
                <a:latin typeface="Times New Roman" pitchFamily="18" charset="0"/>
                <a:cs typeface="Times New Roman" pitchFamily="18" charset="0"/>
              </a:rPr>
              <a:t>)</a:t>
            </a:r>
          </a:p>
          <a:p>
            <a:pPr lvl="0" algn="just"/>
            <a:r>
              <a:rPr lang="fr-FR" sz="1800" dirty="0" smtClean="0">
                <a:latin typeface="Times New Roman" pitchFamily="18" charset="0"/>
                <a:cs typeface="Times New Roman" pitchFamily="18" charset="0"/>
              </a:rPr>
              <a:t>Le noyau réticulé bulbaire magnocellulaire (</a:t>
            </a:r>
            <a:r>
              <a:rPr lang="fr-FR" sz="1800" b="1" dirty="0" smtClean="0">
                <a:latin typeface="Times New Roman" pitchFamily="18" charset="0"/>
                <a:cs typeface="Times New Roman" pitchFamily="18" charset="0"/>
              </a:rPr>
              <a:t>NRB MC</a:t>
            </a:r>
            <a:r>
              <a:rPr lang="fr-FR" sz="1800" dirty="0" smtClean="0">
                <a:latin typeface="Times New Roman" pitchFamily="18" charset="0"/>
                <a:cs typeface="Times New Roman" pitchFamily="18" charset="0"/>
              </a:rPr>
              <a:t>)</a:t>
            </a:r>
          </a:p>
          <a:p>
            <a:pPr lvl="0" algn="just"/>
            <a:r>
              <a:rPr lang="fr-FR" sz="1800" dirty="0" smtClean="0">
                <a:latin typeface="Times New Roman" pitchFamily="18" charset="0"/>
                <a:cs typeface="Times New Roman" pitchFamily="18" charset="0"/>
              </a:rPr>
              <a:t>Le noyau locus </a:t>
            </a:r>
            <a:r>
              <a:rPr lang="fr-FR" sz="1800" dirty="0" err="1" smtClean="0">
                <a:latin typeface="Times New Roman" pitchFamily="18" charset="0"/>
                <a:cs typeface="Times New Roman" pitchFamily="18" charset="0"/>
              </a:rPr>
              <a:t>coeruleus</a:t>
            </a:r>
            <a:r>
              <a:rPr lang="fr-FR" sz="1800" dirty="0" smtClean="0">
                <a:latin typeface="Times New Roman" pitchFamily="18" charset="0"/>
                <a:cs typeface="Times New Roman" pitchFamily="18" charset="0"/>
              </a:rPr>
              <a:t> pontique (</a:t>
            </a:r>
            <a:r>
              <a:rPr lang="fr-FR" sz="1800" b="1" dirty="0" smtClean="0">
                <a:latin typeface="Times New Roman" pitchFamily="18" charset="0"/>
                <a:cs typeface="Times New Roman" pitchFamily="18" charset="0"/>
              </a:rPr>
              <a:t>LC</a:t>
            </a:r>
            <a:r>
              <a:rPr lang="fr-FR" sz="1800" dirty="0" smtClean="0">
                <a:latin typeface="Times New Roman" pitchFamily="18" charset="0"/>
                <a:cs typeface="Times New Roman" pitchFamily="18" charset="0"/>
              </a:rPr>
              <a:t>) (</a:t>
            </a:r>
            <a:r>
              <a:rPr lang="fr-FR" sz="1800" b="1" dirty="0" err="1" smtClean="0">
                <a:latin typeface="Times New Roman" pitchFamily="18" charset="0"/>
                <a:cs typeface="Times New Roman" pitchFamily="18" charset="0"/>
              </a:rPr>
              <a:t>nor-adrénergiques</a:t>
            </a:r>
            <a:r>
              <a:rPr lang="fr-FR" sz="1800" dirty="0" smtClean="0">
                <a:latin typeface="Times New Roman" pitchFamily="18" charset="0"/>
                <a:cs typeface="Times New Roman" pitchFamily="18" charset="0"/>
              </a:rPr>
              <a:t> )</a:t>
            </a:r>
          </a:p>
          <a:p>
            <a:pPr algn="just"/>
            <a:r>
              <a:rPr lang="fr-FR" sz="1800" dirty="0" smtClean="0">
                <a:latin typeface="Times New Roman" pitchFamily="18" charset="0"/>
                <a:cs typeface="Times New Roman" pitchFamily="18" charset="0"/>
              </a:rPr>
              <a:t>Les </a:t>
            </a:r>
            <a:r>
              <a:rPr lang="fr-FR" sz="1800" b="1" dirty="0" smtClean="0">
                <a:latin typeface="Times New Roman" pitchFamily="18" charset="0"/>
                <a:cs typeface="Times New Roman" pitchFamily="18" charset="0"/>
              </a:rPr>
              <a:t>noyaux sérotoninergiques</a:t>
            </a:r>
            <a:r>
              <a:rPr lang="fr-FR" sz="1800" dirty="0" smtClean="0">
                <a:latin typeface="Times New Roman" pitchFamily="18" charset="0"/>
                <a:cs typeface="Times New Roman" pitchFamily="18" charset="0"/>
              </a:rPr>
              <a:t> (5-HT) </a:t>
            </a:r>
            <a:endParaRPr lang="fr-F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3200"/>
            <a:ext cx="8229600" cy="1511288"/>
          </a:xfrm>
        </p:spPr>
        <p:txBody>
          <a:bodyPr>
            <a:normAutofit fontScale="90000"/>
          </a:bodyPr>
          <a:lstStyle/>
          <a:p>
            <a:pPr algn="ct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V.2 CENTRE MAJEUR DE REGULATION DU CYCLE VEILLE/SOMMEIL</a:t>
            </a:r>
            <a:r>
              <a:rPr lang="fr-FR" b="1" dirty="0" smtClean="0"/>
              <a:t/>
            </a:r>
            <a:br>
              <a:rPr lang="fr-FR" b="1" dirty="0" smtClean="0"/>
            </a:br>
            <a:endParaRPr lang="fr-FR" dirty="0"/>
          </a:p>
        </p:txBody>
      </p:sp>
      <p:sp>
        <p:nvSpPr>
          <p:cNvPr id="3" name="Espace réservé du contenu 2"/>
          <p:cNvSpPr>
            <a:spLocks noGrp="1"/>
          </p:cNvSpPr>
          <p:nvPr>
            <p:ph idx="1"/>
          </p:nvPr>
        </p:nvSpPr>
        <p:spPr>
          <a:xfrm>
            <a:off x="214282" y="1428736"/>
            <a:ext cx="8786874" cy="5286412"/>
          </a:xfrm>
        </p:spPr>
        <p:txBody>
          <a:bodyPr/>
          <a:lstStyle/>
          <a:p>
            <a:pPr algn="just">
              <a:buNone/>
            </a:pPr>
            <a:r>
              <a:rPr lang="fr-FR" sz="1600" dirty="0" smtClean="0">
                <a:latin typeface="Times New Roman" pitchFamily="18" charset="0"/>
                <a:cs typeface="Times New Roman" pitchFamily="18" charset="0"/>
              </a:rPr>
              <a:t>       Le tronc cérébral le thalamus, l’hypothalamus et le cortex assurent des rôles distincts dans le contrôle de la vigilance Les dernières découvertes ont montré qu’il existe deux centres majeures pour les cycles veille</a:t>
            </a:r>
            <a:r>
              <a:rPr lang="fr-FR" sz="1600" b="1" dirty="0" smtClean="0">
                <a:latin typeface="Times New Roman" pitchFamily="18" charset="0"/>
                <a:cs typeface="Times New Roman" pitchFamily="18" charset="0"/>
              </a:rPr>
              <a:t>/</a:t>
            </a:r>
            <a:r>
              <a:rPr lang="fr-FR" sz="1600" dirty="0" smtClean="0">
                <a:latin typeface="Times New Roman" pitchFamily="18" charset="0"/>
                <a:cs typeface="Times New Roman" pitchFamily="18" charset="0"/>
              </a:rPr>
              <a:t>sommeil.</a:t>
            </a:r>
          </a:p>
          <a:p>
            <a:pPr lvl="0" algn="just">
              <a:buFont typeface="Wingdings" pitchFamily="2" charset="2"/>
              <a:buChar char="q"/>
            </a:pPr>
            <a:r>
              <a:rPr lang="fr-FR" sz="1600" dirty="0" smtClean="0">
                <a:latin typeface="Times New Roman" pitchFamily="18" charset="0"/>
                <a:cs typeface="Times New Roman" pitchFamily="18" charset="0"/>
              </a:rPr>
              <a:t> Les neurones </a:t>
            </a:r>
            <a:r>
              <a:rPr lang="fr-FR" sz="1600" b="1" dirty="0" err="1" smtClean="0">
                <a:latin typeface="Times New Roman" pitchFamily="18" charset="0"/>
                <a:cs typeface="Times New Roman" pitchFamily="18" charset="0"/>
              </a:rPr>
              <a:t>Gabaergiques</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Galaninergiqes</a:t>
            </a:r>
            <a:r>
              <a:rPr lang="fr-FR" sz="1600" dirty="0" smtClean="0">
                <a:latin typeface="Times New Roman" pitchFamily="18" charset="0"/>
                <a:cs typeface="Times New Roman" pitchFamily="18" charset="0"/>
              </a:rPr>
              <a:t> du sommeil dans l’aire pré optique </a:t>
            </a:r>
            <a:r>
              <a:rPr lang="fr-FR" sz="1600" dirty="0" err="1" smtClean="0">
                <a:latin typeface="Times New Roman" pitchFamily="18" charset="0"/>
                <a:cs typeface="Times New Roman" pitchFamily="18" charset="0"/>
              </a:rPr>
              <a:t>ventro</a:t>
            </a:r>
            <a:r>
              <a:rPr lang="fr-FR" sz="1600" dirty="0" smtClean="0">
                <a:latin typeface="Times New Roman" pitchFamily="18" charset="0"/>
                <a:cs typeface="Times New Roman" pitchFamily="18" charset="0"/>
              </a:rPr>
              <a:t>-latérale :</a:t>
            </a:r>
            <a:r>
              <a:rPr lang="fr-FR" sz="1600" b="1" dirty="0" smtClean="0">
                <a:latin typeface="Times New Roman" pitchFamily="18" charset="0"/>
                <a:cs typeface="Times New Roman" pitchFamily="18" charset="0"/>
              </a:rPr>
              <a:t> VLPO .</a:t>
            </a:r>
          </a:p>
          <a:p>
            <a:pPr lvl="0" algn="just">
              <a:buFont typeface="Wingdings" pitchFamily="2" charset="2"/>
              <a:buChar char="q"/>
            </a:pPr>
            <a:r>
              <a:rPr lang="fr-FR" sz="1600" dirty="0" smtClean="0">
                <a:latin typeface="Times New Roman" pitchFamily="18" charset="0"/>
                <a:cs typeface="Times New Roman" pitchFamily="18" charset="0"/>
              </a:rPr>
              <a:t> Les neurones </a:t>
            </a:r>
            <a:r>
              <a:rPr lang="fr-FR" sz="1600" b="1" dirty="0" err="1" smtClean="0">
                <a:latin typeface="Times New Roman" pitchFamily="18" charset="0"/>
                <a:cs typeface="Times New Roman" pitchFamily="18" charset="0"/>
              </a:rPr>
              <a:t>Hypocretine</a:t>
            </a:r>
            <a:r>
              <a:rPr lang="fr-FR" sz="1600" dirty="0" smtClean="0">
                <a:latin typeface="Times New Roman" pitchFamily="18" charset="0"/>
                <a:cs typeface="Times New Roman" pitchFamily="18" charset="0"/>
              </a:rPr>
              <a:t>(</a:t>
            </a:r>
            <a:r>
              <a:rPr lang="fr-FR" sz="1600" dirty="0" err="1" smtClean="0">
                <a:latin typeface="Times New Roman" pitchFamily="18" charset="0"/>
                <a:cs typeface="Times New Roman" pitchFamily="18" charset="0"/>
              </a:rPr>
              <a:t>Orexine</a:t>
            </a:r>
            <a:r>
              <a:rPr lang="fr-FR" sz="1600" dirty="0" smtClean="0">
                <a:latin typeface="Times New Roman" pitchFamily="18" charset="0"/>
                <a:cs typeface="Times New Roman" pitchFamily="18" charset="0"/>
              </a:rPr>
              <a:t>) hormone de veille de </a:t>
            </a:r>
            <a:r>
              <a:rPr lang="fr-FR" sz="1600" b="1" dirty="0" smtClean="0">
                <a:latin typeface="Times New Roman" pitchFamily="18" charset="0"/>
                <a:cs typeface="Times New Roman" pitchFamily="18" charset="0"/>
              </a:rPr>
              <a:t>l’hypothalamus latéral</a:t>
            </a:r>
            <a:r>
              <a:rPr lang="fr-FR" sz="1600" dirty="0" smtClean="0">
                <a:latin typeface="Times New Roman" pitchFamily="18" charset="0"/>
                <a:cs typeface="Times New Roman" pitchFamily="18" charset="0"/>
              </a:rPr>
              <a:t>.</a:t>
            </a:r>
          </a:p>
          <a:p>
            <a:pPr algn="just">
              <a:buNone/>
            </a:pPr>
            <a:r>
              <a:rPr lang="fr-FR" sz="1600" dirty="0" smtClean="0">
                <a:latin typeface="Times New Roman" pitchFamily="18" charset="0"/>
                <a:cs typeface="Times New Roman" pitchFamily="18" charset="0"/>
              </a:rPr>
              <a:t>Ces découvertes ont focalisées toute l’attention sur l’hypothalamus comme étant le centre clé pour les régulations du cycle V/S .La destruction de ces deux systèmes entraîne respectivement une insomnie et une narcolepsie.</a:t>
            </a:r>
          </a:p>
          <a:p>
            <a:pPr algn="just">
              <a:buNone/>
            </a:pPr>
            <a:r>
              <a:rPr lang="fr-FR" sz="1600" dirty="0" smtClean="0">
                <a:latin typeface="Times New Roman" pitchFamily="18" charset="0"/>
                <a:cs typeface="Times New Roman" pitchFamily="18" charset="0"/>
              </a:rPr>
              <a:t>Bien que des interactions directes n’ont pas été reportés entre les deux systèmes, mais tous les deux (VLPO et HYPOCRETINE ) innervent la majeure partie des systèmes de veille ascendants :</a:t>
            </a:r>
            <a:endParaRPr lang="fr-FR" sz="1600" b="1" dirty="0" smtClean="0">
              <a:latin typeface="Times New Roman" pitchFamily="18" charset="0"/>
              <a:cs typeface="Times New Roman" pitchFamily="18" charset="0"/>
            </a:endParaRPr>
          </a:p>
          <a:p>
            <a:pPr lvl="1">
              <a:buFont typeface="Wingdings" pitchFamily="2" charset="2"/>
              <a:buChar char="Ø"/>
            </a:pPr>
            <a:r>
              <a:rPr lang="fr-FR" sz="1400" b="1" dirty="0" smtClean="0">
                <a:latin typeface="Times New Roman" pitchFamily="18" charset="0"/>
                <a:cs typeface="Times New Roman" pitchFamily="18" charset="0"/>
              </a:rPr>
              <a:t>Le locus </a:t>
            </a:r>
            <a:r>
              <a:rPr lang="fr-FR" sz="1400" b="1" dirty="0" err="1" smtClean="0">
                <a:latin typeface="Times New Roman" pitchFamily="18" charset="0"/>
                <a:cs typeface="Times New Roman" pitchFamily="18" charset="0"/>
              </a:rPr>
              <a:t>coeruleus</a:t>
            </a:r>
            <a:r>
              <a:rPr lang="fr-FR" sz="1400" b="1" dirty="0" smtClean="0">
                <a:latin typeface="Times New Roman" pitchFamily="18" charset="0"/>
                <a:cs typeface="Times New Roman" pitchFamily="18" charset="0"/>
              </a:rPr>
              <a:t> adrénergique</a:t>
            </a:r>
          </a:p>
          <a:p>
            <a:pPr lvl="1">
              <a:buFont typeface="Wingdings" pitchFamily="2" charset="2"/>
              <a:buChar char="Ø"/>
            </a:pPr>
            <a:r>
              <a:rPr lang="fr-FR" sz="1400" b="1" dirty="0" smtClean="0">
                <a:latin typeface="Times New Roman" pitchFamily="18" charset="0"/>
                <a:cs typeface="Times New Roman" pitchFamily="18" charset="0"/>
              </a:rPr>
              <a:t>Le raphé dorsal </a:t>
            </a:r>
            <a:r>
              <a:rPr lang="fr-FR" sz="1400" b="1" dirty="0" err="1" smtClean="0">
                <a:latin typeface="Times New Roman" pitchFamily="18" charset="0"/>
                <a:cs typeface="Times New Roman" pitchFamily="18" charset="0"/>
              </a:rPr>
              <a:t>serotoninergique</a:t>
            </a:r>
            <a:endParaRPr lang="fr-FR" sz="1400" b="1" dirty="0" smtClean="0">
              <a:latin typeface="Times New Roman" pitchFamily="18" charset="0"/>
              <a:cs typeface="Times New Roman" pitchFamily="18" charset="0"/>
            </a:endParaRPr>
          </a:p>
          <a:p>
            <a:pPr lvl="1">
              <a:buFont typeface="Wingdings" pitchFamily="2" charset="2"/>
              <a:buChar char="Ø"/>
            </a:pPr>
            <a:r>
              <a:rPr lang="fr-FR" sz="1400" b="1" dirty="0" smtClean="0">
                <a:latin typeface="Times New Roman" pitchFamily="18" charset="0"/>
                <a:cs typeface="Times New Roman" pitchFamily="18" charset="0"/>
              </a:rPr>
              <a:t>Le Noyau </a:t>
            </a:r>
            <a:r>
              <a:rPr lang="fr-FR" sz="1400" b="1" dirty="0" err="1" smtClean="0">
                <a:latin typeface="Times New Roman" pitchFamily="18" charset="0"/>
                <a:cs typeface="Times New Roman" pitchFamily="18" charset="0"/>
              </a:rPr>
              <a:t>tubéro</a:t>
            </a:r>
            <a:r>
              <a:rPr lang="fr-FR" sz="1400" b="1" dirty="0" smtClean="0">
                <a:latin typeface="Times New Roman" pitchFamily="18" charset="0"/>
                <a:cs typeface="Times New Roman" pitchFamily="18" charset="0"/>
              </a:rPr>
              <a:t> mamillaires (TMN) </a:t>
            </a:r>
            <a:r>
              <a:rPr lang="fr-FR" sz="1400" b="1" dirty="0" err="1" smtClean="0">
                <a:latin typeface="Times New Roman" pitchFamily="18" charset="0"/>
                <a:cs typeface="Times New Roman" pitchFamily="18" charset="0"/>
              </a:rPr>
              <a:t>histaminergique</a:t>
            </a:r>
            <a:r>
              <a:rPr lang="fr-FR" sz="1400" dirty="0" smtClean="0">
                <a:latin typeface="Times New Roman" pitchFamily="18" charset="0"/>
                <a:cs typeface="Times New Roman" pitchFamily="18" charset="0"/>
              </a:rPr>
              <a:t>.</a:t>
            </a:r>
            <a:endParaRPr lang="fr-FR" sz="1400" b="1" dirty="0" smtClean="0">
              <a:latin typeface="Times New Roman" pitchFamily="18" charset="0"/>
              <a:cs typeface="Times New Roman" pitchFamily="18" charset="0"/>
            </a:endParaRPr>
          </a:p>
          <a:p>
            <a:pPr algn="just">
              <a:buNone/>
            </a:pPr>
            <a:r>
              <a:rPr lang="fr-FR" sz="1600" dirty="0" smtClean="0">
                <a:latin typeface="Times New Roman" pitchFamily="18" charset="0"/>
                <a:cs typeface="Times New Roman" pitchFamily="18" charset="0"/>
              </a:rPr>
              <a:t>	Les systèmes VLPO inhibe (-)</a:t>
            </a:r>
          </a:p>
          <a:p>
            <a:pPr algn="just">
              <a:buNone/>
            </a:pPr>
            <a:r>
              <a:rPr lang="fr-FR" sz="1600" b="1"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 les systèmes de veilles ascendants.</a:t>
            </a:r>
            <a:endParaRPr lang="fr-FR" sz="1600" b="1" dirty="0" smtClean="0">
              <a:latin typeface="Times New Roman" pitchFamily="18" charset="0"/>
              <a:cs typeface="Times New Roman" pitchFamily="18" charset="0"/>
            </a:endParaRPr>
          </a:p>
          <a:p>
            <a:pPr algn="just">
              <a:buNone/>
            </a:pPr>
            <a:r>
              <a:rPr lang="fr-FR" sz="1600" dirty="0" smtClean="0">
                <a:latin typeface="Times New Roman" pitchFamily="18" charset="0"/>
                <a:cs typeface="Times New Roman" pitchFamily="18" charset="0"/>
              </a:rPr>
              <a:t>	Le système hypocretine active (+)</a:t>
            </a:r>
            <a:endParaRPr lang="fr-FR" sz="1600" b="1" dirty="0" smtClean="0">
              <a:latin typeface="Times New Roman" pitchFamily="18" charset="0"/>
              <a:cs typeface="Times New Roman" pitchFamily="18" charset="0"/>
            </a:endParaRPr>
          </a:p>
          <a:p>
            <a:pPr algn="just">
              <a:buNone/>
            </a:pPr>
            <a:r>
              <a:rPr lang="fr-FR" sz="1600" b="1" dirty="0" smtClean="0">
                <a:latin typeface="Times New Roman" pitchFamily="18" charset="0"/>
                <a:cs typeface="Times New Roman" pitchFamily="18" charset="0"/>
              </a:rPr>
              <a:t>Ainsi l’hypothalamus peut servir  &lt;&lt;</a:t>
            </a:r>
            <a:r>
              <a:rPr lang="fr-FR" sz="1600" b="1" dirty="0" smtClean="0">
                <a:solidFill>
                  <a:srgbClr val="FF0000"/>
                </a:solidFill>
                <a:latin typeface="Times New Roman" pitchFamily="18" charset="0"/>
                <a:cs typeface="Times New Roman" pitchFamily="18" charset="0"/>
              </a:rPr>
              <a:t>d’</a:t>
            </a:r>
            <a:r>
              <a:rPr lang="fr-FR" sz="1600" b="1" dirty="0" err="1" smtClean="0">
                <a:solidFill>
                  <a:srgbClr val="FF0000"/>
                </a:solidFill>
                <a:latin typeface="Times New Roman" pitchFamily="18" charset="0"/>
                <a:cs typeface="Times New Roman" pitchFamily="18" charset="0"/>
              </a:rPr>
              <a:t>intérupteur</a:t>
            </a:r>
            <a:r>
              <a:rPr lang="fr-FR" sz="1600" b="1" dirty="0" smtClean="0">
                <a:latin typeface="Times New Roman" pitchFamily="18" charset="0"/>
                <a:cs typeface="Times New Roman" pitchFamily="18" charset="0"/>
              </a:rPr>
              <a:t>&gt;&gt; pour le sommeil sous l’influence de l’horloge circadienne.</a:t>
            </a:r>
          </a:p>
          <a:p>
            <a:endParaRPr lang="fr-FR" dirty="0"/>
          </a:p>
        </p:txBody>
      </p:sp>
      <p:sp>
        <p:nvSpPr>
          <p:cNvPr id="4" name="Accolade fermante 3"/>
          <p:cNvSpPr/>
          <p:nvPr/>
        </p:nvSpPr>
        <p:spPr>
          <a:xfrm>
            <a:off x="3428992" y="5214950"/>
            <a:ext cx="71438" cy="6429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p:cNvPicPr>
            <a:picLocks noChangeAspect="1" noChangeArrowheads="1"/>
          </p:cNvPicPr>
          <p:nvPr/>
        </p:nvPicPr>
        <p:blipFill>
          <a:blip r:embed="rId2"/>
          <a:srcRect/>
          <a:stretch>
            <a:fillRect/>
          </a:stretch>
        </p:blipFill>
        <p:spPr bwMode="auto">
          <a:xfrm>
            <a:off x="928662" y="228771"/>
            <a:ext cx="7286676" cy="64004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714348" y="285729"/>
            <a:ext cx="7908487" cy="6136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329642" cy="1000108"/>
          </a:xfrm>
        </p:spPr>
        <p:txBody>
          <a:bodyPr>
            <a:normAutofit fontScale="90000"/>
          </a:bodyPr>
          <a:lstStyle/>
          <a:p>
            <a:r>
              <a:rPr lang="fr-FR" sz="2400" b="1" dirty="0" smtClean="0"/>
              <a:t/>
            </a:r>
            <a:br>
              <a:rPr lang="fr-FR" sz="2400" b="1" dirty="0" smtClean="0"/>
            </a:br>
            <a:r>
              <a:rPr lang="fr-FR" sz="2700" b="1" dirty="0" smtClean="0">
                <a:latin typeface="Times New Roman" pitchFamily="18" charset="0"/>
                <a:cs typeface="Times New Roman" pitchFamily="18" charset="0"/>
              </a:rPr>
              <a:t>v- 3</a:t>
            </a:r>
            <a:r>
              <a:rPr lang="fr-FR"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CONTOLE MONO-AMINERGIQUE ET CHOLINERGIQUE DU SOMMEIL</a:t>
            </a:r>
            <a:r>
              <a:rPr lang="fr-FR" sz="2400" dirty="0" smtClean="0"/>
              <a:t/>
            </a:r>
            <a:br>
              <a:rPr lang="fr-FR" sz="2400" dirty="0" smtClean="0"/>
            </a:b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42844" y="1071546"/>
            <a:ext cx="8715436" cy="5572164"/>
          </a:xfrm>
        </p:spPr>
        <p:txBody>
          <a:bodyPr/>
          <a:lstStyle/>
          <a:p>
            <a:pPr>
              <a:buNone/>
            </a:pPr>
            <a:r>
              <a:rPr lang="fr-FR" sz="1600" b="1" dirty="0" smtClean="0"/>
              <a:t> </a:t>
            </a:r>
            <a:endParaRPr lang="fr-FR" sz="1600" dirty="0" smtClean="0"/>
          </a:p>
          <a:p>
            <a:pPr algn="just">
              <a:buNone/>
            </a:pPr>
            <a:r>
              <a:rPr lang="fr-FR" sz="1600" dirty="0" smtClean="0">
                <a:latin typeface="Times New Roman" pitchFamily="18" charset="0"/>
                <a:cs typeface="Times New Roman" pitchFamily="18" charset="0"/>
              </a:rPr>
              <a:t>Le control de l’état de sommeil et des transitions entre  (REM </a:t>
            </a:r>
            <a:r>
              <a:rPr lang="fr-FR" sz="1600" dirty="0" err="1" smtClean="0">
                <a:latin typeface="Times New Roman" pitchFamily="18" charset="0"/>
                <a:cs typeface="Times New Roman" pitchFamily="18" charset="0"/>
              </a:rPr>
              <a:t>sleep</a:t>
            </a:r>
            <a:r>
              <a:rPr lang="fr-FR" sz="1600" dirty="0" smtClean="0">
                <a:latin typeface="Times New Roman" pitchFamily="18" charset="0"/>
                <a:cs typeface="Times New Roman" pitchFamily="18" charset="0"/>
              </a:rPr>
              <a:t> et NREM </a:t>
            </a:r>
            <a:r>
              <a:rPr lang="fr-FR" sz="1600" dirty="0" err="1" smtClean="0">
                <a:latin typeface="Times New Roman" pitchFamily="18" charset="0"/>
                <a:cs typeface="Times New Roman" pitchFamily="18" charset="0"/>
              </a:rPr>
              <a:t>sleep</a:t>
            </a:r>
            <a:r>
              <a:rPr lang="fr-FR" sz="1600" dirty="0" smtClean="0">
                <a:latin typeface="Times New Roman" pitchFamily="18" charset="0"/>
                <a:cs typeface="Times New Roman" pitchFamily="18" charset="0"/>
              </a:rPr>
              <a:t>) est attribué aux interactions réciproques des systèmes mono-</a:t>
            </a:r>
            <a:r>
              <a:rPr lang="fr-FR" sz="1600" dirty="0" err="1" smtClean="0">
                <a:latin typeface="Times New Roman" pitchFamily="18" charset="0"/>
                <a:cs typeface="Times New Roman" pitchFamily="18" charset="0"/>
              </a:rPr>
              <a:t>aminergiques</a:t>
            </a:r>
            <a:r>
              <a:rPr lang="fr-FR" sz="1600" dirty="0" smtClean="0">
                <a:latin typeface="Times New Roman" pitchFamily="18" charset="0"/>
                <a:cs typeface="Times New Roman" pitchFamily="18" charset="0"/>
              </a:rPr>
              <a:t> et cholinergique dans le tronc cérébral ; alors que l’expression électro physiologique du sommeil par rapport à l’éveil, est attribuée à la synchronisation et à la désynchronisation des circuits </a:t>
            </a:r>
            <a:r>
              <a:rPr lang="fr-FR" sz="1600" dirty="0" err="1" smtClean="0">
                <a:latin typeface="Times New Roman" pitchFamily="18" charset="0"/>
                <a:cs typeface="Times New Roman" pitchFamily="18" charset="0"/>
              </a:rPr>
              <a:t>thalamo</a:t>
            </a:r>
            <a:r>
              <a:rPr lang="fr-FR" sz="1600" dirty="0" smtClean="0">
                <a:latin typeface="Times New Roman" pitchFamily="18" charset="0"/>
                <a:cs typeface="Times New Roman" pitchFamily="18" charset="0"/>
              </a:rPr>
              <a:t>-corticaux.</a:t>
            </a:r>
          </a:p>
          <a:p>
            <a:pPr>
              <a:buNone/>
            </a:pPr>
            <a:r>
              <a:rPr lang="fr-FR" sz="1600" dirty="0" smtClean="0">
                <a:latin typeface="Times New Roman" pitchFamily="18" charset="0"/>
                <a:cs typeface="Times New Roman" pitchFamily="18" charset="0"/>
              </a:rPr>
              <a:t> </a:t>
            </a:r>
          </a:p>
          <a:p>
            <a:pPr>
              <a:buNone/>
            </a:pPr>
            <a:r>
              <a:rPr lang="fr-FR" sz="1600" dirty="0" smtClean="0">
                <a:latin typeface="Times New Roman" pitchFamily="18" charset="0"/>
                <a:cs typeface="Times New Roman" pitchFamily="18" charset="0"/>
              </a:rPr>
              <a:t>Dans ce modèle l’activité :</a:t>
            </a:r>
          </a:p>
          <a:p>
            <a:pPr lvl="0">
              <a:buNone/>
            </a:pPr>
            <a:r>
              <a:rPr lang="fr-FR" sz="1600" dirty="0" smtClean="0">
                <a:latin typeface="Times New Roman" pitchFamily="18" charset="0"/>
                <a:cs typeface="Times New Roman" pitchFamily="18" charset="0"/>
              </a:rPr>
              <a:t>			- </a:t>
            </a:r>
            <a:r>
              <a:rPr lang="fr-FR" sz="1600" dirty="0" err="1" smtClean="0">
                <a:latin typeface="Times New Roman" pitchFamily="18" charset="0"/>
                <a:cs typeface="Times New Roman" pitchFamily="18" charset="0"/>
              </a:rPr>
              <a:t>serotoninergique</a:t>
            </a:r>
            <a:r>
              <a:rPr lang="fr-FR" sz="1600" dirty="0" smtClean="0">
                <a:latin typeface="Times New Roman" pitchFamily="18" charset="0"/>
                <a:cs typeface="Times New Roman" pitchFamily="18" charset="0"/>
              </a:rPr>
              <a:t>(NR)</a:t>
            </a:r>
          </a:p>
          <a:p>
            <a:pPr lvl="0">
              <a:buNone/>
            </a:pPr>
            <a:r>
              <a:rPr lang="fr-FR" sz="1600" dirty="0" smtClean="0">
                <a:latin typeface="Times New Roman" pitchFamily="18" charset="0"/>
                <a:cs typeface="Times New Roman" pitchFamily="18" charset="0"/>
              </a:rPr>
              <a:t>			- Noradrénergiques (LC)</a:t>
            </a:r>
          </a:p>
          <a:p>
            <a:pPr lvl="0">
              <a:buNone/>
            </a:pPr>
            <a:r>
              <a:rPr lang="fr-FR" sz="1600" dirty="0" smtClean="0">
                <a:latin typeface="Times New Roman" pitchFamily="18" charset="0"/>
                <a:cs typeface="Times New Roman" pitchFamily="18" charset="0"/>
              </a:rPr>
              <a:t>			- </a:t>
            </a:r>
            <a:r>
              <a:rPr lang="fr-FR" sz="1600" dirty="0" err="1" smtClean="0">
                <a:latin typeface="Times New Roman" pitchFamily="18" charset="0"/>
                <a:cs typeface="Times New Roman" pitchFamily="18" charset="0"/>
              </a:rPr>
              <a:t>Histaminergique</a:t>
            </a:r>
            <a:r>
              <a:rPr lang="fr-FR" sz="1600" dirty="0" smtClean="0">
                <a:latin typeface="Times New Roman" pitchFamily="18" charset="0"/>
                <a:cs typeface="Times New Roman" pitchFamily="18" charset="0"/>
              </a:rPr>
              <a:t> (NTM)</a:t>
            </a:r>
          </a:p>
          <a:p>
            <a:pPr>
              <a:buNone/>
            </a:pPr>
            <a:r>
              <a:rPr lang="fr-FR" sz="1600" dirty="0" smtClean="0">
                <a:latin typeface="Times New Roman" pitchFamily="18" charset="0"/>
                <a:cs typeface="Times New Roman" pitchFamily="18" charset="0"/>
              </a:rPr>
              <a:t> </a:t>
            </a:r>
          </a:p>
          <a:p>
            <a:pPr algn="just">
              <a:buNone/>
            </a:pPr>
            <a:r>
              <a:rPr lang="fr-FR" sz="1600" dirty="0" smtClean="0">
                <a:latin typeface="Times New Roman" pitchFamily="18" charset="0"/>
                <a:cs typeface="Times New Roman" pitchFamily="18" charset="0"/>
              </a:rPr>
              <a:t>Est élevée durant l’éveil, décroit durant les stades de sommeil a ondes lentes et devient presque silencieuse durant le sommeil paradoxal.</a:t>
            </a:r>
          </a:p>
          <a:p>
            <a:pPr algn="just">
              <a:buNone/>
            </a:pPr>
            <a:r>
              <a:rPr lang="fr-FR" sz="1600" dirty="0" smtClean="0">
                <a:latin typeface="Times New Roman" pitchFamily="18" charset="0"/>
                <a:cs typeface="Times New Roman" pitchFamily="18" charset="0"/>
              </a:rPr>
              <a:t>A l’opposé l’activité, cholinergique du tronc cérébral (Aire </a:t>
            </a:r>
            <a:r>
              <a:rPr lang="fr-FR" sz="1600" dirty="0" err="1" smtClean="0">
                <a:latin typeface="Times New Roman" pitchFamily="18" charset="0"/>
                <a:cs typeface="Times New Roman" pitchFamily="18" charset="0"/>
              </a:rPr>
              <a:t>tegmentale</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latéro</a:t>
            </a:r>
            <a:r>
              <a:rPr lang="fr-FR" sz="1600" dirty="0" smtClean="0">
                <a:latin typeface="Times New Roman" pitchFamily="18" charset="0"/>
                <a:cs typeface="Times New Roman" pitchFamily="18" charset="0"/>
              </a:rPr>
              <a:t>–dorsale LDT et les noyaux </a:t>
            </a:r>
            <a:r>
              <a:rPr lang="fr-FR" sz="1600" dirty="0" err="1" smtClean="0">
                <a:latin typeface="Times New Roman" pitchFamily="18" charset="0"/>
                <a:cs typeface="Times New Roman" pitchFamily="18" charset="0"/>
              </a:rPr>
              <a:t>pedonculo</a:t>
            </a:r>
            <a:r>
              <a:rPr lang="fr-FR" sz="1600" dirty="0" smtClean="0">
                <a:latin typeface="Times New Roman" pitchFamily="18" charset="0"/>
                <a:cs typeface="Times New Roman" pitchFamily="18" charset="0"/>
              </a:rPr>
              <a:t>-pontiques) est élevée durant l’éveil et le sommeil paradoxal. Elle est à l’origine de la désynchronisation durant l’éveil et le sommeil paradoxal respectivement.</a:t>
            </a:r>
          </a:p>
          <a:p>
            <a:pPr>
              <a:buNone/>
            </a:pPr>
            <a:endParaRPr lang="fr-F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186766" cy="1142984"/>
          </a:xfrm>
        </p:spPr>
        <p:txBody>
          <a:bodyPr>
            <a:normAutofit fontScale="90000"/>
          </a:bodyPr>
          <a:lstStyle/>
          <a:p>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v-4. </a:t>
            </a:r>
            <a:r>
              <a:rPr lang="fr-FR" sz="2400" b="1" dirty="0" smtClean="0">
                <a:latin typeface="Times New Roman" pitchFamily="18" charset="0"/>
                <a:cs typeface="Times New Roman" pitchFamily="18" charset="0"/>
              </a:rPr>
              <a:t>Mécanismes dopaminergiques dans la régulation du sommeil</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p>
        </p:txBody>
      </p:sp>
      <p:sp>
        <p:nvSpPr>
          <p:cNvPr id="3" name="Espace réservé du contenu 2"/>
          <p:cNvSpPr>
            <a:spLocks noGrp="1"/>
          </p:cNvSpPr>
          <p:nvPr>
            <p:ph idx="1"/>
          </p:nvPr>
        </p:nvSpPr>
        <p:spPr>
          <a:xfrm>
            <a:off x="214282" y="1600200"/>
            <a:ext cx="8715436" cy="5043510"/>
          </a:xfrm>
        </p:spPr>
        <p:txBody>
          <a:bodyPr/>
          <a:lstStyle/>
          <a:p>
            <a:pPr algn="just">
              <a:buNone/>
            </a:pPr>
            <a:r>
              <a:rPr lang="fr-FR" sz="1800" b="1" dirty="0" smtClean="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pPr algn="just">
              <a:buNone/>
            </a:pPr>
            <a:r>
              <a:rPr lang="fr-FR" sz="1800" dirty="0" smtClean="0">
                <a:latin typeface="Times New Roman" pitchFamily="18" charset="0"/>
                <a:cs typeface="Times New Roman" pitchFamily="18" charset="0"/>
              </a:rPr>
              <a:t>Les neurones dopaminergiques de l’aire </a:t>
            </a:r>
            <a:r>
              <a:rPr lang="fr-FR" sz="1800" dirty="0" err="1" smtClean="0">
                <a:latin typeface="Times New Roman" pitchFamily="18" charset="0"/>
                <a:cs typeface="Times New Roman" pitchFamily="18" charset="0"/>
              </a:rPr>
              <a:t>tegmentale</a:t>
            </a:r>
            <a:r>
              <a:rPr lang="fr-FR" sz="1800" dirty="0" smtClean="0">
                <a:latin typeface="Times New Roman" pitchFamily="18" charset="0"/>
                <a:cs typeface="Times New Roman" pitchFamily="18" charset="0"/>
              </a:rPr>
              <a:t> ventrale (</a:t>
            </a:r>
            <a:r>
              <a:rPr lang="fr-FR" sz="1800" b="1" dirty="0" smtClean="0">
                <a:latin typeface="Times New Roman" pitchFamily="18" charset="0"/>
                <a:cs typeface="Times New Roman" pitchFamily="18" charset="0"/>
              </a:rPr>
              <a:t>ATV</a:t>
            </a:r>
            <a:r>
              <a:rPr lang="fr-FR" sz="1800" dirty="0" smtClean="0">
                <a:latin typeface="Times New Roman" pitchFamily="18" charset="0"/>
                <a:cs typeface="Times New Roman" pitchFamily="18" charset="0"/>
              </a:rPr>
              <a:t>) et de la substance grise périaqueducale peuvent avoir un rôle important dans la régulation  de l’éveil ; que d’autres groupes neuronaux de la </a:t>
            </a:r>
            <a:r>
              <a:rPr lang="fr-FR" sz="1800" b="1" dirty="0" smtClean="0">
                <a:latin typeface="Times New Roman" pitchFamily="18" charset="0"/>
                <a:cs typeface="Times New Roman" pitchFamily="18" charset="0"/>
              </a:rPr>
              <a:t>substance noire</a:t>
            </a:r>
            <a:r>
              <a:rPr lang="fr-FR" sz="1800" dirty="0" smtClean="0">
                <a:latin typeface="Times New Roman" pitchFamily="18" charset="0"/>
                <a:cs typeface="Times New Roman" pitchFamily="18" charset="0"/>
              </a:rPr>
              <a:t> qui peuvent surtout avoir un rôle dans les mouvements anormaux durant le sommeil. Les neurones à hypocretine innervent plus l’ATV  que la substance noire.</a:t>
            </a:r>
            <a:endParaRPr lang="fr-F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500063" y="319088"/>
            <a:ext cx="8215312" cy="625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57188" y="142875"/>
            <a:ext cx="8429625" cy="664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274638"/>
            <a:ext cx="8229600" cy="4083056"/>
          </a:xfrm>
        </p:spPr>
        <p:txBody>
          <a:bodyPr>
            <a:normAutofit/>
          </a:bodyPr>
          <a:lstStyle/>
          <a:p>
            <a:pPr eaLnBrk="1" hangingPunct="1"/>
            <a:r>
              <a:rPr lang="fr-FR" sz="3600" b="1" dirty="0" smtClean="0">
                <a:latin typeface="Times New Roman" pitchFamily="18" charset="0"/>
                <a:cs typeface="Times New Roman" pitchFamily="18" charset="0"/>
              </a:rPr>
              <a:t>III -LA POLYGRAPHIE DE SOMMEIL</a:t>
            </a:r>
            <a:endParaRPr lang="fr-F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66"/>
            <a:ext cx="8229600" cy="2143116"/>
          </a:xfrm>
        </p:spPr>
        <p:txBody>
          <a:bodyPr rtlCol="0">
            <a:normAutofit fontScale="90000"/>
          </a:bodyPr>
          <a:lstStyle/>
          <a:p>
            <a:pPr eaLnBrk="1" fontAlgn="auto" hangingPunct="1">
              <a:spcAft>
                <a:spcPts val="0"/>
              </a:spcAft>
              <a:defRPr/>
            </a:pPr>
            <a:r>
              <a:rPr lang="fr-FR" b="1" dirty="0" smtClean="0"/>
              <a:t/>
            </a:r>
            <a:br>
              <a:rPr lang="fr-FR" b="1" dirty="0" smtClean="0"/>
            </a:br>
            <a:r>
              <a:rPr lang="fr-FR" b="1" dirty="0" smtClean="0"/>
              <a:t/>
            </a:r>
            <a:br>
              <a:rPr lang="fr-FR" b="1" dirty="0" smtClean="0"/>
            </a:br>
            <a:r>
              <a:rPr lang="fr-FR" sz="3100" b="1" dirty="0" smtClean="0">
                <a:latin typeface="Times New Roman" pitchFamily="18" charset="0"/>
                <a:cs typeface="Times New Roman" pitchFamily="18" charset="0"/>
              </a:rPr>
              <a:t>III.1 - L'ÉLECTRO - ENCÉPHALOGRAMME </a:t>
            </a:r>
            <a:r>
              <a:rPr lang="fr-FR" b="1" dirty="0" smtClean="0"/>
              <a:t/>
            </a:r>
            <a:br>
              <a:rPr lang="fr-FR" b="1" dirty="0" smtClean="0"/>
            </a:br>
            <a:r>
              <a:rPr lang="fr-FR" b="1" dirty="0" smtClean="0"/>
              <a:t/>
            </a:r>
            <a:br>
              <a:rPr lang="fr-FR" b="1" dirty="0" smtClean="0"/>
            </a:br>
            <a:endParaRPr lang="fr-FR" dirty="0" smtClean="0"/>
          </a:p>
        </p:txBody>
      </p:sp>
      <p:sp>
        <p:nvSpPr>
          <p:cNvPr id="9219" name="Espace réservé du contenu 2"/>
          <p:cNvSpPr>
            <a:spLocks noGrp="1"/>
          </p:cNvSpPr>
          <p:nvPr>
            <p:ph idx="1"/>
          </p:nvPr>
        </p:nvSpPr>
        <p:spPr>
          <a:xfrm>
            <a:off x="457200" y="2254590"/>
            <a:ext cx="8229600" cy="4389120"/>
          </a:xfrm>
        </p:spPr>
        <p:txBody>
          <a:bodyPr/>
          <a:lstStyle/>
          <a:p>
            <a:pPr algn="just" eaLnBrk="1" hangingPunct="1">
              <a:buFont typeface="Arial" charset="0"/>
              <a:buNone/>
            </a:pPr>
            <a:r>
              <a:rPr lang="fr-FR" sz="2400" dirty="0" smtClean="0"/>
              <a:t>     </a:t>
            </a:r>
            <a:r>
              <a:rPr lang="fr-FR" sz="2400" dirty="0" smtClean="0">
                <a:latin typeface="Times New Roman" pitchFamily="18" charset="0"/>
                <a:cs typeface="Times New Roman" pitchFamily="18" charset="0"/>
              </a:rPr>
              <a:t>Notre niveau de vigilance est apprécié par l'électroencéphalogramme (EEG) ou enregistrement des activités électriques corticales au moyen d'électrodes de surface posées sur le scalp.</a:t>
            </a:r>
          </a:p>
          <a:p>
            <a:pPr algn="just" eaLnBrk="1" hangingPunct="1">
              <a:buFont typeface="Arial" charset="0"/>
              <a:buNone/>
            </a:pPr>
            <a:endParaRPr lang="fr-FR" sz="2400" dirty="0" smtClean="0">
              <a:latin typeface="Times New Roman" pitchFamily="18" charset="0"/>
              <a:cs typeface="Times New Roman" pitchFamily="18" charset="0"/>
            </a:endParaRPr>
          </a:p>
          <a:p>
            <a:pPr algn="just" eaLnBrk="1" hangingPunct="1">
              <a:buFont typeface="Arial" charset="0"/>
              <a:buNone/>
            </a:pPr>
            <a:r>
              <a:rPr lang="fr-FR" sz="2400" dirty="0" smtClean="0">
                <a:latin typeface="Times New Roman" pitchFamily="18" charset="0"/>
                <a:cs typeface="Times New Roman" pitchFamily="18" charset="0"/>
              </a:rPr>
              <a:t>     Les activités électriques corticales sont liées à l'architecture du cortex et à la connectivité corticale, soumise à un ensemble de règles d'organisation communes à l’ensemble du cortex.</a:t>
            </a:r>
          </a:p>
          <a:p>
            <a:pPr eaLnBrk="1" hangingPunct="1"/>
            <a:endParaRPr lang="fr-FR"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731</TotalTime>
  <Words>2265</Words>
  <Application>Microsoft Office PowerPoint</Application>
  <PresentationFormat>Affichage à l'écran (4:3)</PresentationFormat>
  <Paragraphs>267</Paragraphs>
  <Slides>59</Slides>
  <Notes>5</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Débit</vt:lpstr>
      <vt:lpstr>LES ETATS DE VIGILANCE   ( Cycle Veille/Sommeil ) </vt:lpstr>
      <vt:lpstr>SOMMAIRE</vt:lpstr>
      <vt:lpstr>Diapositive 3</vt:lpstr>
      <vt:lpstr>       I –INTRODUCTION </vt:lpstr>
      <vt:lpstr> II- ANATOMIE GENERALE DU SYSTEME NERVEUX  </vt:lpstr>
      <vt:lpstr>Diapositive 6</vt:lpstr>
      <vt:lpstr>Diapositive 7</vt:lpstr>
      <vt:lpstr>III -LA POLYGRAPHIE DE SOMMEIL</vt:lpstr>
      <vt:lpstr>  III.1 - L'ÉLECTRO - ENCÉPHALOGRAMME   </vt:lpstr>
      <vt:lpstr>     1. ARCHITECTURE ET CONNECTIVITÉ DU CORTEX </vt:lpstr>
      <vt:lpstr>Diapositive 11</vt:lpstr>
      <vt:lpstr> 2. MECANISMES CELLULAIRES SOUS-TENDANT L'ACTIVITÉ EEG </vt:lpstr>
      <vt:lpstr> 3. LES ACTIVITÉS EEG SPONTANÉES </vt:lpstr>
      <vt:lpstr>            III.2 - LA POLYGRAPHIE   LA POLYGRAPHIE DE SOMMEIL </vt:lpstr>
      <vt:lpstr>La polygraphie du sommeil</vt:lpstr>
      <vt:lpstr>    - le flux naso-buccal et la saturation en oxygène à la recherche d'un syndrome d'apnées du  sommeil     - l'activité électrique des muscles jambiers antérieurs à la recherche de mouvements d'impatience des      jambes dans le sommeil      - La pression œsophagienne à la recherche d'un syndrome de résistance des voies aériennes supérieures...   </vt:lpstr>
      <vt:lpstr>Diapositive 17</vt:lpstr>
      <vt:lpstr>          2. LE SOMMEIL LENT LÉGER  L'ENDORMISSEMENT OU PHASE I DE SOMMEIL LENT LÉGER   </vt:lpstr>
      <vt:lpstr>Diapositive 19</vt:lpstr>
      <vt:lpstr> LA PHASE II DE SOMMEIL LENT LÉGER  </vt:lpstr>
      <vt:lpstr>  </vt:lpstr>
      <vt:lpstr>3. LE SOMMEIL LENT PROFOND LA PHASE III DE SOMMEIL LENT PROFOND </vt:lpstr>
      <vt:lpstr>Diapositive 23</vt:lpstr>
      <vt:lpstr>Diapositive 24</vt:lpstr>
      <vt:lpstr>  4. LE SOMMEIL PARADOXAL </vt:lpstr>
      <vt:lpstr>Diapositive 26</vt:lpstr>
      <vt:lpstr>4. LE SOMMEIL PARADOXAL </vt:lpstr>
      <vt:lpstr>5. L'HYPNOGRAMME </vt:lpstr>
      <vt:lpstr>Diapositive 29</vt:lpstr>
      <vt:lpstr>IV/ STRUCTURES DU SYSTÈME NERVEUX IMPLIQUÉES DANS LE CONTRÔLE DE LA VIGILANCE </vt:lpstr>
      <vt:lpstr>Diapositive 31</vt:lpstr>
      <vt:lpstr>Diapositive 32</vt:lpstr>
      <vt:lpstr> IV.1 LA FORMATION RÉTICULÉE - BASES NEUROPHYSIOLOGIQUES </vt:lpstr>
      <vt:lpstr>IV.2 LA FORMATION RÉTICULÉE - BASES NEUROCHIMIQUES</vt:lpstr>
      <vt:lpstr>Les neurones cholinergiques</vt:lpstr>
      <vt:lpstr>Diapositive 36</vt:lpstr>
      <vt:lpstr>Diapositive 37</vt:lpstr>
      <vt:lpstr>Diapositive 38</vt:lpstr>
      <vt:lpstr>Les neurones dopaminergiques</vt:lpstr>
      <vt:lpstr>Diapositive 40</vt:lpstr>
      <vt:lpstr>Diapositive 41</vt:lpstr>
      <vt:lpstr>Diapositive 42</vt:lpstr>
      <vt:lpstr>Les neurones noradrénergiques</vt:lpstr>
      <vt:lpstr>Diapositive 44</vt:lpstr>
      <vt:lpstr>Diapositive 45</vt:lpstr>
      <vt:lpstr>Les neurones sérotoninergiques </vt:lpstr>
      <vt:lpstr>Diapositive 47</vt:lpstr>
      <vt:lpstr>Diapositive 48</vt:lpstr>
      <vt:lpstr>        Les neurones adrénergiques  </vt:lpstr>
      <vt:lpstr>Diapositive 50</vt:lpstr>
      <vt:lpstr>L’hypothalamus postéro-latéral (HISTAMINE__HYPOCRETINE) :</vt:lpstr>
      <vt:lpstr>L’hypothalamus préoptique : (GABA_GALANINE) </vt:lpstr>
      <vt:lpstr>  V. MECANISMES ET REGULATION DU CYCLE VEILLE/ SOMMEIL </vt:lpstr>
      <vt:lpstr> Plusieurs systèmes activateurs des précédents existent dans le tronc cérébral : </vt:lpstr>
      <vt:lpstr>  V.2 CENTRE MAJEUR DE REGULATION DU CYCLE VEILLE/SOMMEIL </vt:lpstr>
      <vt:lpstr>Diapositive 56</vt:lpstr>
      <vt:lpstr>Diapositive 57</vt:lpstr>
      <vt:lpstr> v- 3. CONTOLE MONO-AMINERGIQUE ET CHOLINERGIQUE DU SOMMEIL </vt:lpstr>
      <vt:lpstr>  v-4. Mécanismes dopaminergiques dans la régulation du sommeil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 – INTRODUCTION </dc:title>
  <dc:creator>ency-education.com</dc:creator>
  <cp:lastModifiedBy>acer</cp:lastModifiedBy>
  <cp:revision>15</cp:revision>
  <dcterms:created xsi:type="dcterms:W3CDTF">2008-02-10T20:54:17Z</dcterms:created>
  <dcterms:modified xsi:type="dcterms:W3CDTF">2008-02-12T09:04:10Z</dcterms:modified>
</cp:coreProperties>
</file>