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88" r:id="rId9"/>
    <p:sldId id="289" r:id="rId10"/>
    <p:sldId id="295" r:id="rId11"/>
    <p:sldId id="268" r:id="rId12"/>
    <p:sldId id="290" r:id="rId13"/>
    <p:sldId id="291" r:id="rId14"/>
    <p:sldId id="297" r:id="rId15"/>
    <p:sldId id="276" r:id="rId16"/>
    <p:sldId id="277" r:id="rId17"/>
    <p:sldId id="278" r:id="rId18"/>
    <p:sldId id="300" r:id="rId19"/>
    <p:sldId id="279" r:id="rId20"/>
    <p:sldId id="281" r:id="rId21"/>
    <p:sldId id="301" r:id="rId22"/>
    <p:sldId id="282" r:id="rId23"/>
    <p:sldId id="302" r:id="rId24"/>
    <p:sldId id="283" r:id="rId25"/>
    <p:sldId id="303" r:id="rId26"/>
    <p:sldId id="284" r:id="rId27"/>
    <p:sldId id="304" r:id="rId28"/>
    <p:sldId id="285" r:id="rId29"/>
    <p:sldId id="292" r:id="rId30"/>
    <p:sldId id="293" r:id="rId31"/>
    <p:sldId id="312" r:id="rId32"/>
    <p:sldId id="305" r:id="rId33"/>
    <p:sldId id="306" r:id="rId34"/>
    <p:sldId id="307" r:id="rId35"/>
    <p:sldId id="308" r:id="rId36"/>
    <p:sldId id="314" r:id="rId37"/>
    <p:sldId id="309" r:id="rId38"/>
    <p:sldId id="310" r:id="rId39"/>
    <p:sldId id="313" r:id="rId40"/>
    <p:sldId id="315" r:id="rId41"/>
    <p:sldId id="311" r:id="rId42"/>
    <p:sldId id="316" r:id="rId43"/>
    <p:sldId id="317" r:id="rId44"/>
    <p:sldId id="318" r:id="rId45"/>
    <p:sldId id="320" r:id="rId46"/>
    <p:sldId id="321" r:id="rId47"/>
    <p:sldId id="322" r:id="rId48"/>
    <p:sldId id="323" r:id="rId49"/>
    <p:sldId id="324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572BA-3A90-4340-91A8-E6798B0A141F}" type="datetimeFigureOut">
              <a:rPr lang="fr-FR" smtClean="0"/>
              <a:pPr/>
              <a:t>11/03/2013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A8C7-A8ED-49FE-9613-1A99A97A5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6895-1BF8-4ECF-A682-C4FA150D399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7A8C7-A8ED-49FE-9613-1A99A97A552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7A8C7-A8ED-49FE-9613-1A99A97A5526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andida_(genre)" TargetMode="External"/><Relationship Id="rId2" Type="http://schemas.openxmlformats.org/officeDocument/2006/relationships/hyperlink" Target="http://fr.wikipedia.org/wiki/Levure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Candidoses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Dr Beldjoudi</a:t>
            </a:r>
          </a:p>
          <a:p>
            <a:r>
              <a:rPr lang="fr-FR" smtClean="0"/>
              <a:t>2012-2013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nature.com/nrmicro/journal/v9/n10/images/nrmicro2636-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500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5572140"/>
            <a:ext cx="4071966" cy="646331"/>
          </a:xfrm>
          <a:prstGeom prst="rect">
            <a:avLst/>
          </a:prstGeom>
          <a:solidFill>
            <a:srgbClr val="FF9999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fr-FR" sz="36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ycellium</a:t>
            </a:r>
            <a:r>
              <a:rPr kumimoji="0" lang="fr-FR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Vrai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3504" y="5500702"/>
            <a:ext cx="3857652" cy="646331"/>
          </a:xfrm>
          <a:prstGeom prst="rect">
            <a:avLst/>
          </a:prstGeom>
          <a:solidFill>
            <a:srgbClr val="FF9999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Pseudomycellium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rot="5400000">
            <a:off x="2750331" y="2750339"/>
            <a:ext cx="4500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785794"/>
            <a:ext cx="4500594" cy="4247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Chlamydospores</a:t>
            </a:r>
            <a:endParaRPr lang="fr-FR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Forme de résistance de</a:t>
            </a:r>
          </a:p>
          <a:p>
            <a:pPr lvl="0"/>
            <a:r>
              <a:rPr lang="fr-FR" sz="2400" b="1" i="1" dirty="0" smtClean="0">
                <a:solidFill>
                  <a:prstClr val="black"/>
                </a:solidFill>
              </a:rPr>
              <a:t>Candida </a:t>
            </a:r>
            <a:r>
              <a:rPr lang="fr-FR" sz="2400" b="1" i="1" dirty="0" err="1" smtClean="0">
                <a:solidFill>
                  <a:prstClr val="black"/>
                </a:solidFill>
              </a:rPr>
              <a:t>albicans</a:t>
            </a:r>
            <a:endParaRPr lang="fr-FR" sz="2400" b="1" i="1" dirty="0" smtClean="0">
              <a:solidFill>
                <a:prstClr val="black"/>
              </a:solidFill>
            </a:endParaRPr>
          </a:p>
          <a:p>
            <a:pPr lvl="0"/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Spores </a:t>
            </a:r>
            <a:r>
              <a:rPr lang="fr-FR" sz="2400" b="1" dirty="0">
                <a:solidFill>
                  <a:prstClr val="black"/>
                </a:solidFill>
              </a:rPr>
              <a:t>terminales </a:t>
            </a:r>
            <a:r>
              <a:rPr lang="fr-FR" sz="2400" b="1" dirty="0" smtClean="0">
                <a:solidFill>
                  <a:prstClr val="black"/>
                </a:solidFill>
              </a:rPr>
              <a:t>ou latérales arrondies , 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de </a:t>
            </a:r>
            <a:r>
              <a:rPr lang="fr-FR" sz="2400" b="1" dirty="0" smtClean="0">
                <a:solidFill>
                  <a:prstClr val="black"/>
                </a:solidFill>
              </a:rPr>
              <a:t>grande </a:t>
            </a:r>
            <a:r>
              <a:rPr lang="fr-FR" sz="2400" b="1" dirty="0">
                <a:solidFill>
                  <a:prstClr val="black"/>
                </a:solidFill>
              </a:rPr>
              <a:t>taille </a:t>
            </a:r>
            <a:r>
              <a:rPr lang="fr-FR" sz="2400" b="1" dirty="0" smtClean="0">
                <a:solidFill>
                  <a:prstClr val="black"/>
                </a:solidFill>
              </a:rPr>
              <a:t>(8- 12 µm),</a:t>
            </a: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entourées </a:t>
            </a:r>
            <a:r>
              <a:rPr lang="fr-FR" sz="2400" b="1" dirty="0" smtClean="0">
                <a:solidFill>
                  <a:prstClr val="black"/>
                </a:solidFill>
              </a:rPr>
              <a:t>par une </a:t>
            </a:r>
            <a:r>
              <a:rPr lang="fr-FR" sz="2400" b="1" dirty="0">
                <a:solidFill>
                  <a:prstClr val="black"/>
                </a:solidFill>
              </a:rPr>
              <a:t>paroi 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épaisse</a:t>
            </a:r>
            <a:r>
              <a:rPr lang="fr-FR" sz="24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fr-FR" sz="2400" b="1" dirty="0" smtClean="0">
              <a:solidFill>
                <a:prstClr val="black"/>
              </a:solidFill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Utilisés comme critère diagnostic.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e/e6/Candida_albican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00508" y="1714476"/>
            <a:ext cx="6000768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357554" y="0"/>
            <a:ext cx="190949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Morphologie </a:t>
            </a:r>
            <a:endParaRPr lang="fr-FR" sz="2400" b="1" i="1" dirty="0" smtClean="0">
              <a:solidFill>
                <a:srgbClr val="7030A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786710" y="1714488"/>
            <a:ext cx="914400" cy="914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V="1">
            <a:off x="7715272" y="3286124"/>
            <a:ext cx="1157302" cy="142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igord.tm.fr/~ecole-scienc/pages/activite/corps_humain/Digestion_C3_pdf/Digest_somm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358114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786314" y="571480"/>
            <a:ext cx="37862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/>
              <a:t>Commensales du tube digestif </a:t>
            </a:r>
          </a:p>
          <a:p>
            <a:r>
              <a:rPr lang="fr-FR" b="1" u="sng" dirty="0" smtClean="0"/>
              <a:t>et des  voies génitales  </a:t>
            </a:r>
            <a:r>
              <a:rPr lang="fr-FR" b="1" dirty="0" smtClean="0"/>
              <a:t> </a:t>
            </a:r>
          </a:p>
          <a:p>
            <a:r>
              <a:rPr lang="fr-FR" b="1" i="1" dirty="0" smtClean="0"/>
              <a:t>    Candida </a:t>
            </a:r>
            <a:r>
              <a:rPr lang="fr-FR" b="1" i="1" dirty="0" err="1" smtClean="0"/>
              <a:t>albicans</a:t>
            </a:r>
            <a:r>
              <a:rPr lang="fr-FR" b="1" i="1" dirty="0" smtClean="0"/>
              <a:t>, </a:t>
            </a:r>
            <a:r>
              <a:rPr lang="fr-FR" i="1" dirty="0" smtClean="0"/>
              <a:t>Candida </a:t>
            </a:r>
            <a:r>
              <a:rPr lang="fr-FR" i="1" dirty="0" err="1" smtClean="0"/>
              <a:t>glabrata</a:t>
            </a:r>
            <a:endParaRPr lang="fr-FR" sz="1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143116"/>
            <a:ext cx="250029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/>
              <a:t>Commensales de la peau </a:t>
            </a:r>
          </a:p>
          <a:p>
            <a:r>
              <a:rPr lang="fr-FR" dirty="0" smtClean="0"/>
              <a:t> C</a:t>
            </a:r>
            <a:r>
              <a:rPr lang="fr-FR" i="1" dirty="0" smtClean="0"/>
              <a:t>. </a:t>
            </a:r>
            <a:r>
              <a:rPr lang="fr-FR" i="1" dirty="0" err="1" smtClean="0"/>
              <a:t>parapsilosis</a:t>
            </a:r>
            <a:endParaRPr lang="fr-FR" i="1" dirty="0" smtClean="0"/>
          </a:p>
          <a:p>
            <a:r>
              <a:rPr lang="fr-FR" i="1" dirty="0" smtClean="0"/>
              <a:t> C. </a:t>
            </a:r>
            <a:r>
              <a:rPr lang="fr-FR" i="1" dirty="0" err="1" smtClean="0"/>
              <a:t>guilliermondii</a:t>
            </a:r>
            <a:endParaRPr lang="fr-FR" i="1" dirty="0" smtClean="0"/>
          </a:p>
          <a:p>
            <a:r>
              <a:rPr lang="fr-FR" i="1" dirty="0" smtClean="0"/>
              <a:t> C. </a:t>
            </a:r>
            <a:r>
              <a:rPr lang="fr-FR" i="1" dirty="0" err="1" smtClean="0"/>
              <a:t>famata</a:t>
            </a:r>
            <a:endParaRPr lang="fr-FR" i="1" dirty="0" smtClean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928794" y="2285992"/>
            <a:ext cx="107157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4429124" y="1643050"/>
            <a:ext cx="2071702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2893207" y="2821777"/>
            <a:ext cx="4786346" cy="24288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14678" y="0"/>
            <a:ext cx="214314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Biologie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2.gstatic.com/images?q=tbn:ANd9GcRNVXFcx9N2Ea4EihcAuWVT2W_X2rmfPMhAiHHQBX25Xq2eHAtf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00066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29256" y="571480"/>
            <a:ext cx="30718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    </a:t>
            </a:r>
            <a:r>
              <a:rPr lang="fr-FR" b="1" u="sng" dirty="0" smtClean="0"/>
              <a:t>Saprophytes de la nature </a:t>
            </a:r>
          </a:p>
          <a:p>
            <a:r>
              <a:rPr lang="fr-FR" b="1" dirty="0" smtClean="0"/>
              <a:t>          (sol, eau, céréales)  </a:t>
            </a:r>
          </a:p>
          <a:p>
            <a:r>
              <a:rPr lang="fr-FR" dirty="0" smtClean="0"/>
              <a:t>              </a:t>
            </a:r>
            <a:r>
              <a:rPr lang="fr-FR" b="1" i="1" dirty="0" smtClean="0"/>
              <a:t>  </a:t>
            </a:r>
            <a:r>
              <a:rPr lang="fr-FR" i="1" dirty="0" smtClean="0"/>
              <a:t>C </a:t>
            </a:r>
            <a:r>
              <a:rPr lang="fr-FR" i="1" dirty="0" err="1" smtClean="0"/>
              <a:t>tropicalis</a:t>
            </a:r>
            <a:endParaRPr lang="fr-FR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57818" y="4071942"/>
            <a:ext cx="35719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             </a:t>
            </a:r>
            <a:r>
              <a:rPr lang="fr-FR" b="1" u="sng" dirty="0" smtClean="0"/>
              <a:t>D'origine alimentaire </a:t>
            </a:r>
          </a:p>
          <a:p>
            <a:r>
              <a:rPr lang="fr-FR" i="1" dirty="0" smtClean="0"/>
              <a:t>C. </a:t>
            </a:r>
            <a:r>
              <a:rPr lang="fr-FR" i="1" dirty="0" err="1" smtClean="0"/>
              <a:t>kefyr</a:t>
            </a:r>
            <a:r>
              <a:rPr lang="fr-FR" dirty="0" smtClean="0"/>
              <a:t> (produits laitiers fermentés)</a:t>
            </a:r>
          </a:p>
          <a:p>
            <a:r>
              <a:rPr lang="fr-FR" i="1" dirty="0" smtClean="0"/>
              <a:t>C. </a:t>
            </a:r>
            <a:r>
              <a:rPr lang="fr-FR" i="1" dirty="0" err="1" smtClean="0"/>
              <a:t>krusei</a:t>
            </a:r>
            <a:r>
              <a:rPr lang="fr-FR" dirty="0" smtClean="0"/>
              <a:t> (jus de raisin)</a:t>
            </a:r>
            <a:endParaRPr lang="fr-FR" dirty="0"/>
          </a:p>
        </p:txBody>
      </p:sp>
      <p:pic>
        <p:nvPicPr>
          <p:cNvPr id="44036" name="Picture 4" descr="http://t2.gstatic.com/images?q=tbn:ANd9GcTt7EgzbtBvxyzZqCJV5TJQFMU7dBorfd-dJFv55mfZrECH1f13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85778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57554" y="0"/>
            <a:ext cx="214314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Biologie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57232"/>
            <a:ext cx="4286280" cy="2523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4305300" algn="l"/>
              </a:tabLst>
            </a:pPr>
            <a:r>
              <a:rPr lang="fr-FR" sz="2000" b="1" u="sng" dirty="0" smtClean="0"/>
              <a:t>Facteurs locaux</a:t>
            </a:r>
            <a:endParaRPr lang="fr-FR" sz="2000" b="1" dirty="0" smtClean="0"/>
          </a:p>
          <a:p>
            <a:pPr>
              <a:tabLst>
                <a:tab pos="4305300" algn="l"/>
              </a:tabLst>
            </a:pPr>
            <a:r>
              <a:rPr lang="fr-FR" sz="2000" dirty="0" smtClean="0"/>
              <a:t>*Humidité, macération</a:t>
            </a:r>
          </a:p>
          <a:p>
            <a:pPr>
              <a:tabLst>
                <a:tab pos="4305300" algn="l"/>
              </a:tabLst>
            </a:pPr>
            <a:r>
              <a:rPr lang="fr-FR" sz="2000" dirty="0" smtClean="0"/>
              <a:t>  (Ménagères, couches, chaussures …)</a:t>
            </a:r>
          </a:p>
          <a:p>
            <a:pPr>
              <a:tabLst>
                <a:tab pos="4305300" algn="l"/>
              </a:tabLst>
            </a:pPr>
            <a:r>
              <a:rPr lang="fr-FR" sz="2000" dirty="0" smtClean="0">
                <a:cs typeface="Times New Roman" pitchFamily="18" charset="0"/>
              </a:rPr>
              <a:t>*Modifications du pH cutané</a:t>
            </a:r>
          </a:p>
          <a:p>
            <a:pPr>
              <a:tabLst>
                <a:tab pos="4305300" algn="l"/>
              </a:tabLst>
            </a:pPr>
            <a:r>
              <a:rPr lang="fr-FR" sz="2000" dirty="0" smtClean="0">
                <a:cs typeface="Times New Roman" pitchFamily="18" charset="0"/>
              </a:rPr>
              <a:t>  (Savon, solution antiseptique acide…)  </a:t>
            </a:r>
          </a:p>
          <a:p>
            <a:pPr eaLnBrk="0" hangingPunct="0">
              <a:tabLst>
                <a:tab pos="4305300" algn="l"/>
              </a:tabLst>
            </a:pPr>
            <a:r>
              <a:rPr lang="fr-FR" sz="2000" dirty="0" smtClean="0">
                <a:cs typeface="Times New Roman" pitchFamily="18" charset="0"/>
              </a:rPr>
              <a:t>* Contact sucre</a:t>
            </a:r>
          </a:p>
          <a:p>
            <a:pPr eaLnBrk="0" hangingPunct="0">
              <a:tabLst>
                <a:tab pos="4305300" algn="l"/>
              </a:tabLst>
            </a:pPr>
            <a:r>
              <a:rPr lang="fr-FR" sz="2000" dirty="0" smtClean="0">
                <a:cs typeface="Times New Roman" pitchFamily="18" charset="0"/>
              </a:rPr>
              <a:t>  (Pâtissiers...)</a:t>
            </a:r>
            <a:endParaRPr lang="fr-FR" sz="2000" dirty="0" smtClean="0"/>
          </a:p>
          <a:p>
            <a:pPr eaLnBrk="0" hangingPunct="0">
              <a:tabLst>
                <a:tab pos="4305300" algn="l"/>
              </a:tabLst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57158" y="3714752"/>
            <a:ext cx="450059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sz="2000" b="1" u="sng" dirty="0" smtClean="0"/>
              <a:t>Facteurs généraux</a:t>
            </a:r>
            <a:r>
              <a:rPr lang="fr-FR" sz="1600" b="1" dirty="0" smtClean="0"/>
              <a:t> </a:t>
            </a:r>
            <a:endParaRPr lang="fr-FR" sz="700" b="1" dirty="0" smtClean="0"/>
          </a:p>
          <a:p>
            <a:pPr>
              <a:buFontTx/>
              <a:buNone/>
            </a:pPr>
            <a:r>
              <a:rPr lang="fr-FR" sz="2000" dirty="0" smtClean="0"/>
              <a:t>*Physiologiques</a:t>
            </a:r>
          </a:p>
          <a:p>
            <a:r>
              <a:rPr lang="fr-FR" sz="2000" dirty="0" smtClean="0"/>
              <a:t>   (Enfants, sujets âgés, grossesse…)  </a:t>
            </a:r>
            <a:endParaRPr lang="fr-FR" sz="900" dirty="0" smtClean="0"/>
          </a:p>
          <a:p>
            <a:pPr lvl="0">
              <a:tabLst>
                <a:tab pos="4305300" algn="l"/>
              </a:tabLst>
            </a:pPr>
            <a:r>
              <a:rPr lang="fr-FR" sz="2000" dirty="0" smtClean="0"/>
              <a:t>*Pathologiques</a:t>
            </a:r>
          </a:p>
          <a:p>
            <a:pPr>
              <a:tabLst>
                <a:tab pos="4305300" algn="l"/>
              </a:tabLst>
            </a:pPr>
            <a:r>
              <a:rPr lang="fr-FR" sz="900" dirty="0" smtClean="0"/>
              <a:t>      </a:t>
            </a:r>
            <a:r>
              <a:rPr lang="fr-FR" sz="2000" dirty="0" smtClean="0">
                <a:solidFill>
                  <a:prstClr val="black"/>
                </a:solidFill>
              </a:rPr>
              <a:t>(Diabète, </a:t>
            </a:r>
            <a:r>
              <a:rPr lang="fr-FR" sz="2000" u="sng" dirty="0" smtClean="0">
                <a:solidFill>
                  <a:prstClr val="black"/>
                </a:solidFill>
              </a:rPr>
              <a:t>SIDA</a:t>
            </a:r>
            <a:r>
              <a:rPr lang="fr-FR" sz="2000" dirty="0" smtClean="0">
                <a:solidFill>
                  <a:prstClr val="black"/>
                </a:solidFill>
              </a:rPr>
              <a:t>, </a:t>
            </a:r>
            <a:r>
              <a:rPr lang="fr-FR" sz="2000" dirty="0" smtClean="0"/>
              <a:t>maladies malignes…)</a:t>
            </a:r>
            <a:endParaRPr lang="fr-FR" sz="2400" u="sng" dirty="0" smtClean="0">
              <a:solidFill>
                <a:prstClr val="black"/>
              </a:solidFill>
            </a:endParaRPr>
          </a:p>
          <a:p>
            <a:pPr>
              <a:tabLst>
                <a:tab pos="4305300" algn="l"/>
              </a:tabLst>
            </a:pPr>
            <a:r>
              <a:rPr lang="fr-FR" sz="2000" dirty="0" smtClean="0">
                <a:solidFill>
                  <a:prstClr val="black"/>
                </a:solidFill>
              </a:rPr>
              <a:t>*Iatrogènes</a:t>
            </a:r>
          </a:p>
          <a:p>
            <a:pPr>
              <a:tabLst>
                <a:tab pos="4305300" algn="l"/>
              </a:tabLst>
            </a:pPr>
            <a:r>
              <a:rPr lang="fr-FR" sz="2000" dirty="0" smtClean="0">
                <a:solidFill>
                  <a:prstClr val="black"/>
                </a:solidFill>
              </a:rPr>
              <a:t>   (ATB,  corticoïdes, Chirurgie, Pose de cathéter, sonde…)   </a:t>
            </a:r>
            <a:endParaRPr lang="fr-FR" sz="2000" b="1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214290"/>
            <a:ext cx="272164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Facteurs favorisants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http://t1.gstatic.com/images?q=tbn:ANd9GcRz3FIiXQQQgvs3gnqdlnfLPjXdIRRFZiH1AkGZSpZpBIJGUFnn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619375" cy="174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titan.medhyg.ch/mh/formation/art/Images/22417_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08" y="142852"/>
            <a:ext cx="499361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Pathogénie des candidoses profondes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29322" y="928670"/>
            <a:ext cx="53424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+++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86314" y="1428736"/>
            <a:ext cx="1454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Tube digestif 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928670"/>
            <a:ext cx="40719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Matériel de soins, cathéters,</a:t>
            </a:r>
          </a:p>
          <a:p>
            <a:r>
              <a:rPr lang="fr-FR" b="1" dirty="0" smtClean="0"/>
              <a:t> environnement (eau, air, alimentation…)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357686" y="4500570"/>
            <a:ext cx="2857520" cy="6429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29454" y="642919"/>
            <a:ext cx="2000264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b="1" dirty="0" smtClean="0"/>
              <a:t>1-Etat commensale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smtClean="0"/>
              <a:t> 2-Colonisation     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smtClean="0"/>
              <a:t>  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smtClean="0"/>
              <a:t> Facteurs    </a:t>
            </a:r>
          </a:p>
          <a:p>
            <a:pPr>
              <a:buFontTx/>
              <a:buNone/>
            </a:pPr>
            <a:r>
              <a:rPr lang="fr-FR" b="1" dirty="0" smtClean="0"/>
              <a:t> favorisants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dirty="0" smtClean="0"/>
              <a:t> 3-Etat pathogène</a:t>
            </a:r>
            <a:r>
              <a:rPr lang="fr-FR" dirty="0" smtClean="0"/>
              <a:t> 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8108975" y="1464455"/>
            <a:ext cx="785024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7716066" y="3143248"/>
            <a:ext cx="157084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0" y="1928802"/>
            <a:ext cx="9144000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3463929" y="3750459"/>
            <a:ext cx="6215876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0" y="4000504"/>
            <a:ext cx="9144000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3042" y="2000240"/>
            <a:ext cx="5286412" cy="830997"/>
          </a:xfrm>
          <a:prstGeom prst="rect">
            <a:avLst/>
          </a:prstGeom>
          <a:ln w="76200">
            <a:prstDash val="solid"/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          </a:t>
            </a:r>
            <a:r>
              <a:rPr lang="fr-FR" sz="4800" dirty="0" smtClean="0">
                <a:solidFill>
                  <a:srgbClr val="002060"/>
                </a:solidFill>
                <a:latin typeface="Brush Script MT" pitchFamily="66" charset="0"/>
              </a:rPr>
              <a:t>Etude clinique</a:t>
            </a:r>
            <a:endParaRPr lang="fr-FR" sz="32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714612" y="571480"/>
            <a:ext cx="278608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Candidoses superficielles</a:t>
            </a:r>
            <a:endParaRPr lang="fr-FR" sz="28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572000" y="2357430"/>
            <a:ext cx="278608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Candidoses cutanées et unguéales</a:t>
            </a:r>
            <a:endParaRPr lang="fr-FR" sz="28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85786" y="2428868"/>
            <a:ext cx="278608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Candidoses des</a:t>
            </a:r>
          </a:p>
          <a:p>
            <a:pPr algn="ctr"/>
            <a:r>
              <a:rPr lang="fr-FR" sz="2800" b="1" dirty="0" smtClean="0"/>
              <a:t>muqueuses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000232" y="1000108"/>
            <a:ext cx="4643470" cy="11287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A /Candidoses </a:t>
            </a:r>
          </a:p>
          <a:p>
            <a:pPr algn="ctr"/>
            <a:r>
              <a:rPr lang="fr-FR" sz="3200" b="1" dirty="0" smtClean="0"/>
              <a:t>des muqueuses digestifs</a:t>
            </a:r>
            <a:endParaRPr lang="fr-FR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3714746" cy="35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14290"/>
            <a:ext cx="814393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1 - Candidoses </a:t>
            </a:r>
            <a:r>
              <a:rPr lang="fr-FR" sz="2400" b="1" u="sng" dirty="0" err="1" smtClean="0"/>
              <a:t>oropharyngées</a:t>
            </a:r>
            <a:endParaRPr lang="fr-FR" sz="2400" b="1" u="sng" dirty="0" smtClean="0"/>
          </a:p>
          <a:p>
            <a:r>
              <a:rPr lang="fr-FR" sz="2000" dirty="0" smtClean="0"/>
              <a:t> Très fréquentes chez le sidéen (50 %) exemple: muguet, perlèche, chéilite… </a:t>
            </a:r>
          </a:p>
          <a:p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1357298"/>
            <a:ext cx="20722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Muguet buccal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929060" cy="35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57224" y="1428736"/>
            <a:ext cx="262001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Perlèche et chéilite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214282" y="5786454"/>
            <a:ext cx="36433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¤ fissuration et inflammation des </a:t>
            </a:r>
          </a:p>
          <a:p>
            <a:r>
              <a:rPr lang="fr-FR" dirty="0" smtClean="0"/>
              <a:t>commissures labiales et des lèvres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357686" y="5657671"/>
            <a:ext cx="45720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¤ lésions pseudomembraneuses</a:t>
            </a:r>
          </a:p>
          <a:p>
            <a:r>
              <a:rPr lang="fr-FR" dirty="0" smtClean="0"/>
              <a:t> blanc-jaunâtres, adhérant aux muqueuses</a:t>
            </a:r>
          </a:p>
          <a:p>
            <a:r>
              <a:rPr lang="fr-FR" dirty="0" smtClean="0"/>
              <a:t>¤ après grattage, la muqueuse saigne</a:t>
            </a:r>
          </a:p>
          <a:p>
            <a:r>
              <a:rPr lang="fr-FR" dirty="0" smtClean="0"/>
              <a:t>¤ envahissent la langue, les gencives, le palais</a:t>
            </a:r>
            <a:endParaRPr lang="fr-FR" dirty="0"/>
          </a:p>
        </p:txBody>
      </p:sp>
      <p:pic>
        <p:nvPicPr>
          <p:cNvPr id="11" name="Picture 30" descr="http://www.fascicules.fr/data/image/dermatologie-dermatologie-photographie-candidose-buccale-muguet-lEDmbptH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000528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786314" y="1928802"/>
            <a:ext cx="428628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358214" y="1928802"/>
            <a:ext cx="428628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00034" y="357166"/>
            <a:ext cx="8143932" cy="6286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pPr lvl="0" algn="ctr"/>
            <a:r>
              <a:rPr lang="fr-FR" sz="3600" dirty="0" smtClean="0">
                <a:solidFill>
                  <a:prstClr val="black"/>
                </a:solidFill>
                <a:latin typeface="Brush Script MT" pitchFamily="66" charset="0"/>
              </a:rPr>
              <a:t>Plan</a:t>
            </a:r>
          </a:p>
          <a:p>
            <a:pPr lvl="0" algn="ctr"/>
            <a:endParaRPr lang="fr-FR" sz="2400" dirty="0" smtClean="0"/>
          </a:p>
          <a:p>
            <a:r>
              <a:rPr lang="fr-FR" sz="2400" dirty="0" smtClean="0">
                <a:latin typeface="Brush Script MT" pitchFamily="66" charset="0"/>
              </a:rPr>
              <a:t>A- Définition</a:t>
            </a:r>
          </a:p>
          <a:p>
            <a:r>
              <a:rPr lang="fr-FR" sz="2400" dirty="0" smtClean="0">
                <a:latin typeface="Brush Script MT" pitchFamily="66" charset="0"/>
              </a:rPr>
              <a:t>B- Epidémiologie</a:t>
            </a:r>
          </a:p>
          <a:p>
            <a:r>
              <a:rPr lang="fr-FR" sz="2400" dirty="0" smtClean="0">
                <a:latin typeface="Brush Script MT" pitchFamily="66" charset="0"/>
              </a:rPr>
              <a:t>     a - Classification</a:t>
            </a:r>
          </a:p>
          <a:p>
            <a:r>
              <a:rPr lang="fr-FR" sz="2400" dirty="0" smtClean="0">
                <a:latin typeface="Brush Script MT" pitchFamily="66" charset="0"/>
              </a:rPr>
              <a:t>     b - Morphologie </a:t>
            </a:r>
          </a:p>
          <a:p>
            <a:r>
              <a:rPr lang="fr-FR" sz="2400" dirty="0" smtClean="0">
                <a:latin typeface="Brush Script MT" pitchFamily="66" charset="0"/>
              </a:rPr>
              <a:t>     c - Biologie</a:t>
            </a:r>
          </a:p>
          <a:p>
            <a:r>
              <a:rPr lang="fr-FR" sz="2400" dirty="0" smtClean="0">
                <a:latin typeface="Brush Script MT" pitchFamily="66" charset="0"/>
              </a:rPr>
              <a:t>     d - Facteurs favorisants</a:t>
            </a:r>
          </a:p>
          <a:p>
            <a:r>
              <a:rPr lang="fr-FR" sz="2400" dirty="0" smtClean="0">
                <a:latin typeface="Brush Script MT" pitchFamily="66" charset="0"/>
              </a:rPr>
              <a:t>     </a:t>
            </a:r>
            <a:r>
              <a:rPr lang="fr-FR" sz="2400" smtClean="0">
                <a:latin typeface="Brush Script MT" pitchFamily="66" charset="0"/>
              </a:rPr>
              <a:t>e - Pathogènie</a:t>
            </a:r>
            <a:r>
              <a:rPr lang="fr-FR" sz="2400" dirty="0" smtClean="0">
                <a:latin typeface="Brush Script MT" pitchFamily="66" charset="0"/>
              </a:rPr>
              <a:t> des candidoses profondes</a:t>
            </a:r>
          </a:p>
          <a:p>
            <a:r>
              <a:rPr lang="fr-FR" sz="2400" dirty="0" smtClean="0">
                <a:latin typeface="Brush Script MT" pitchFamily="66" charset="0"/>
              </a:rPr>
              <a:t>C- Clinique</a:t>
            </a:r>
          </a:p>
          <a:p>
            <a:r>
              <a:rPr lang="fr-FR" sz="2400" dirty="0" smtClean="0">
                <a:latin typeface="Brush Script MT" pitchFamily="66" charset="0"/>
              </a:rPr>
              <a:t>D- Diagnostic biologique</a:t>
            </a:r>
          </a:p>
          <a:p>
            <a:r>
              <a:rPr lang="fr-FR" sz="2400" dirty="0" smtClean="0">
                <a:latin typeface="Brush Script MT" pitchFamily="66" charset="0"/>
              </a:rPr>
              <a:t>E- Traitement</a:t>
            </a:r>
          </a:p>
          <a:p>
            <a:r>
              <a:rPr lang="fr-FR" sz="2400" dirty="0" smtClean="0">
                <a:latin typeface="Brush Script MT" pitchFamily="66" charset="0"/>
              </a:rPr>
              <a:t>    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5000660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2 - Candidose </a:t>
            </a:r>
            <a:r>
              <a:rPr lang="fr-FR" sz="2400" b="1" u="sng" dirty="0" err="1" smtClean="0"/>
              <a:t>oesophagienne</a:t>
            </a:r>
            <a:endParaRPr lang="fr-FR" sz="2400" b="1" u="sng" dirty="0" smtClean="0"/>
          </a:p>
          <a:p>
            <a:r>
              <a:rPr lang="fr-FR" sz="2000" dirty="0" smtClean="0"/>
              <a:t>- Associée à une candidose </a:t>
            </a:r>
            <a:r>
              <a:rPr lang="fr-FR" sz="2000" dirty="0" err="1" smtClean="0"/>
              <a:t>oropharyngée</a:t>
            </a: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Fréquente chez le sidéen, cancéreux…</a:t>
            </a:r>
          </a:p>
          <a:p>
            <a:pPr>
              <a:buFontTx/>
              <a:buChar char="-"/>
            </a:pPr>
            <a:r>
              <a:rPr lang="fr-FR" sz="2000" dirty="0" smtClean="0"/>
              <a:t> Dysphagie, brûlures </a:t>
            </a:r>
            <a:r>
              <a:rPr lang="fr-FR" sz="2000" dirty="0" err="1" smtClean="0"/>
              <a:t>rétrosternales</a:t>
            </a:r>
            <a:r>
              <a:rPr lang="fr-FR" sz="2000" dirty="0" smtClean="0"/>
              <a:t>…</a:t>
            </a:r>
          </a:p>
          <a:p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214282" y="2143116"/>
            <a:ext cx="500066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3 - </a:t>
            </a:r>
            <a:r>
              <a:rPr lang="fr-FR" sz="2400" b="1" u="sng" dirty="0" smtClean="0"/>
              <a:t>Candidose gastro-intestinale</a:t>
            </a:r>
          </a:p>
          <a:p>
            <a:pPr>
              <a:buFontTx/>
              <a:buChar char="-"/>
            </a:pPr>
            <a:r>
              <a:rPr lang="fr-FR" sz="2000" dirty="0" smtClean="0"/>
              <a:t> Rare</a:t>
            </a:r>
          </a:p>
          <a:p>
            <a:pPr>
              <a:buFontTx/>
              <a:buChar char="-"/>
            </a:pPr>
            <a:r>
              <a:rPr lang="fr-FR" sz="2000" dirty="0" smtClean="0"/>
              <a:t> Sujet immunodéprimé</a:t>
            </a:r>
          </a:p>
          <a:p>
            <a:r>
              <a:rPr lang="fr-FR" sz="2000" dirty="0" smtClean="0"/>
              <a:t>- Diarrhée aqueuse, douleurs abdominales…</a:t>
            </a:r>
            <a:endParaRPr lang="fr-FR" sz="2000" dirty="0"/>
          </a:p>
        </p:txBody>
      </p:sp>
      <p:pic>
        <p:nvPicPr>
          <p:cNvPr id="7170" name="Picture 2" descr="http://t1.gstatic.com/images?q=tbn:ANd9GcRBvwVgq4kD8wZ1GqkFRnhYUdhwxzh07Cp4VZW6I7pWzVyXa15k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57166"/>
            <a:ext cx="1828800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medecinetropicale.free.fr/images/candidose_oesoph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04"/>
            <a:ext cx="500066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000232" y="1000108"/>
            <a:ext cx="4643470" cy="11287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B /Candidoses </a:t>
            </a:r>
          </a:p>
          <a:p>
            <a:pPr algn="ctr"/>
            <a:r>
              <a:rPr lang="fr-FR" sz="3200" b="1" dirty="0" smtClean="0"/>
              <a:t>des muqueuses génitales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57256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Vulvo-vaginite</a:t>
            </a:r>
            <a:r>
              <a:rPr lang="fr-FR" sz="2400" b="1" i="1" u="sng" dirty="0" smtClean="0"/>
              <a:t> </a:t>
            </a:r>
            <a:r>
              <a:rPr lang="fr-FR" sz="2400" b="1" u="sng" dirty="0" smtClean="0"/>
              <a:t>chez la femme</a:t>
            </a:r>
          </a:p>
          <a:p>
            <a:pPr>
              <a:buFontTx/>
              <a:buChar char="-"/>
            </a:pPr>
            <a:r>
              <a:rPr lang="fr-FR" sz="2400" dirty="0" smtClean="0"/>
              <a:t> Fréquente et récidivante</a:t>
            </a:r>
          </a:p>
          <a:p>
            <a:pPr>
              <a:buFontTx/>
              <a:buChar char="-"/>
            </a:pPr>
            <a:r>
              <a:rPr lang="fr-FR" sz="2400" dirty="0" smtClean="0"/>
              <a:t> Déclenchée par une grossesse, une antibiothérapie, une    </a:t>
            </a:r>
          </a:p>
          <a:p>
            <a:r>
              <a:rPr lang="fr-FR" sz="2400" dirty="0" smtClean="0"/>
              <a:t>   immunodépression…</a:t>
            </a:r>
          </a:p>
          <a:p>
            <a:pPr>
              <a:buFontTx/>
              <a:buChar char="-"/>
            </a:pPr>
            <a:r>
              <a:rPr lang="fr-FR" sz="2400" dirty="0" smtClean="0"/>
              <a:t> Provoque un prurit vulvaire intense avec parfois</a:t>
            </a:r>
          </a:p>
          <a:p>
            <a:r>
              <a:rPr lang="fr-FR" sz="2400" dirty="0" smtClean="0"/>
              <a:t>  • des brûlures</a:t>
            </a:r>
          </a:p>
          <a:p>
            <a:r>
              <a:rPr lang="fr-FR" sz="2400" dirty="0" smtClean="0"/>
              <a:t>  • une dysurie</a:t>
            </a:r>
          </a:p>
          <a:p>
            <a:r>
              <a:rPr lang="fr-FR" sz="2400" dirty="0" smtClean="0"/>
              <a:t>- </a:t>
            </a:r>
            <a:r>
              <a:rPr lang="fr-FR" sz="2400" b="1" dirty="0" smtClean="0"/>
              <a:t>leucorrhées blanches typiques </a:t>
            </a:r>
            <a:r>
              <a:rPr lang="fr-FR" sz="2400" dirty="0" smtClean="0"/>
              <a:t>(lait caillé)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158" y="4429132"/>
            <a:ext cx="74295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Balanite  chez l’homme</a:t>
            </a:r>
            <a:endParaRPr lang="fr-FR" sz="2000" b="1" u="sng" dirty="0" smtClean="0"/>
          </a:p>
          <a:p>
            <a:r>
              <a:rPr lang="fr-FR" dirty="0" smtClean="0"/>
              <a:t> </a:t>
            </a:r>
            <a:r>
              <a:rPr lang="fr-FR" sz="2400" dirty="0" smtClean="0"/>
              <a:t>Rechercher un diabète ou une partenaire avec une vaginite à </a:t>
            </a:r>
            <a:r>
              <a:rPr lang="fr-FR" sz="2400" i="1" dirty="0" smtClean="0"/>
              <a:t>Candida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285984" y="1571612"/>
            <a:ext cx="385765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C/Candidoses </a:t>
            </a:r>
          </a:p>
          <a:p>
            <a:pPr algn="ctr"/>
            <a:r>
              <a:rPr lang="fr-FR" sz="3200" b="1" dirty="0" smtClean="0"/>
              <a:t>cutanées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214290"/>
            <a:ext cx="35004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   </a:t>
            </a:r>
            <a:r>
              <a:rPr lang="fr-FR" sz="2800" b="1" dirty="0" smtClean="0"/>
              <a:t>Intertrigo à Candida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14282" y="5643578"/>
            <a:ext cx="550072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u="sng" dirty="0" smtClean="0"/>
              <a:t>Diagnostic différentiel</a:t>
            </a:r>
            <a:r>
              <a:rPr lang="fr-FR" b="1" dirty="0" smtClean="0"/>
              <a:t> : </a:t>
            </a:r>
            <a:r>
              <a:rPr lang="fr-FR" b="1" u="sng" dirty="0" smtClean="0"/>
              <a:t>Intertrigo à </a:t>
            </a:r>
            <a:r>
              <a:rPr lang="fr-FR" b="1" u="sng" dirty="0" err="1" smtClean="0"/>
              <a:t>dermatophytes</a:t>
            </a:r>
            <a:r>
              <a:rPr lang="fr-FR" b="1" dirty="0" smtClean="0"/>
              <a:t> :</a:t>
            </a:r>
          </a:p>
          <a:p>
            <a:r>
              <a:rPr lang="fr-FR" b="1" dirty="0" smtClean="0"/>
              <a:t> fond du pli normale,</a:t>
            </a:r>
          </a:p>
          <a:p>
            <a:r>
              <a:rPr lang="fr-FR" b="1" dirty="0" smtClean="0"/>
              <a:t> bordure  vésiculeuse ou squameuse</a:t>
            </a:r>
            <a:endParaRPr lang="fr-FR" b="1" dirty="0"/>
          </a:p>
        </p:txBody>
      </p:sp>
      <p:pic>
        <p:nvPicPr>
          <p:cNvPr id="4098" name="Picture 2" descr="intertrigo candidos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3000396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gMBAQEBAAAAAAAAAAAAAwQAAQIFBgcI/8QAQRAAAgIBAwIFAQUGAwYFBQAAAQIDEQAEEiExQQUTIlFhcRQygZGxBiNCUqHBFRbRJDM0Q2PhB1RictJzgpPw8f/EABoBAAMBAQEBAAAAAAAAAAAAAAECAwAEBQb/xAAnEQACAgICAQQCAwEBAAAAAAAAAQIRAyESMRMiQVFhBCMycZGBsf/aAAwDAQACEQMRAD8A9/AqIoDimboM2sN7WIPtXthliO9SR0w4jKxknp1GeOoM9lzoAIaHB6nKEDFQQe/bGCCUBX64RQUoE9cfxCObF4IdyktYokYBwyTIpPBJ5zoRIBvHzeJzKRPA1EguRiyx9BjNtuyOnDV7HN6ZBJHGx6VxhU9Yax7jL8PS9OgrpYzKHqFlN8RbVxRiZCe4rKm06+UGHBXkYx4kgKqy9VYH+ualUNHaj8MHj2wqbpbEYY0WYlOQRuXEfH6EYfiwwzoRgcqOGX+oxLx1AdFZ5IIzSSWM6cT/AGJg5G8zRRyCzYrONPYcqe2dqFSfDoyvOcnURkOSR1yeRVs68PbQ34SN2lUE8hqzpeHHydROGahQ6ZyvCWqKSxaq44zs6aMM85rnhR9OuCK6aIZ32maRiNT5X8Ld/jMSq8UNLYAPbrlaj0ujnqjAD6YxqXMfiMajlHPS/fCkmtkPj+v/AATlYhS12w5GDkbzEYgVZwuoSpxf8Q/LFo3CKqsPvLf9ck17F401Yu/3V2dQ1n8sFIgs8Xz1xtton2BSATikoJVqJF30OK1RZOwTqbFChV4CQLR/XGRRF1zt6HFzS7x2rAZg4gNyKT3rDRTALKAAa2kf1wEKNJOiqaJPX8L/ALZEO1ZgDyyiq+uYRs6G7bIh/iWM/oMZLWxvp5dge2LI1yDuQjA/PGFDf7onq0POGhLGHYbEcgMaFYGc1KyDpYOFABdIwSaO38jgiR9sBYcbuR8Zn2EwJNrN8k3is7Dc3AH0wk1A2TibdHb2PGKzFKd789BzgCNxPzhVbr245wTEL0PTCmZoCyKGIJyZCA53E0Tkw2Cj6k0S7kAzU6Dy2Wu2aksbWH44SQBoz8DPcpM8bk9CsUdqFArjrllBtS+eavGSlxLWDZaVR84KG5WCUHzWA9sV1EZGyu0l/wBcckBSeMiqPBvJIodL7hr/AK5NxtDRnTsXC7fN4HTjnBeFuW07e6k4ywuVwvVlzn+EuVknjsH1ZLqaKpcoP/gfVyfuXFWQMJGd8SMxHA6DBaoosm2vvIcvTEiCMHvxgXbDXpQGdN0gMfDDOb4sCdEXN8mvyzqyNtLMR04vEPFAPscdch3yOSOmXwy9SCaKA/YIyfaxnK18RDkVno9OgWILYACigc5fiUdtYHGHLD0plMOX9jOZ4dG5E6AdQCc7WlfaquT94AV8jjObof3Mlkel22E/hj6J5UEjAWY3tR75KHQ+d2zetjsSj4tcA8ofXaQ7qNDrjXm+aysejg5zRQ8SjQ8qB2+mM400JjWqY74i6IY2HxeIam42VQSKAAw0xDsqsSQHAF+2Y19Sahgv5+1f/wAxJ1dj41VIzqn2aoH/ANQGB1NAAjimKkfjmSxkeMt1LjnMatiJ5FPTcSPzxJFUqaAOw2qx4vi/jBMKdj1HY5p1J2If5czFz6DySaGIkMytMoOqYg8eWzD61X98XIpXYHpwMPCtPqX/AJE4/E/9jgWUndZ+9hJjyAjz/gfrh9Obk0YI9I3D9cxB/wAE0hNlmA/IYbTKVGmkH89f1OFdijGhopPM33lJ+nJxejLqPMBqlvG4iqaCyoBkJY4tow1O90LrFl2CPuxbUigLHJ6/GLTIUFV8nHNTEPOj23tcEm+wGYZdwb3xR10cwKdzVgnBsKepxlxtUn+ImsCAzy2eCowowNwAxGTNOxLE3kw6BR9URhIpvp2yMf3JN81ixl9Qs8HNO9oefwz2uVI8bgwu6oiCL25mbqpVqHtgGkLJV8kZI33qCcTneh1Ctl6iSkD91YHC2Co/PE5/9ywvoc2sn3ReDn6qY3C1o2XP2gk/d2VnL0DAeITcdWON+YTK4visQ052652yE5epP7OjHCov+g/iLGKeI7uCecYMiokYT3vEfGSWhDj+HC6R98CluowcvUxuH602E1bgadgR6jxiniQv7JGOm7pmtdOfLAHXcMy9yauK6O0XiZHdoeEeNM6LOpjIb70eKTHfHXUkXg9VMQbBq/Sc2WCqKPQYZTT0LGHHYhIAuhVDwxctWOefUZbsygn64lITJMF+p/CsrVSMmkjN3x1yN1dHQ4p1ZcMhaIjsrZjSnzPEGb+VDeERQmjVjW5+cF4cR+/ko2aF4U9jWqdBGJOpiocbt35ZmQk+Y/zWajv7R0J2ocDN0K3wTeL7BXYNR/tEKju4wGqZZHYj7xYgV9cLKwM4dR6VDEVwcVhXbR6ker6ZmtGvZeqatSxBsDgflmV9GoAP8PJzJJbUUOgNn8Mwz15jdzi0DkEiNaOUt96R6/AX/c4IXtU+2FmQosUQ/gS2+p5OUgLxhQOrADM1ugew5Ink+HwDbyYy5/HnCkHbp416q1D/APfxwmvU/alir0ooFdsLoozJI8h6Jx+JwU26An6bK1jlKQcbRQwkcXlaZEJ56nMSKJZ1U+/Iw0lmbbXp64hvhCsq0xYDk4tMpWO+LY47Ipc7e31xVx6yasA0B/fAET1AC7EBvbi8a0rH+ZuuMakCyaH5ZU8YQIi+1/nmCKMoDEZMYWMONxHXJhBZ7NmHB9jhTIKNMM5j6gWtmuehy/OAYeo17++d/k2zj4WOeYBQviswdSf4artik0u1V2sbHTBCTr1Njr7ZNza6HUF7nRMoZGB+pxdpakDX94DEopSQQSbGSZ29DA8isHJvYygkMxyFNSwJ+8O/bMbtuqNVR+cBNIQyOWHB5yGTdIHUWDxi8mPQbXFmgZD098HoZwNOAD9byah96sKI4xLTSBQ0Z6g4Ld2MlcaGda97RR5PXCmUpMKHO3v3xTUvYUjtmZZioG7r75mwpWH1cxMZuvisKkx8sXXTrnLeYPMqA8Yz5hFAYtjNKgkQJmLEkek4KdjNLHFdqKBAzTSFQST174PTsU3OfvH9MK2zXuwutkAQRrxXAwsFafShT1PN4koaXUq5U7ByPnDaqUvarYvgYfsCQTTSNteSzyKBwJJYuw6AXWZknSCMRg3xzgtM+6QkdBycyQftG5gY1YHg1QvBFgunqvUxs/QYSdzK1sbBxfU19wd+PphoACNjZcdHsA4bT6fztTHESavcbw5hhi06gSo7BragenbG/ClQRyyEgytarxyBj+N8hG9WJSr+9Y9iarC+HRb9ZEnbdu/LCxQk6uyl+WC209z2zeiAXUSyN0VCOPc8ZPj6kw3oksobVSuetkDOhApg01EWT6m/HEtHpjNIWjW1jx7VI4jCD7zHp8YqTVsEq0gOgUkvM3N9Lw1g2ew64aNfLhVQBx1wGoXbGAvB74slSFTuQu7W+1epGClCkcdEPBHvmnQgF69TfdwUtggHtyckVANEHkVT3PfATm5GPa+PpjCuDIzkn0C8DIdwAA7YxgKGlAyZRIBo5MxjpPMx22RxkXUAG2o+wzzD+MqDSsMG/jBrhuvsc7eLObmj1D6oE8MMGdVt5RhQGeU/xaje8fnmW8ZT+J1H44OEmbyRPVJrI2b0tR9vfDjVB1KXR+c8I3jsSPfn/kc3/mCIi/Ov8OcPil8A8sPk9n9oJGxj8ZmPWeW2xmArp8547/MkdUS7j3zDftLA3pZGr3rFeKfwMs0Pk9o2qHc8HFJ9Tstoj9c8qf2ih6XJXzln9odKRRc/Sjm8U/gbzw+T1C64GOyQQBzg5Ncrjahv4zyv+MaVjSykfFYxD4gjXskU2M3il7oHnj8ncj1QicEkGvfD/wCJWbzl6bTvrAzxlSEFt2y9XANKATOha+UBweMbyHcTUByCSSDyT2GYfUBiQGFD+ucJNSQwXca/oM2ZNzFdwvsQeDg4DKR39NLS2enas3NqFjYsx9VcAZxItS6IdrUe+Q+cxtt1HtjKDY3JDi6tjM7X1xlJhstXFd175zkidfUwofOWySbrtV9iTjeM1obfWBW+R2zKSGV7PBHU4p5RVxubax6e+FhtpNqMD7ntjxx+4OSHd7shUEBS13XOMJKVVIy5Ea80vGCj0zkUAGoXYw2hiWWcmUNsQWxHYZRRZnJG4SVWR0JKFqsm2I7DH4o0fQD7OnqLhpAWPHtz3zGyDVeWuhgK+XdFOp+Tja6RYo5YlJ3dLF8HA8aaE5p/2GigjiVVRqQrYBNCxgkYSO0oJAHC13xgyrqoYNIysCvDMi/n+mLJcR8tQQV4o5HKqdISNu+XYbncorjqcDKvmnrYBs5tnZWJ9x+WYDKUoZzz0h46F5Db3XC4Ca25xo7bKnvzi0wKxIebJP5XkaKJihVl3n+bvgDxj+pK0iAcjrnPkBQjm7wjAyecmYLrZ5yZgny46mY/85/zyxNIwP7xuPnri/HfJuvgZ79I+fTYUuT1J5+czmbyFuLwms3fuc2procEDebBrAzG7ODbrm74wfc4DE3dq/HJus1zlFrA4HAyh1zUY3dHg5oMVNg19MxkJFXgCmdDTeL6vTkFJDwKsnIPFdQ0rSTHzGY2xzn5d1gcYsdZJL3O1F4uoU7k5w8PjETGmBUfI4zz6k981iPFFlFnmme0bxLSExL5MApRdsx3H3rNSeJ6gsNspUVQC9hni4gDKgAHLZ6nRQ+kIIgxPT4+cR46KwzN+x0l1RaKmoj+Is3XN6dPNf023daOZaLw+KEJPDJJLVWfSAcc8M0bNJv06LAAPvu9DDGGyjnI6um8MlVBcCjeOpHN5pIfK1RhCJvIpqHA+cojUeWPtGsbyx2jJyoNRDBKSqySWKokg5WTjFGhHJJnWXSRjT+WPUW6BDROZ8iPQQmMqA8vDd+MB/jLpHthhRXIoPXIwOnj1Ov1NAl5Dzz0rOeWZdROmGCS3PSH01DRblim3CusZoL8Ad82ZdRIDIS+zdy74NdC2n1SLqHpOSQX44HHTnOl4gyJp0giRRCfVuH8R64nN+4kpRUkoq7Axp9jkNsQa3G++Lxm5WY82b5OaiZZXLAFe1HmsoRDfYPJHUe+QlO2FKrvsOaIsdxxiknDEjsOMdjkUrsddpA4xXUErJE38DWPxyU1ZovYs3rmbZfNA/XC6kBlcVXl1mXZdyMvBZxmZJS0syHni/yOIuij7Oezb5N3brgZCAb7YzIu1b6bumJSg3XbFGMbN3Irn4yZA4UV7ZMxj5IuWOuT6ZQs59AfPljJlgHL49swaKX5zY6ZVAZd4GwkJrMHk5bEZgnMjFnKvpfbIDeUSLwmNrRPXNYIfGEXpgaMUSSbOQE38ZZGQDnAEsHNrmR0NZ6TwDwxHhM+o0wkeTiJX6V7174spKKtjxi5OkcvwrRSzzrIFpFPJbjPSQwiL0o370t34X8/fGxCsTlIlAJ4CqOmdTQ/s1rNSolKoq8ndI1AfI75zynyejthiUOzkxRbnvUSG+x653tFpptRGDtlJr0s544+M6Oi8N0mkSOGYxSc2CBxeOz6uMqY4WBrvVYP4q2y6j9HLigKEtNISRxtzcenWRhShAx44zo6eAT+qewoFkjqfphYREE9Ea7qoktzkJTTK+RR6WxFPD02q29t/ddhofjnRVEWFIzEoI6uhosPY5QAa+30yD25rJeX4Jybl2zJA8zdHYb3/wC+aRbbliVA9N88ZoV8ZQZSw2nJ+RvsUpFCagexHH1zUrKhBAAB98xMb+6fUMqcCXTrIBwRyL6HvmUrWjdtNmZ23KoAF8gkdvbBwHz4TE1b0e/qMr/kgj+Dj6jJANurjZejcWcRP1FKpC0gZI95v0Pzk1IH2mw3pZqNf1/tjGo2tp5Co6sCV+uIaqbbqGbbxY/XC9GTsHPKaIP0wLJ5jNXJUAnNaobfND9RJxmY2O9v/bf1zIcWYLZ3CzkypaEjA3d5M2jHyxY/fNCOumHAFXlNwOM93keCkCKfnmdpwvXKwWNQE3mbN84RhmCvOEBgk98qxlsOcqsYBnJWWvXNZjFDpm1OZyxgZgnUcZXTr0zUSNI6xoLZjQGeo8F8AUOsmuUswohAboZOU1Hspjxub0J+BeCNMw1WtjI0wqlIPrz18ssmpkii08awxBQq0o9I98bneRY1043IOiRIbAX5PvjvhvhLaia1UIL6E8LnDPK5ypHqYsMYR5SHfDtF4fo5vNRX1OoKcFl4X8Pf64xLPqp/R5FJ05O38OO2ORxafQWkRtj95vc4CeezS3d4ZZKW2LGm7S/0C8QWMCZx/wCyPj+uDtIqCqLI+tYSmcg0e9k5pYba7BzllkbLJ12zEaXxdFu2FjAT+Ic5sRVyM0qru2nqck5iuRVVyOuZc+sg1+ObJ2ybCOOxOBc/vtpAvFbYFtlSPxfQj2yS2AjDj6d8qUK0JKcr1yId2kBJHHFYLG12ZYkSBr4IzcD+p4SfTILX4IwTNSIx6HAK5aPcDTRHr3+DmTpjNJoLG5sxsOh/PBFzHJtJ6MGHxR5zWplJkWZByRdD+bvg51DyWp9LIavD0YJM5XUSRt0k6fXqMS1iEozEj1cce2Nal/NgjcfeCflXfFtXbwI18/plOzLoFOfO0xkP3t1H61g9KSJVs3dIPqcqN708ydw27+mSC/LhYdWmFf0wpVsPSI0ZZia71kx2ZVilZD2OTBRPmz44HKjk5h3565brxguh5Ge6eKbEld80GvqcCBWTDRgjOMoUe+YyX8ZqMaYe2YOXd5DmRismaIrJWazFdMPotO+rnEUY5PJJHAGXpNJPq50igiZyxrgdM+meD+B6fw6MkQWQvLSHoPb55yObMoL7L4cLyP6OR4R4AmlgWUL+8cVuYdB3/POzFAqlY4vU5+O/z8YxKzzuVDgLdAVZP4YxpoGjHr4Y9ABnnSm5PZ6+LDGKoc0PhcW0z6x7kJpVx06iOBfLiUKPg84sJJGjWMMWIHXvmRGUam5b29sm8lfxNwt+tht7sLb0r8dTlpGX/sMJDCSQW5OOwkIwVloe+T2ycp8egUUW1ecIAAOnPfDyJZBXkd8yV4PvhrRz87AJIjegn1drzMgqPd3BzMkW5iASD1HxhGkEumPp5HXjE7Q+k1QDVldqMD97ocHqmKvDLQ3EgZWoG6FeOBmWPmQxp3U3ziotFaRbHa0tE7WF17HMRH/ZZR7URhJCA0vNDbYwMRA0sjE89KwDLr/ClF6Om6g4vFQlk9n4I7Y4QDGy9LQEYiPSWF8kcfhmoZbs3ICGaM9TyvwRmb3EqOm0uv4jnN6jlEmDDcBz9R1wDMKjK0CwK37A8YyBfuahYHSm7BUkEfHUfrgrP2ZTdiytfjmombypQq8kLYPftmF/3Ooj4Plndf1xwWBQBQVI++WWyPp/phdMoM+hWuQw/XMatgun0uzlv7k49BGH8SiRKAiS/wAaykVsWUtF6inmdigsnJlyBd7fX3yZBt2BJ0fF8w62cwHNi82GBz6E8fRgpzmSMKeuYHU5gGcnbLbM4fYBYH5ZYAvIvzmx9MAUZq+a4wum002rnSCBd0jmgMNotDqNbIseniZrP3uwz3H7P+Dr4WvmKgadq3SN0+gyGXPHGvs6MWB5H9HV/ZzwGDwXSK8rAyNTOf5j7DH5pDNxz7BQeAPn3wEYeY/vPUenPtjMcZ6KM8ueVt2z1seNQWjWmj8sWigN1LHr+HthkAY7VJLHqxN5ccTSHao574yumpQgqu5xOTYZSSBBAgqImz1c4eGAnk4QQBNv8uNRA7CsfU9zgo555KWgaoIzZxgbCBdXl+WUPPQ9cEFpij8fynGo527DFrTdGfVXOLh/NB2mnHUYaF4zIY2NSEHj3xVgYtUQRWFp9mit0TczBmWhIvJB75tQpZGA9Mo6e2AnJJEifeBw3nI0ayKao8j2wKmtlGvgAVtHHTacUbckiiub7Y5KdwYLxuxPcRqwGFhv1xGvgvj9zcjL5jow6rxiykHTMT130Pywj15sgJoqO+YjGyCM9i5OI9FEqRNQzCeEp91kANC8WkO3rx6zX0741ICqbr/5W4E4nqaJQdz1wsMejZffBIpHVgw+Ot/2xYgGIi+FHH6j9MIppSADZsc98EzjYgXqQAfqD/3x0hOhxaE0TrysiNQ+avFTe/Uon8UY/Wv75tSyw6NhR9ZX9RmdO4+3vfRYwT9AbyiQjezPiRCkIlVHLQr4rOh4WfM1usm/l4ziSSfuppGFkuVX59znf8DiKeGSzvx5jX+Ax492LL+IhOSJn9Vc5M6SadWUM+0E885Ml4m92OmfE/CfB/E/GZJY/CNDJq5IlDSLGyjaDwD6iPbOoP2H/a0Cv8v6qz/1Iv8A556P/wAEtLHq/FvGY5hajTwmv/ufPq3iOhji8l4tPqJnBCgRuQQBfJb8ebP6Z9BxTPCcqZ8I/wAkftbVf5f1V/8A1Iv/AJ5lv2L/AGriUtJ4DqkABYkyRdB1P3+2fa3ikTVwEaTxUgIQqCU7VIPUm+bvofbG5fCUh0k0rTaliqM6h5D6Rsog+/TNxQObZ+aAwdQV5B5Byxzg9IjHTwrR3bFFd+mem8G/ZTV68q86tFGapQPU2SnkjBW2XhBydI4UELzOI40Z3J4Ci89h4J+xM8oWbxIFEIsRjqc9h4P+z+g8Ij3iMNKB0PUfXHZZZZDUXDdAQOg+M8/N+U3qOjuw/jJO2c2HwzT+HwCNEVdvRF/vjEenZxuINe2N6bShnIIN3yT3zpR6UiuK/tnG7ls7HOONUIRaRiAVFcYYaUoB7n4zpRQlQL5xpdOGWz1zcGznl+UcuHT1RGHRRG43DGdNCA7KxvuD74XURKVuuR0xlAjLNboWngNeYOl3WFgVFUEcnLL7oRu7VmFRo2EgFoTRyiik/oRybVMjS7XCOLA6G8qRfNXdX0zXiMO2IsOfbEdFrDI3lHlh1XEb9XGQ0I3HlEmsIdVYemRD1zMOpXVCnNTJ0+cPqkSRjQrOVqI207rIhIIxXKn9HRjjGca9xgM3mMh7nMxKBK0b8Iw5+vbNE+ZEs6HqOfrlKVkRwfvCjk26ZT2NLHIunUk7ipIxUuW1agjnOgJQIFBsWbxJ1/egng3xhk96NjfdgZbErkDktty15j29QgNjNSx2+7twxGZKEAN2e657Xi+5S9GdYCY4QRz5POKvzqQjHij+mO6va2poE7Rx+GIFS7NKethbHTm/9MLds0XSBSzBaI6Bv1AxeJ6kgB6bjm9WgSBueTJVfTFoZKaGze2z0x0JNpDks2zT6RSPV5hND2vAQSbftMu4AqoUfPfAGQ74zZqzROD5cCEfxNuc+2UROzSRvOscXI3HgD3Oe2aERaODSg1Q5+nfOP4Bog8g1TraKaQVV519SdplLffI6fyj2wt1EWTtpHPmIaRiLroOMmaRZdo2IzL2OTIWh+K+T4SjuhJjd0J6lWI/TN/aNR/5ib/8jf65MmfQs8VF/aNRf/ETc/8AUOOeHabXeIziHTyyFj/NKQK/PJkyeSbjFtFMcVKSTPe/s9+yUGk2vL65RyXNEL9BnrEhTTxMYxtv+LucmTPInNyds9VRUaSBRxtO92AudDT6dSNqjgdTkyZoq0HJJpaHIYgCKFAY4kdseMmTKxSOHI3YVIfVeF2AfhzkyZXiqOZybF2WlDFQrDqF6Zqg+TJkveii6IkaghT3OaVQJvIPQixkyZRJUhWwOqjZIyLtR7552R/s2sSdBwDR+RkyZz51TO78N2mmdZWWW2HRuRi+vRdtEcVkyZppcTQ1Okc7TnbIYb9DdPrhEPlSHd24OTJnKdslujJm3KyDqp4zTX5is3tWTJmFaokhsP7kV+GYmAj00a10XjJkzfJl2hfUMTTXRHXFVLeWOBbPfxQv/XJkzIY5+pPmFjfQX+JPOImUK0nqodBxkyZ0QIZGYfUotMWFItAUcZ8ISPVv5jTbUv1GjzkyZdQRLmz2P+I6HTQL5TltnAFEf2wDavTPF5s0u3d6iACb/pkyY0scXIWMmlZhPFNPtH7/AG/AU/6ZMmTE4I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2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HAAAAgMBAQEBAAAAAAAAAAAAAwQAAQIFBgcI/8QAQRAAAgIBAwIFAQUGAwYFBQAAAQIDEQAEEiExQQUTIlFhcRQygZGxBiNCUqHBFRbRJDM0Q2PhB1RictJzgpPw8f/EABoBAAMBAQEBAAAAAAAAAAAAAAECAwAEBQb/xAAnEQACAgICAQQCAwEBAAAAAAAAAQIRAyESMRMiQVFhBCMycZGBsf/aAAwDAQACEQMRAD8A9/AqIoDimboM2sN7WIPtXthliO9SR0w4jKxknp1GeOoM9lzoAIaHB6nKEDFQQe/bGCCUBX64RQUoE9cfxCObF4IdyktYokYBwyTIpPBJ5zoRIBvHzeJzKRPA1EguRiyx9BjNtuyOnDV7HN6ZBJHGx6VxhU9Yax7jL8PS9OgrpYzKHqFlN8RbVxRiZCe4rKm06+UGHBXkYx4kgKqy9VYH+ualUNHaj8MHj2wqbpbEYY0WYlOQRuXEfH6EYfiwwzoRgcqOGX+oxLx1AdFZ5IIzSSWM6cT/AGJg5G8zRRyCzYrONPYcqe2dqFSfDoyvOcnURkOSR1yeRVs68PbQ34SN2lUE8hqzpeHHydROGahQ6ZyvCWqKSxaq44zs6aMM85rnhR9OuCK6aIZ32maRiNT5X8Ld/jMSq8UNLYAPbrlaj0ujnqjAD6YxqXMfiMajlHPS/fCkmtkPj+v/AATlYhS12w5GDkbzEYgVZwuoSpxf8Q/LFo3CKqsPvLf9ck17F401Yu/3V2dQ1n8sFIgs8Xz1xtton2BSATikoJVqJF30OK1RZOwTqbFChV4CQLR/XGRRF1zt6HFzS7x2rAZg4gNyKT3rDRTALKAAa2kf1wEKNJOiqaJPX8L/ALZEO1ZgDyyiq+uYRs6G7bIh/iWM/oMZLWxvp5dge2LI1yDuQjA/PGFDf7onq0POGhLGHYbEcgMaFYGc1KyDpYOFABdIwSaO38jgiR9sBYcbuR8Zn2EwJNrN8k3is7Dc3AH0wk1A2TibdHb2PGKzFKd789BzgCNxPzhVbr245wTEL0PTCmZoCyKGIJyZCA53E0Tkw2Cj6k0S7kAzU6Dy2Wu2aksbWH44SQBoz8DPcpM8bk9CsUdqFArjrllBtS+eavGSlxLWDZaVR84KG5WCUHzWA9sV1EZGyu0l/wBcckBSeMiqPBvJIodL7hr/AK5NxtDRnTsXC7fN4HTjnBeFuW07e6k4ywuVwvVlzn+EuVknjsH1ZLqaKpcoP/gfVyfuXFWQMJGd8SMxHA6DBaoosm2vvIcvTEiCMHvxgXbDXpQGdN0gMfDDOb4sCdEXN8mvyzqyNtLMR04vEPFAPscdch3yOSOmXwy9SCaKA/YIyfaxnK18RDkVno9OgWILYACigc5fiUdtYHGHLD0plMOX9jOZ4dG5E6AdQCc7WlfaquT94AV8jjObof3Mlkel22E/hj6J5UEjAWY3tR75KHQ+d2zetjsSj4tcA8ofXaQ7qNDrjXm+aysejg5zRQ8SjQ8qB2+mM400JjWqY74i6IY2HxeIam42VQSKAAw0xDsqsSQHAF+2Y19Sahgv5+1f/wAxJ1dj41VIzqn2aoH/ANQGB1NAAjimKkfjmSxkeMt1LjnMatiJ5FPTcSPzxJFUqaAOw2qx4vi/jBMKdj1HY5p1J2If5czFz6DySaGIkMytMoOqYg8eWzD61X98XIpXYHpwMPCtPqX/AJE4/E/9jgWUndZ+9hJjyAjz/gfrh9Obk0YI9I3D9cxB/wAE0hNlmA/IYbTKVGmkH89f1OFdijGhopPM33lJ+nJxejLqPMBqlvG4iqaCyoBkJY4tow1O90LrFl2CPuxbUigLHJ6/GLTIUFV8nHNTEPOj23tcEm+wGYZdwb3xR10cwKdzVgnBsKepxlxtUn+ImsCAzy2eCowowNwAxGTNOxLE3kw6BR9URhIpvp2yMf3JN81ixl9Qs8HNO9oefwz2uVI8bgwu6oiCL25mbqpVqHtgGkLJV8kZI33qCcTneh1Ctl6iSkD91YHC2Co/PE5/9ywvoc2sn3ReDn6qY3C1o2XP2gk/d2VnL0DAeITcdWON+YTK4visQ052652yE5epP7OjHCov+g/iLGKeI7uCecYMiokYT3vEfGSWhDj+HC6R98CluowcvUxuH602E1bgadgR6jxiniQv7JGOm7pmtdOfLAHXcMy9yauK6O0XiZHdoeEeNM6LOpjIb70eKTHfHXUkXg9VMQbBq/Sc2WCqKPQYZTT0LGHHYhIAuhVDwxctWOefUZbsygn64lITJMF+p/CsrVSMmkjN3x1yN1dHQ4p1ZcMhaIjsrZjSnzPEGb+VDeERQmjVjW5+cF4cR+/ko2aF4U9jWqdBGJOpiocbt35ZmQk+Y/zWajv7R0J2ocDN0K3wTeL7BXYNR/tEKju4wGqZZHYj7xYgV9cLKwM4dR6VDEVwcVhXbR6ker6ZmtGvZeqatSxBsDgflmV9GoAP8PJzJJbUUOgNn8Mwz15jdzi0DkEiNaOUt96R6/AX/c4IXtU+2FmQosUQ/gS2+p5OUgLxhQOrADM1ugew5Ink+HwDbyYy5/HnCkHbp416q1D/APfxwmvU/alir0ooFdsLoozJI8h6Jx+JwU26An6bK1jlKQcbRQwkcXlaZEJ56nMSKJZ1U+/Iw0lmbbXp64hvhCsq0xYDk4tMpWO+LY47Ipc7e31xVx6yasA0B/fAET1AC7EBvbi8a0rH+ZuuMakCyaH5ZU8YQIi+1/nmCKMoDEZMYWMONxHXJhBZ7NmHB9jhTIKNMM5j6gWtmuehy/OAYeo17++d/k2zj4WOeYBQviswdSf4artik0u1V2sbHTBCTr1Njr7ZNza6HUF7nRMoZGB+pxdpakDX94DEopSQQSbGSZ29DA8isHJvYygkMxyFNSwJ+8O/bMbtuqNVR+cBNIQyOWHB5yGTdIHUWDxi8mPQbXFmgZD098HoZwNOAD9byah96sKI4xLTSBQ0Z6g4Ld2MlcaGda97RR5PXCmUpMKHO3v3xTUvYUjtmZZioG7r75mwpWH1cxMZuvisKkx8sXXTrnLeYPMqA8Yz5hFAYtjNKgkQJmLEkek4KdjNLHFdqKBAzTSFQST174PTsU3OfvH9MK2zXuwutkAQRrxXAwsFafShT1PN4koaXUq5U7ByPnDaqUvarYvgYfsCQTTSNteSzyKBwJJYuw6AXWZknSCMRg3xzgtM+6QkdBycyQftG5gY1YHg1QvBFgunqvUxs/QYSdzK1sbBxfU19wd+PphoACNjZcdHsA4bT6fztTHESavcbw5hhi06gSo7BragenbG/ClQRyyEgytarxyBj+N8hG9WJSr+9Y9iarC+HRb9ZEnbdu/LCxQk6uyl+WC209z2zeiAXUSyN0VCOPc8ZPj6kw3oksobVSuetkDOhApg01EWT6m/HEtHpjNIWjW1jx7VI4jCD7zHp8YqTVsEq0gOgUkvM3N9Lw1g2ew64aNfLhVQBx1wGoXbGAvB74slSFTuQu7W+1epGClCkcdEPBHvmnQgF69TfdwUtggHtyckVANEHkVT3PfATm5GPa+PpjCuDIzkn0C8DIdwAA7YxgKGlAyZRIBo5MxjpPMx22RxkXUAG2o+wzzD+MqDSsMG/jBrhuvsc7eLObmj1D6oE8MMGdVt5RhQGeU/xaje8fnmW8ZT+J1H44OEmbyRPVJrI2b0tR9vfDjVB1KXR+c8I3jsSPfn/kc3/mCIi/Ov8OcPil8A8sPk9n9oJGxj8ZmPWeW2xmArp8547/MkdUS7j3zDftLA3pZGr3rFeKfwMs0Pk9o2qHc8HFJ9Tstoj9c8qf2ih6XJXzln9odKRRc/Sjm8U/gbzw+T1C64GOyQQBzg5Ncrjahv4zyv+MaVjSykfFYxD4gjXskU2M3il7oHnj8ncj1QicEkGvfD/wCJWbzl6bTvrAzxlSEFt2y9XANKATOha+UBweMbyHcTUByCSSDyT2GYfUBiQGFD+ucJNSQwXca/oM2ZNzFdwvsQeDg4DKR39NLS2enas3NqFjYsx9VcAZxItS6IdrUe+Q+cxtt1HtjKDY3JDi6tjM7X1xlJhstXFd175zkidfUwofOWySbrtV9iTjeM1obfWBW+R2zKSGV7PBHU4p5RVxubax6e+FhtpNqMD7ntjxx+4OSHd7shUEBS13XOMJKVVIy5Ea80vGCj0zkUAGoXYw2hiWWcmUNsQWxHYZRRZnJG4SVWR0JKFqsm2I7DH4o0fQD7OnqLhpAWPHtz3zGyDVeWuhgK+XdFOp+Tja6RYo5YlJ3dLF8HA8aaE5p/2GigjiVVRqQrYBNCxgkYSO0oJAHC13xgyrqoYNIysCvDMi/n+mLJcR8tQQV4o5HKqdISNu+XYbncorjqcDKvmnrYBs5tnZWJ9x+WYDKUoZzz0h46F5Db3XC4Ca25xo7bKnvzi0wKxIebJP5XkaKJihVl3n+bvgDxj+pK0iAcjrnPkBQjm7wjAyecmYLrZ5yZgny46mY/85/zyxNIwP7xuPnri/HfJuvgZ79I+fTYUuT1J5+czmbyFuLwms3fuc2procEDebBrAzG7ODbrm74wfc4DE3dq/HJus1zlFrA4HAyh1zUY3dHg5oMVNg19MxkJFXgCmdDTeL6vTkFJDwKsnIPFdQ0rSTHzGY2xzn5d1gcYsdZJL3O1F4uoU7k5w8PjETGmBUfI4zz6k981iPFFlFnmme0bxLSExL5MApRdsx3H3rNSeJ6gsNspUVQC9hni4gDKgAHLZ6nRQ+kIIgxPT4+cR46KwzN+x0l1RaKmoj+Is3XN6dPNf023daOZaLw+KEJPDJJLVWfSAcc8M0bNJv06LAAPvu9DDGGyjnI6um8MlVBcCjeOpHN5pIfK1RhCJvIpqHA+cojUeWPtGsbyx2jJyoNRDBKSqySWKokg5WTjFGhHJJnWXSRjT+WPUW6BDROZ8iPQQmMqA8vDd+MB/jLpHthhRXIoPXIwOnj1Ov1NAl5Dzz0rOeWZdROmGCS3PSH01DRblim3CusZoL8Ad82ZdRIDIS+zdy74NdC2n1SLqHpOSQX44HHTnOl4gyJp0giRRCfVuH8R64nN+4kpRUkoq7Axp9jkNsQa3G++Lxm5WY82b5OaiZZXLAFe1HmsoRDfYPJHUe+QlO2FKrvsOaIsdxxiknDEjsOMdjkUrsddpA4xXUErJE38DWPxyU1ZovYs3rmbZfNA/XC6kBlcVXl1mXZdyMvBZxmZJS0syHni/yOIuij7Oezb5N3brgZCAb7YzIu1b6bumJSg3XbFGMbN3Irn4yZA4UV7ZMxj5IuWOuT6ZQs59AfPljJlgHL49swaKX5zY6ZVAZd4GwkJrMHk5bEZgnMjFnKvpfbIDeUSLwmNrRPXNYIfGEXpgaMUSSbOQE38ZZGQDnAEsHNrmR0NZ6TwDwxHhM+o0wkeTiJX6V7174spKKtjxi5OkcvwrRSzzrIFpFPJbjPSQwiL0o370t34X8/fGxCsTlIlAJ4CqOmdTQ/s1rNSolKoq8ndI1AfI75zynyejthiUOzkxRbnvUSG+x653tFpptRGDtlJr0s544+M6Oi8N0mkSOGYxSc2CBxeOz6uMqY4WBrvVYP4q2y6j9HLigKEtNISRxtzcenWRhShAx44zo6eAT+qewoFkjqfphYREE9Ea7qoktzkJTTK+RR6WxFPD02q29t/ddhofjnRVEWFIzEoI6uhosPY5QAa+30yD25rJeX4Jybl2zJA8zdHYb3/wC+aRbbliVA9N88ZoV8ZQZSw2nJ+RvsUpFCagexHH1zUrKhBAAB98xMb+6fUMqcCXTrIBwRyL6HvmUrWjdtNmZ23KoAF8gkdvbBwHz4TE1b0e/qMr/kgj+Dj6jJANurjZejcWcRP1FKpC0gZI95v0Pzk1IH2mw3pZqNf1/tjGo2tp5Co6sCV+uIaqbbqGbbxY/XC9GTsHPKaIP0wLJ5jNXJUAnNaobfND9RJxmY2O9v/bf1zIcWYLZ3CzkypaEjA3d5M2jHyxY/fNCOumHAFXlNwOM93keCkCKfnmdpwvXKwWNQE3mbN84RhmCvOEBgk98qxlsOcqsYBnJWWvXNZjFDpm1OZyxgZgnUcZXTr0zUSNI6xoLZjQGeo8F8AUOsmuUswohAboZOU1Hspjxub0J+BeCNMw1WtjI0wqlIPrz18ssmpkii08awxBQq0o9I98bneRY1043IOiRIbAX5PvjvhvhLaia1UIL6E8LnDPK5ypHqYsMYR5SHfDtF4fo5vNRX1OoKcFl4X8Pf64xLPqp/R5FJ05O38OO2ORxafQWkRtj95vc4CeezS3d4ZZKW2LGm7S/0C8QWMCZx/wCyPj+uDtIqCqLI+tYSmcg0e9k5pYba7BzllkbLJ12zEaXxdFu2FjAT+Ic5sRVyM0qru2nqck5iuRVVyOuZc+sg1+ObJ2ybCOOxOBc/vtpAvFbYFtlSPxfQj2yS2AjDj6d8qUK0JKcr1yId2kBJHHFYLG12ZYkSBr4IzcD+p4SfTILX4IwTNSIx6HAK5aPcDTRHr3+DmTpjNJoLG5sxsOh/PBFzHJtJ6MGHxR5zWplJkWZByRdD+bvg51DyWp9LIavD0YJM5XUSRt0k6fXqMS1iEozEj1cce2Nal/NgjcfeCflXfFtXbwI18/plOzLoFOfO0xkP3t1H61g9KSJVs3dIPqcqN708ydw27+mSC/LhYdWmFf0wpVsPSI0ZZia71kx2ZVilZD2OTBRPmz44HKjk5h3565brxguh5Ge6eKbEld80GvqcCBWTDRgjOMoUe+YyX8ZqMaYe2YOXd5DmRismaIrJWazFdMPotO+rnEUY5PJJHAGXpNJPq50igiZyxrgdM+meD+B6fw6MkQWQvLSHoPb55yObMoL7L4cLyP6OR4R4AmlgWUL+8cVuYdB3/POzFAqlY4vU5+O/z8YxKzzuVDgLdAVZP4YxpoGjHr4Y9ABnnSm5PZ6+LDGKoc0PhcW0z6x7kJpVx06iOBfLiUKPg84sJJGjWMMWIHXvmRGUam5b29sm8lfxNwt+tht7sLb0r8dTlpGX/sMJDCSQW5OOwkIwVloe+T2ycp8egUUW1ecIAAOnPfDyJZBXkd8yV4PvhrRz87AJIjegn1drzMgqPd3BzMkW5iASD1HxhGkEumPp5HXjE7Q+k1QDVldqMD97ocHqmKvDLQ3EgZWoG6FeOBmWPmQxp3U3ziotFaRbHa0tE7WF17HMRH/ZZR7URhJCA0vNDbYwMRA0sjE89KwDLr/ClF6Om6g4vFQlk9n4I7Y4QDGy9LQEYiPSWF8kcfhmoZbs3ICGaM9TyvwRmb3EqOm0uv4jnN6jlEmDDcBz9R1wDMKjK0CwK37A8YyBfuahYHSm7BUkEfHUfrgrP2ZTdiytfjmombypQq8kLYPftmF/3Ooj4Plndf1xwWBQBQVI++WWyPp/phdMoM+hWuQw/XMatgun0uzlv7k49BGH8SiRKAiS/wAaykVsWUtF6inmdigsnJlyBd7fX3yZBt2BJ0fF8w62cwHNi82GBz6E8fRgpzmSMKeuYHU5gGcnbLbM4fYBYH5ZYAvIvzmx9MAUZq+a4wum002rnSCBd0jmgMNotDqNbIseniZrP3uwz3H7P+Dr4WvmKgadq3SN0+gyGXPHGvs6MWB5H9HV/ZzwGDwXSK8rAyNTOf5j7DH5pDNxz7BQeAPn3wEYeY/vPUenPtjMcZ6KM8ueVt2z1seNQWjWmj8sWigN1LHr+HthkAY7VJLHqxN5ccTSHao574yumpQgqu5xOTYZSSBBAgqImz1c4eGAnk4QQBNv8uNRA7CsfU9zgo555KWgaoIzZxgbCBdXl+WUPPQ9cEFpij8fynGo527DFrTdGfVXOLh/NB2mnHUYaF4zIY2NSEHj3xVgYtUQRWFp9mit0TczBmWhIvJB75tQpZGA9Mo6e2AnJJEifeBw3nI0ayKao8j2wKmtlGvgAVtHHTacUbckiiub7Y5KdwYLxuxPcRqwGFhv1xGvgvj9zcjL5jow6rxiykHTMT130Pywj15sgJoqO+YjGyCM9i5OI9FEqRNQzCeEp91kANC8WkO3rx6zX0741ICqbr/5W4E4nqaJQdz1wsMejZffBIpHVgw+Ot/2xYgGIi+FHH6j9MIppSADZsc98EzjYgXqQAfqD/3x0hOhxaE0TrysiNQ+avFTe/Uon8UY/Wv75tSyw6NhR9ZX9RmdO4+3vfRYwT9AbyiQjezPiRCkIlVHLQr4rOh4WfM1usm/l4ziSSfuppGFkuVX59znf8DiKeGSzvx5jX+Ax492LL+IhOSJn9Vc5M6SadWUM+0E885Ml4m92OmfE/CfB/E/GZJY/CNDJq5IlDSLGyjaDwD6iPbOoP2H/a0Cv8v6qz/1Iv8A556P/wAEtLHq/FvGY5hajTwmv/ufPq3iOhji8l4tPqJnBCgRuQQBfJb8ebP6Z9BxTPCcqZ8I/wAkftbVf5f1V/8A1Iv/AJ5lv2L/AGriUtJ4DqkABYkyRdB1P3+2fa3ikTVwEaTxUgIQqCU7VIPUm+bvofbG5fCUh0k0rTaliqM6h5D6Rsog+/TNxQObZ+aAwdQV5B5Byxzg9IjHTwrR3bFFd+mem8G/ZTV68q86tFGapQPU2SnkjBW2XhBydI4UELzOI40Z3J4Ci89h4J+xM8oWbxIFEIsRjqc9h4P+z+g8Ij3iMNKB0PUfXHZZZZDUXDdAQOg+M8/N+U3qOjuw/jJO2c2HwzT+HwCNEVdvRF/vjEenZxuINe2N6bShnIIN3yT3zpR6UiuK/tnG7ls7HOONUIRaRiAVFcYYaUoB7n4zpRQlQL5xpdOGWz1zcGznl+UcuHT1RGHRRG43DGdNCA7KxvuD74XURKVuuR0xlAjLNboWngNeYOl3WFgVFUEcnLL7oRu7VmFRo2EgFoTRyiik/oRybVMjS7XCOLA6G8qRfNXdX0zXiMO2IsOfbEdFrDI3lHlh1XEb9XGQ0I3HlEmsIdVYemRD1zMOpXVCnNTJ0+cPqkSRjQrOVqI207rIhIIxXKn9HRjjGca9xgM3mMh7nMxKBK0b8Iw5+vbNE+ZEs6HqOfrlKVkRwfvCjk26ZT2NLHIunUk7ipIxUuW1agjnOgJQIFBsWbxJ1/egng3xhk96NjfdgZbErkDktty15j29QgNjNSx2+7twxGZKEAN2e657Xi+5S9GdYCY4QRz5POKvzqQjHij+mO6va2poE7Rx+GIFS7NKethbHTm/9MLds0XSBSzBaI6Bv1AxeJ6kgB6bjm9WgSBueTJVfTFoZKaGze2z0x0JNpDks2zT6RSPV5hND2vAQSbftMu4AqoUfPfAGQ74zZqzROD5cCEfxNuc+2UROzSRvOscXI3HgD3Oe2aERaODSg1Q5+nfOP4Bog8g1TraKaQVV519SdplLffI6fyj2wt1EWTtpHPmIaRiLroOMmaRZdo2IzL2OTIWh+K+T4SjuhJjd0J6lWI/TN/aNR/5ib/8jf65MmfQs8VF/aNRf/ETc/8AUOOeHabXeIziHTyyFj/NKQK/PJkyeSbjFtFMcVKSTPe/s9+yUGk2vL65RyXNEL9BnrEhTTxMYxtv+LucmTPInNyds9VRUaSBRxtO92AudDT6dSNqjgdTkyZoq0HJJpaHIYgCKFAY4kdseMmTKxSOHI3YVIfVeF2AfhzkyZXiqOZybF2WlDFQrDqF6Zqg+TJkveii6IkaghT3OaVQJvIPQixkyZRJUhWwOqjZIyLtR7552R/s2sSdBwDR+RkyZz51TO78N2mmdZWWW2HRuRi+vRdtEcVkyZppcTQ1Okc7TnbIYb9DdPrhEPlSHd24OTJnKdslujJm3KyDqp4zTX5is3tWTJmFaokhsP7kV+GYmAj00a10XjJkzfJl2hfUMTTXRHXFVLeWOBbPfxQv/XJkzIY5+pPmFjfQX+JPOImUK0nqodBxkyZ0QIZGYfUotMWFItAUcZ8ISPVv5jTbUv1GjzkyZdQRLmz2P+I6HTQL5TltnAFEf2wDavTPF5s0u3d6iACb/pkyY0scXIWMmlZhPFNPtH7/AG/AU/6ZMmTE4I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215074" y="714356"/>
            <a:ext cx="2428892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Intertrigo interdigital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492922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Siège : Tous les plis</a:t>
            </a:r>
          </a:p>
          <a:p>
            <a:r>
              <a:rPr lang="fr-FR" sz="2400" dirty="0" smtClean="0"/>
              <a:t>surtout plis des mains, plis </a:t>
            </a:r>
            <a:r>
              <a:rPr lang="fr-FR" sz="2400" dirty="0" smtClean="0"/>
              <a:t>sous-mammaires, inguinal et </a:t>
            </a:r>
            <a:r>
              <a:rPr lang="fr-FR" sz="2400" dirty="0" err="1" smtClean="0"/>
              <a:t>interfessier</a:t>
            </a:r>
            <a:r>
              <a:rPr lang="fr-FR" sz="2400" dirty="0" smtClean="0"/>
              <a:t> chez le nourrisson</a:t>
            </a:r>
            <a:endParaRPr lang="fr-FR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85720" y="3143248"/>
            <a:ext cx="500066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- Fissuration du fond du pli avec érythème et dépôt blanc jaunâtre</a:t>
            </a:r>
          </a:p>
          <a:p>
            <a:pPr>
              <a:buFontTx/>
              <a:buChar char="-"/>
            </a:pPr>
            <a:r>
              <a:rPr lang="fr-FR" sz="2400" dirty="0" smtClean="0"/>
              <a:t> En périphérie petites papules érythémateuses (aspect « émietté »)</a:t>
            </a:r>
          </a:p>
          <a:p>
            <a:pPr>
              <a:buFontTx/>
              <a:buChar char="-"/>
            </a:pPr>
            <a:r>
              <a:rPr lang="fr-FR" sz="2400" dirty="0" smtClean="0"/>
              <a:t> Lésion macérée et prurigineuse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428860" y="2214554"/>
            <a:ext cx="385765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D/Candidoses </a:t>
            </a:r>
          </a:p>
          <a:p>
            <a:pPr algn="ctr"/>
            <a:r>
              <a:rPr lang="fr-FR" sz="3200" b="1" dirty="0" smtClean="0"/>
              <a:t>unguéales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57232"/>
            <a:ext cx="871540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Siège : ongles des mains +++</a:t>
            </a:r>
          </a:p>
          <a:p>
            <a:r>
              <a:rPr lang="fr-FR" sz="2400" dirty="0" smtClean="0"/>
              <a:t>Début : inflammation du pourtour de l'ongle (</a:t>
            </a:r>
            <a:r>
              <a:rPr lang="fr-FR" sz="2400" dirty="0" err="1" smtClean="0"/>
              <a:t>périonyxis</a:t>
            </a:r>
            <a:r>
              <a:rPr lang="fr-FR" sz="2400" dirty="0" smtClean="0"/>
              <a:t>), douleur modérée, formation d'un exsudat transparent, non purulent.</a:t>
            </a:r>
          </a:p>
          <a:p>
            <a:pPr>
              <a:buFontTx/>
              <a:buNone/>
            </a:pPr>
            <a:r>
              <a:rPr lang="fr-FR" sz="2400" dirty="0" smtClean="0"/>
              <a:t>Puis invasion de l'ongle sur le bord latéral, tache jaune qui gagne le bord </a:t>
            </a:r>
            <a:r>
              <a:rPr lang="fr-FR" sz="2400" dirty="0" smtClean="0"/>
              <a:t>libre. 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                </a:t>
            </a:r>
            <a:r>
              <a:rPr lang="fr-FR" sz="2400" dirty="0" smtClean="0">
                <a:solidFill>
                  <a:schemeClr val="tx1"/>
                </a:solidFill>
              </a:rPr>
              <a:t>→ Ongle devient rugueux, strié,  brunâtre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4" descr="1lésion au niveau de l'espace interdigital 02 modi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158" y="3929066"/>
            <a:ext cx="364333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o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714776" cy="2736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429256" y="3286124"/>
            <a:ext cx="27456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/>
              <a:t>Onyxis et </a:t>
            </a:r>
            <a:r>
              <a:rPr lang="fr-FR" sz="2400" b="1" dirty="0" err="1"/>
              <a:t>Périonyxis</a:t>
            </a:r>
            <a:endParaRPr lang="fr-FR" sz="2400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28728" y="3357562"/>
            <a:ext cx="149342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 err="1" smtClean="0"/>
              <a:t>Périonyxis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928926" y="142852"/>
            <a:ext cx="317971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 smtClean="0"/>
              <a:t>Onyxis et </a:t>
            </a:r>
            <a:r>
              <a:rPr lang="fr-FR" sz="2800" b="1" dirty="0" err="1" smtClean="0"/>
              <a:t>périonyxis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428868"/>
            <a:ext cx="452995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r-FR" sz="3200" b="1" dirty="0" smtClean="0">
                <a:solidFill>
                  <a:prstClr val="black"/>
                </a:solidFill>
              </a:rPr>
              <a:t>          Candidoses </a:t>
            </a:r>
          </a:p>
          <a:p>
            <a:pPr lvl="0"/>
            <a:r>
              <a:rPr lang="fr-FR" sz="3200" b="1" dirty="0" smtClean="0">
                <a:solidFill>
                  <a:prstClr val="black"/>
                </a:solidFill>
              </a:rPr>
              <a:t>systémiques ou invasives </a:t>
            </a:r>
            <a:endParaRPr lang="fr-FR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8215370" cy="4616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900" b="1" dirty="0" smtClean="0"/>
          </a:p>
          <a:p>
            <a:endParaRPr lang="fr-FR" sz="900" b="1" dirty="0" smtClean="0"/>
          </a:p>
          <a:p>
            <a:r>
              <a:rPr lang="fr-FR" sz="2400" b="1" u="sng" dirty="0" smtClean="0"/>
              <a:t>4ème</a:t>
            </a:r>
            <a:r>
              <a:rPr lang="fr-FR" sz="2400" b="1" dirty="0" smtClean="0"/>
              <a:t> rang des infections hospitalières</a:t>
            </a:r>
          </a:p>
          <a:p>
            <a:r>
              <a:rPr lang="fr-FR" sz="2400" b="1" dirty="0" smtClean="0"/>
              <a:t> (Services: Cancérologie, hématologie, </a:t>
            </a:r>
            <a:r>
              <a:rPr lang="fr-FR" sz="2400" b="1" dirty="0" err="1" smtClean="0"/>
              <a:t>Cardio</a:t>
            </a:r>
            <a:r>
              <a:rPr lang="fr-FR" sz="2400" b="1" dirty="0" smtClean="0"/>
              <a:t> Vx, chirurgie,  transplantation, réanimation, grands brûlés... )   </a:t>
            </a:r>
          </a:p>
          <a:p>
            <a:endParaRPr lang="fr-FR" sz="2400" dirty="0"/>
          </a:p>
          <a:p>
            <a:r>
              <a:rPr lang="fr-FR" sz="2400" b="1" dirty="0" smtClean="0"/>
              <a:t>Infections opportunistes : La neutropénie est le facteur de risque le plus important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Graves, </a:t>
            </a:r>
            <a:r>
              <a:rPr lang="fr-FR" sz="2400" b="1" dirty="0" err="1" smtClean="0"/>
              <a:t>morbi</a:t>
            </a:r>
            <a:r>
              <a:rPr lang="fr-FR" sz="2400" b="1" dirty="0" smtClean="0"/>
              <a:t>-mortalité importante</a:t>
            </a:r>
          </a:p>
          <a:p>
            <a:endParaRPr lang="fr-FR" sz="2400" dirty="0" smtClean="0"/>
          </a:p>
          <a:p>
            <a:endParaRPr lang="fr-FR" sz="900" b="1" dirty="0" smtClean="0"/>
          </a:p>
          <a:p>
            <a:endParaRPr lang="fr-FR" sz="900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742955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charset="0"/>
              </a:rPr>
              <a:t>Elles regroupent :  → </a:t>
            </a:r>
            <a:r>
              <a:rPr lang="fr-FR" sz="2000" b="1" dirty="0" smtClean="0">
                <a:latin typeface="Arial" charset="0"/>
              </a:rPr>
              <a:t>Candidoses profondes </a:t>
            </a:r>
            <a:r>
              <a:rPr lang="fr-FR" sz="2000" b="1" dirty="0" smtClean="0">
                <a:latin typeface="Arial" charset="0"/>
              </a:rPr>
              <a:t>                  </a:t>
            </a:r>
            <a:endParaRPr lang="fr-FR" sz="2000" dirty="0" smtClean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charset="0"/>
              </a:rPr>
              <a:t>                                 </a:t>
            </a:r>
            <a:r>
              <a:rPr lang="fr-FR" sz="2000" b="1" dirty="0" smtClean="0">
                <a:latin typeface="Arial" charset="0"/>
              </a:rPr>
              <a:t>→ Candidoses disséminées</a:t>
            </a:r>
            <a:endParaRPr lang="fr-FR" sz="2000" dirty="0" smtClean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charset="0"/>
              </a:rPr>
              <a:t>                                 → Septicémie à </a:t>
            </a:r>
            <a:r>
              <a:rPr lang="fr-FR" sz="2000" b="1" i="1" dirty="0" smtClean="0">
                <a:latin typeface="Arial" charset="0"/>
              </a:rPr>
              <a:t>Candida</a:t>
            </a:r>
            <a:r>
              <a:rPr lang="fr-FR" sz="2000" b="1" dirty="0" smtClean="0">
                <a:latin typeface="Arial" charset="0"/>
              </a:rPr>
              <a:t> </a:t>
            </a:r>
            <a:endParaRPr lang="fr-FR" sz="20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2928934"/>
            <a:ext cx="735811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Candidose disséminée =  septicémie à candida  compliquée d’une   </a:t>
            </a:r>
          </a:p>
          <a:p>
            <a:r>
              <a:rPr lang="fr-FR" sz="2000" b="1" dirty="0" smtClean="0"/>
              <a:t>                                              atteinte d’au moins 2 organes ou sites   </a:t>
            </a:r>
          </a:p>
          <a:p>
            <a:r>
              <a:rPr lang="fr-FR" sz="2000" b="1" dirty="0" smtClean="0"/>
              <a:t>                                              stériles non contiguës     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57158" y="4357694"/>
            <a:ext cx="728667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u="sng" dirty="0" smtClean="0"/>
              <a:t>Les </a:t>
            </a:r>
            <a:r>
              <a:rPr lang="fr-FR" sz="2000" b="1" u="sng" dirty="0"/>
              <a:t>sites concernés</a:t>
            </a:r>
          </a:p>
          <a:p>
            <a:r>
              <a:rPr lang="fr-FR" sz="2000" dirty="0" smtClean="0"/>
              <a:t>   </a:t>
            </a:r>
            <a:r>
              <a:rPr lang="fr-FR" sz="2000" dirty="0" err="1" smtClean="0"/>
              <a:t>Candidemie</a:t>
            </a:r>
            <a:endParaRPr lang="fr-FR" sz="2000" dirty="0" smtClean="0"/>
          </a:p>
          <a:p>
            <a:r>
              <a:rPr lang="fr-FR" sz="2000" dirty="0" smtClean="0"/>
              <a:t>   Candidoses pulmonaires (?), Candidoses hépatiques,</a:t>
            </a:r>
            <a:endParaRPr lang="fr-FR" sz="2000" dirty="0"/>
          </a:p>
          <a:p>
            <a:r>
              <a:rPr lang="fr-FR" sz="2000" dirty="0" smtClean="0"/>
              <a:t>   </a:t>
            </a:r>
            <a:r>
              <a:rPr lang="fr-FR" sz="2000" dirty="0" err="1" smtClean="0"/>
              <a:t>Endophtalmie</a:t>
            </a:r>
            <a:r>
              <a:rPr lang="fr-FR" sz="2000" dirty="0" smtClean="0"/>
              <a:t>,</a:t>
            </a:r>
            <a:endParaRPr lang="fr-FR" sz="2000" dirty="0"/>
          </a:p>
          <a:p>
            <a:r>
              <a:rPr lang="fr-FR" sz="2000" dirty="0" smtClean="0"/>
              <a:t>    Thrombophlébites septiques, Endocardite</a:t>
            </a:r>
            <a:endParaRPr lang="fr-FR" sz="2000" dirty="0"/>
          </a:p>
          <a:p>
            <a:r>
              <a:rPr lang="fr-FR" sz="2000" dirty="0" smtClean="0"/>
              <a:t>    Arthrites, Ostéomyélites</a:t>
            </a:r>
            <a:endParaRPr lang="fr-FR" sz="2000" dirty="0"/>
          </a:p>
          <a:p>
            <a:r>
              <a:rPr lang="fr-FR" sz="2000" dirty="0" smtClean="0"/>
              <a:t>   </a:t>
            </a:r>
            <a:r>
              <a:rPr lang="fr-FR" sz="2000" dirty="0" err="1" smtClean="0"/>
              <a:t>Spondylodyscite</a:t>
            </a:r>
            <a:r>
              <a:rPr lang="fr-FR" sz="2000" dirty="0" smtClean="0"/>
              <a:t>, Méningites…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428596" y="1857364"/>
            <a:ext cx="70723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Candidose profonde =  atteinte d’1 seul site stérile avec ou sans   </a:t>
            </a:r>
          </a:p>
          <a:p>
            <a:r>
              <a:rPr lang="fr-FR" sz="2000" b="1" dirty="0" smtClean="0"/>
              <a:t>                                        </a:t>
            </a:r>
            <a:r>
              <a:rPr lang="fr-FR" sz="2000" b="1" dirty="0" smtClean="0"/>
              <a:t>  </a:t>
            </a:r>
            <a:r>
              <a:rPr lang="fr-FR" sz="2000" b="1" dirty="0" smtClean="0"/>
              <a:t>septicémie à Candida  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14678" y="500042"/>
            <a:ext cx="3000396" cy="830997"/>
          </a:xfrm>
          <a:prstGeom prst="rect">
            <a:avLst/>
          </a:prstGeom>
          <a:ln w="76200">
            <a:prstDash val="solid"/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  </a:t>
            </a:r>
            <a:r>
              <a:rPr lang="fr-FR" sz="4800" b="1" dirty="0" smtClean="0">
                <a:solidFill>
                  <a:srgbClr val="002060"/>
                </a:solidFill>
                <a:latin typeface="Brush Script MT" pitchFamily="66" charset="0"/>
              </a:rPr>
              <a:t>Définition</a:t>
            </a:r>
            <a:endParaRPr lang="fr-FR" sz="44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1538" y="2071678"/>
            <a:ext cx="6643734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rgbClr val="002060"/>
                </a:solidFill>
              </a:rPr>
              <a:t>Une </a:t>
            </a:r>
            <a:r>
              <a:rPr lang="fr-FR" sz="2400" b="1" dirty="0" smtClean="0">
                <a:solidFill>
                  <a:srgbClr val="002060"/>
                </a:solidFill>
              </a:rPr>
              <a:t>candidose</a:t>
            </a:r>
            <a:r>
              <a:rPr lang="fr-FR" sz="2400" dirty="0" smtClean="0">
                <a:solidFill>
                  <a:srgbClr val="002060"/>
                </a:solidFill>
              </a:rPr>
              <a:t> est une infection fongique causée par des </a:t>
            </a:r>
            <a:r>
              <a:rPr lang="fr-FR" sz="2400" dirty="0" smtClean="0">
                <a:solidFill>
                  <a:srgbClr val="002060"/>
                </a:solidFill>
                <a:hlinkClick r:id="rId2" tooltip="Levure"/>
              </a:rPr>
              <a:t>levures</a:t>
            </a:r>
            <a:r>
              <a:rPr lang="fr-FR" sz="2400" dirty="0" smtClean="0">
                <a:solidFill>
                  <a:srgbClr val="002060"/>
                </a:solidFill>
              </a:rPr>
              <a:t> du genre </a:t>
            </a:r>
            <a:r>
              <a:rPr lang="fr-FR" sz="2400" dirty="0" smtClean="0">
                <a:solidFill>
                  <a:srgbClr val="002060"/>
                </a:solidFill>
                <a:hlinkClick r:id="rId3" tooltip="Candida (genre)"/>
              </a:rPr>
              <a:t>Candida</a:t>
            </a:r>
            <a:r>
              <a:rPr lang="fr-FR" sz="2400" dirty="0" smtClean="0">
                <a:solidFill>
                  <a:srgbClr val="002060"/>
                </a:solidFill>
              </a:rPr>
              <a:t>. </a:t>
            </a: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14546" y="4000504"/>
            <a:ext cx="6643734" cy="22145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La  plus fréquente des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</a:rPr>
              <a:t>levuroses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 Cosmopolite.</a:t>
            </a:r>
          </a:p>
          <a:p>
            <a:pPr>
              <a:buFontTx/>
              <a:buChar char="-"/>
            </a:pP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</a:rPr>
              <a:t>Pathogénicité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 variable.</a:t>
            </a:r>
            <a:b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- Facteurs favorisants.</a:t>
            </a:r>
            <a:b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- Importance de l'espèce.</a:t>
            </a:r>
            <a:b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- Importance de la localisation des lésions.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3042" y="2000240"/>
            <a:ext cx="5857916" cy="830997"/>
          </a:xfrm>
          <a:prstGeom prst="rect">
            <a:avLst/>
          </a:prstGeom>
          <a:ln w="76200">
            <a:prstDash val="solid"/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      </a:t>
            </a:r>
            <a:r>
              <a:rPr lang="fr-FR" sz="4800" smtClean="0">
                <a:solidFill>
                  <a:srgbClr val="002060"/>
                </a:solidFill>
                <a:latin typeface="Brush Script MT" pitchFamily="66" charset="0"/>
              </a:rPr>
              <a:t>Diagnostic biologique</a:t>
            </a:r>
            <a:endParaRPr lang="fr-FR" sz="32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2643182"/>
            <a:ext cx="8035951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 </a:t>
            </a:r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Prélèvement               </a:t>
            </a:r>
          </a:p>
          <a:p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  <a:p>
            <a:r>
              <a:rPr lang="fr-FR" sz="2000" b="1" dirty="0" smtClean="0"/>
              <a:t>2/ ED</a:t>
            </a:r>
          </a:p>
          <a:p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3/ </a:t>
            </a:r>
            <a:r>
              <a:rPr lang="fr-FR" sz="2000" b="1" dirty="0" smtClean="0"/>
              <a:t>Culture (Isolement)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4/ Identification</a:t>
            </a:r>
          </a:p>
          <a:p>
            <a:endParaRPr lang="fr-FR" sz="2000" b="1" u="sng" dirty="0" smtClean="0"/>
          </a:p>
          <a:p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71604" y="714356"/>
            <a:ext cx="6643734" cy="769441"/>
          </a:xfrm>
          <a:prstGeom prst="rect">
            <a:avLst/>
          </a:prstGeom>
          <a:ln w="76200"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      </a:t>
            </a:r>
            <a:r>
              <a:rPr lang="fr-FR" sz="4400" b="1" dirty="0" smtClean="0">
                <a:solidFill>
                  <a:srgbClr val="002060"/>
                </a:solidFill>
                <a:latin typeface="Brush Script MT" pitchFamily="66" charset="0"/>
              </a:rPr>
              <a:t> Candidoses superficielles</a:t>
            </a:r>
            <a:endParaRPr lang="fr-FR" sz="32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28604"/>
            <a:ext cx="8035951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 b="1" dirty="0"/>
              <a:t>1/ </a:t>
            </a:r>
            <a:r>
              <a:rPr lang="fr-FR" sz="2800" b="1" u="sng" dirty="0"/>
              <a:t>Prélèvement</a:t>
            </a:r>
            <a:r>
              <a:rPr lang="fr-FR" sz="2800" b="1" dirty="0"/>
              <a:t> </a:t>
            </a:r>
            <a:r>
              <a:rPr lang="fr-FR" sz="2800" b="1" dirty="0" smtClean="0"/>
              <a:t>: </a:t>
            </a:r>
            <a:endParaRPr lang="fr-FR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 b="1" dirty="0"/>
              <a:t>                       → </a:t>
            </a:r>
            <a:r>
              <a:rPr lang="fr-FR" sz="2800" b="1" dirty="0" smtClean="0"/>
              <a:t> Grattage </a:t>
            </a:r>
            <a:r>
              <a:rPr lang="fr-FR" sz="2800" b="1" dirty="0"/>
              <a:t>à la </a:t>
            </a:r>
            <a:r>
              <a:rPr lang="fr-FR" sz="2800" b="1" dirty="0" smtClean="0"/>
              <a:t>curette</a:t>
            </a:r>
            <a:r>
              <a:rPr lang="fr-FR" sz="2800" b="1" dirty="0" smtClean="0"/>
              <a:t> </a:t>
            </a:r>
            <a:r>
              <a:rPr lang="fr-FR" sz="2800" b="1" dirty="0" smtClean="0"/>
              <a:t>(bistouri </a:t>
            </a:r>
            <a:r>
              <a:rPr lang="fr-FR" sz="2800" b="1" dirty="0"/>
              <a:t>ou </a:t>
            </a:r>
            <a:r>
              <a:rPr lang="fr-FR" sz="2800" b="1" dirty="0" smtClean="0"/>
              <a:t>vaccinostyle) </a:t>
            </a:r>
            <a:r>
              <a:rPr lang="fr-FR" sz="2800" b="1" dirty="0" smtClean="0"/>
              <a:t>: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 b="1" dirty="0" smtClean="0"/>
              <a:t>                              </a:t>
            </a:r>
            <a:r>
              <a:rPr lang="fr-FR" sz="2800" b="1" dirty="0" smtClean="0"/>
              <a:t>ongle, lésions </a:t>
            </a:r>
            <a:r>
              <a:rPr lang="fr-FR" sz="2800" b="1" dirty="0" smtClean="0"/>
              <a:t>squameuses </a:t>
            </a:r>
            <a:endParaRPr lang="fr-FR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 b="1" dirty="0"/>
              <a:t>                       → </a:t>
            </a:r>
            <a:r>
              <a:rPr lang="fr-FR" sz="2800" b="1" dirty="0" smtClean="0"/>
              <a:t> Ecouvillon : </a:t>
            </a:r>
            <a:r>
              <a:rPr lang="fr-FR" sz="2800" b="1" dirty="0"/>
              <a:t>lésions </a:t>
            </a:r>
            <a:r>
              <a:rPr lang="fr-FR" sz="2800" b="1" dirty="0" smtClean="0"/>
              <a:t>suintantes, muqueuses</a:t>
            </a:r>
            <a:endParaRPr lang="fr-FR" sz="2800" b="1" dirty="0"/>
          </a:p>
        </p:txBody>
      </p:sp>
      <p:pic>
        <p:nvPicPr>
          <p:cNvPr id="27653" name="Picture 5" descr="Prélèvement buc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500462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27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306763"/>
            <a:ext cx="1266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000">
                <a:cs typeface="Times New Roman" pitchFamily="18" charset="0"/>
              </a:rPr>
              <a:t>                               </a:t>
            </a:r>
            <a:endParaRPr lang="fr-FR" sz="180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558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 sz="180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23850" y="5549900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7686" y="3000372"/>
            <a:ext cx="400052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Muqueuse buccale : </a:t>
            </a:r>
            <a:r>
              <a:rPr lang="fr-FR" sz="2000" b="1" dirty="0" smtClean="0">
                <a:solidFill>
                  <a:schemeClr val="tx1"/>
                </a:solidFill>
              </a:rPr>
              <a:t>prélever  les dépôts blanchâtres à l'écouvillon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roupelcd.com/manuelPrelevement/PrelevementsMicrobiologie_htm_5c53b7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4282" y="6000768"/>
            <a:ext cx="8786842" cy="70788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0000"/>
                </a:solidFill>
                <a:latin typeface="Times New Roman"/>
              </a:rPr>
              <a:t>(1)  Presser à l’écouvillon le bourrelet unguéal.</a:t>
            </a:r>
            <a:endParaRPr lang="fr-FR" sz="2000" dirty="0" smtClean="0"/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Times New Roman"/>
              </a:rPr>
              <a:t>(2) Gratter sous le repli sus-unguéal avec une curette ou avec un objet équivalent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1305">
            <a:off x="3832369" y="414232"/>
            <a:ext cx="3603282" cy="141563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4" descr="Prélèvement ungu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876"/>
            <a:ext cx="2357422" cy="1308088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42910" y="714356"/>
            <a:ext cx="2744406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Onyxis  et </a:t>
            </a:r>
            <a:r>
              <a:rPr lang="fr-FR" sz="2400" dirty="0" err="1" smtClean="0"/>
              <a:t>périonyxis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715140" y="1428736"/>
            <a:ext cx="914400" cy="9144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</a:rPr>
              <a:t>1</a:t>
            </a:r>
            <a:endParaRPr lang="fr-FR" sz="48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0826" y="4929198"/>
            <a:ext cx="914400" cy="91440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</a:rPr>
              <a:t>2</a:t>
            </a:r>
            <a:endParaRPr lang="fr-FR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85728"/>
            <a:ext cx="235808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2/ </a:t>
            </a:r>
            <a:r>
              <a:rPr lang="fr-FR" sz="2400" b="1" u="sng" dirty="0" smtClean="0"/>
              <a:t>Examen direct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2500298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571612"/>
            <a:ext cx="2928958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1000108"/>
            <a:ext cx="247548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Levures ou </a:t>
            </a:r>
            <a:r>
              <a:rPr lang="fr-FR" b="1" dirty="0" err="1" smtClean="0"/>
              <a:t>blastospores</a:t>
            </a:r>
            <a:endParaRPr lang="fr-FR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786050" y="1000108"/>
            <a:ext cx="302826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Levures + filaments mycéliens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43636" y="1000108"/>
            <a:ext cx="2784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Levures + </a:t>
            </a:r>
            <a:r>
              <a:rPr lang="fr-FR" b="1" dirty="0" err="1" smtClean="0"/>
              <a:t>pseudofilaments</a:t>
            </a:r>
            <a:r>
              <a:rPr lang="fr-FR" b="1" dirty="0" smtClean="0"/>
              <a:t> 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500174"/>
            <a:ext cx="285752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786050" y="214290"/>
            <a:ext cx="621510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/>
              <a:t>P</a:t>
            </a:r>
            <a:r>
              <a:rPr lang="fr-FR" sz="2000" dirty="0" smtClean="0"/>
              <a:t>résence </a:t>
            </a:r>
            <a:r>
              <a:rPr lang="fr-FR" sz="2000" dirty="0" smtClean="0"/>
              <a:t>+ abondance </a:t>
            </a:r>
            <a:r>
              <a:rPr lang="fr-FR" sz="2000" b="1" dirty="0" smtClean="0"/>
              <a:t>des levures et filaments mycéliens </a:t>
            </a:r>
            <a:r>
              <a:rPr lang="fr-FR" sz="2000" b="1" dirty="0" smtClean="0"/>
              <a:t>  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                       </a:t>
            </a:r>
            <a:r>
              <a:rPr lang="fr-FR" sz="2000" b="1" dirty="0" smtClean="0">
                <a:solidFill>
                  <a:srgbClr val="FF0000"/>
                </a:solidFill>
              </a:rPr>
              <a:t>→  </a:t>
            </a:r>
            <a:r>
              <a:rPr lang="fr-FR" sz="2000" b="1" dirty="0" smtClean="0">
                <a:solidFill>
                  <a:srgbClr val="FF0000"/>
                </a:solidFill>
              </a:rPr>
              <a:t>signification pathologique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20" y="6215082"/>
            <a:ext cx="85725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   </a:t>
            </a:r>
            <a:r>
              <a:rPr lang="fr-FR" sz="2400" dirty="0" smtClean="0"/>
              <a:t>I</a:t>
            </a:r>
            <a:r>
              <a:rPr lang="fr-FR" sz="2400" dirty="0" smtClean="0"/>
              <a:t>solement </a:t>
            </a:r>
            <a:r>
              <a:rPr lang="fr-FR" sz="2400" dirty="0" smtClean="0"/>
              <a:t>et identification des </a:t>
            </a:r>
            <a:r>
              <a:rPr lang="fr-FR" sz="2400" i="1" dirty="0" smtClean="0"/>
              <a:t>Candida</a:t>
            </a:r>
            <a:r>
              <a:rPr lang="fr-FR" sz="2400" dirty="0" smtClean="0"/>
              <a:t> </a:t>
            </a:r>
            <a:r>
              <a:rPr lang="fr-FR" sz="2400" dirty="0" smtClean="0"/>
              <a:t>obligatoire </a:t>
            </a:r>
            <a:r>
              <a:rPr lang="fr-FR" sz="2400" dirty="0" smtClean="0"/>
              <a:t>Ɏ  résultat ED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35719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sz="2400" b="1" dirty="0" smtClean="0"/>
              <a:t>3/ </a:t>
            </a:r>
            <a:r>
              <a:rPr lang="fr-FR" sz="2400" b="1" u="sng" dirty="0" smtClean="0"/>
              <a:t>Isolement des </a:t>
            </a:r>
            <a:r>
              <a:rPr lang="fr-FR" sz="2400" b="1" i="1" u="sng" dirty="0" smtClean="0"/>
              <a:t>Candida</a:t>
            </a:r>
            <a:r>
              <a:rPr lang="fr-FR" sz="2400" b="1" dirty="0" smtClean="0"/>
              <a:t> :    </a:t>
            </a:r>
          </a:p>
          <a:p>
            <a:pPr>
              <a:buFontTx/>
              <a:buNone/>
            </a:pPr>
            <a:r>
              <a:rPr lang="fr-FR" sz="2400" b="1" dirty="0" smtClean="0"/>
              <a:t>                     Culture</a:t>
            </a:r>
            <a:endParaRPr lang="fr-FR" sz="2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643206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http://t0.gstatic.com/images?q=tbn:ANd9GcQ6whSac6DPcIGcO7HVJYGu-MdwinUPslcgK69-6RBuQ22zGBX-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85926"/>
            <a:ext cx="2714644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14546" y="1214422"/>
            <a:ext cx="145668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Macroscopie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43372" y="142852"/>
            <a:ext cx="307183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sz="2000" b="1" dirty="0" smtClean="0"/>
              <a:t>gélose de </a:t>
            </a:r>
            <a:r>
              <a:rPr lang="fr-FR" sz="2000" b="1" dirty="0" err="1" smtClean="0"/>
              <a:t>Sabouraud</a:t>
            </a:r>
            <a:r>
              <a:rPr lang="fr-FR" sz="2000" b="1" dirty="0" smtClean="0"/>
              <a:t> </a:t>
            </a:r>
          </a:p>
          <a:p>
            <a:pPr>
              <a:buFontTx/>
              <a:buNone/>
            </a:pPr>
            <a:r>
              <a:rPr lang="fr-FR" sz="2000" b="1" dirty="0" smtClean="0"/>
              <a:t>+  ATB </a:t>
            </a:r>
          </a:p>
          <a:p>
            <a:pPr>
              <a:buFontTx/>
              <a:buNone/>
            </a:pPr>
            <a:r>
              <a:rPr lang="fr-FR" sz="2000" b="1" dirty="0" smtClean="0"/>
              <a:t> ± </a:t>
            </a:r>
            <a:r>
              <a:rPr lang="fr-FR" sz="2000" b="1" dirty="0" err="1" smtClean="0"/>
              <a:t>Actidione</a:t>
            </a: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 </a:t>
            </a:r>
            <a:r>
              <a:rPr lang="fr-FR" sz="2000" b="1" dirty="0" smtClean="0"/>
              <a:t>27°-37 </a:t>
            </a:r>
            <a:r>
              <a:rPr lang="fr-FR" sz="2000" b="1" dirty="0" smtClean="0"/>
              <a:t>°/ 24- 48h 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6858016" y="1500174"/>
            <a:ext cx="139897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Microscopie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429388" y="2000241"/>
            <a:ext cx="2428892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Levures </a:t>
            </a:r>
          </a:p>
          <a:p>
            <a:r>
              <a:rPr lang="fr-FR" b="1" dirty="0" smtClean="0"/>
              <a:t>        ±</a:t>
            </a:r>
          </a:p>
          <a:p>
            <a:r>
              <a:rPr lang="fr-FR" b="1" dirty="0" smtClean="0"/>
              <a:t> filaments </a:t>
            </a:r>
            <a:r>
              <a:rPr lang="fr-FR" b="1" dirty="0" smtClean="0"/>
              <a:t>mycéliens,</a:t>
            </a:r>
          </a:p>
          <a:p>
            <a:r>
              <a:rPr lang="fr-FR" b="1" dirty="0" smtClean="0"/>
              <a:t> 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357562"/>
            <a:ext cx="2143140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072074"/>
            <a:ext cx="2214578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1071538" y="6286520"/>
            <a:ext cx="315522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Colonies blanches </a:t>
            </a:r>
            <a:r>
              <a:rPr lang="fr-FR" b="1" dirty="0" err="1" smtClean="0"/>
              <a:t>levuriformes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357298"/>
            <a:ext cx="8765989" cy="344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sz="3200" b="1" dirty="0" smtClean="0"/>
              <a:t>4/ </a:t>
            </a:r>
            <a:r>
              <a:rPr lang="fr-FR" sz="3200" b="1" u="sng" dirty="0" smtClean="0"/>
              <a:t>Identification des </a:t>
            </a:r>
            <a:r>
              <a:rPr lang="fr-FR" sz="3200" b="1" i="1" u="sng" dirty="0" smtClean="0"/>
              <a:t>Candida</a:t>
            </a:r>
            <a:r>
              <a:rPr lang="fr-FR" sz="3200" b="1" dirty="0" smtClean="0"/>
              <a:t>:</a:t>
            </a:r>
          </a:p>
          <a:p>
            <a:r>
              <a:rPr lang="fr-FR" sz="3200" dirty="0" smtClean="0"/>
              <a:t>- Test de </a:t>
            </a:r>
            <a:r>
              <a:rPr lang="fr-FR" sz="3200" dirty="0" err="1" smtClean="0"/>
              <a:t>blastèse</a:t>
            </a:r>
            <a:r>
              <a:rPr lang="fr-FR" sz="3200" dirty="0" smtClean="0"/>
              <a:t> (test de </a:t>
            </a:r>
            <a:r>
              <a:rPr lang="fr-FR" sz="3200" dirty="0" err="1" smtClean="0"/>
              <a:t>filamentation</a:t>
            </a:r>
            <a:r>
              <a:rPr lang="fr-FR" sz="3200" dirty="0" smtClean="0"/>
              <a:t>)</a:t>
            </a:r>
          </a:p>
          <a:p>
            <a:pPr>
              <a:buFontTx/>
              <a:buChar char="-"/>
            </a:pPr>
            <a:r>
              <a:rPr lang="fr-FR" sz="3200" dirty="0" smtClean="0"/>
              <a:t> Recherche d'un </a:t>
            </a:r>
            <a:r>
              <a:rPr lang="fr-FR" sz="3200" dirty="0" err="1" smtClean="0"/>
              <a:t>pseudomycélium</a:t>
            </a:r>
            <a:r>
              <a:rPr lang="fr-FR" sz="3200" dirty="0" smtClean="0"/>
              <a:t> et</a:t>
            </a:r>
          </a:p>
          <a:p>
            <a:r>
              <a:rPr lang="fr-FR" sz="3200" dirty="0" smtClean="0"/>
              <a:t> des </a:t>
            </a:r>
            <a:r>
              <a:rPr lang="fr-FR" sz="3200" dirty="0" err="1" smtClean="0"/>
              <a:t>chlamydospores</a:t>
            </a:r>
            <a:r>
              <a:rPr lang="fr-FR" sz="3200" dirty="0" smtClean="0"/>
              <a:t> sur milieux pauvres (RAT, PCB)</a:t>
            </a:r>
          </a:p>
          <a:p>
            <a:pPr>
              <a:buFontTx/>
              <a:buChar char="-"/>
            </a:pPr>
            <a:r>
              <a:rPr lang="fr-FR" sz="3200" dirty="0" smtClean="0"/>
              <a:t> Etude </a:t>
            </a:r>
            <a:r>
              <a:rPr lang="fr-FR" sz="3200" dirty="0" smtClean="0"/>
              <a:t>de l'assimilation/fermentation des </a:t>
            </a:r>
            <a:r>
              <a:rPr lang="fr-FR" sz="3200" dirty="0" smtClean="0"/>
              <a:t>sucres</a:t>
            </a:r>
          </a:p>
          <a:p>
            <a:pPr>
              <a:buFontTx/>
              <a:buChar char="-"/>
            </a:pPr>
            <a:r>
              <a:rPr lang="fr-FR" sz="3200" dirty="0" smtClean="0"/>
              <a:t> </a:t>
            </a:r>
            <a:r>
              <a:rPr lang="fr-FR" sz="3200" dirty="0" smtClean="0"/>
              <a:t>Isolement et identification sur milieu chromogène</a:t>
            </a:r>
            <a:endParaRPr lang="fr-FR" sz="3200" dirty="0" smtClean="0"/>
          </a:p>
          <a:p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3963393" cy="395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b="1" dirty="0" smtClean="0"/>
              <a:t>4/ </a:t>
            </a:r>
            <a:r>
              <a:rPr lang="fr-FR" sz="2400" b="1" u="sng" dirty="0" smtClean="0"/>
              <a:t>Identification des </a:t>
            </a:r>
            <a:r>
              <a:rPr lang="fr-FR" sz="2400" b="1" i="1" u="sng" dirty="0" smtClean="0"/>
              <a:t>Candida</a:t>
            </a:r>
            <a:endParaRPr lang="fr-FR" sz="2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85852" y="928670"/>
            <a:ext cx="300039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sz="2000" b="1" dirty="0" smtClean="0"/>
              <a:t>Repiquage sur PCB ou RAT</a:t>
            </a:r>
          </a:p>
          <a:p>
            <a:pPr>
              <a:buFontTx/>
              <a:buNone/>
            </a:pPr>
            <a:r>
              <a:rPr lang="fr-FR" sz="2000" b="1" dirty="0" smtClean="0"/>
              <a:t>                24 à 48 h</a:t>
            </a:r>
          </a:p>
          <a:p>
            <a:pPr>
              <a:buFontTx/>
              <a:buNone/>
            </a:pPr>
            <a:r>
              <a:rPr lang="fr-FR" sz="2000" b="1" dirty="0" smtClean="0"/>
              <a:t>                     27°C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072198" y="928670"/>
            <a:ext cx="235745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b="1" dirty="0" smtClean="0"/>
              <a:t>Test de </a:t>
            </a:r>
            <a:r>
              <a:rPr lang="fr-FR" b="1" dirty="0" err="1" smtClean="0"/>
              <a:t>filamentation</a:t>
            </a:r>
            <a:r>
              <a:rPr lang="fr-FR" b="1" dirty="0" smtClean="0"/>
              <a:t>                              </a:t>
            </a:r>
          </a:p>
          <a:p>
            <a:pPr algn="ctr">
              <a:buFontTx/>
              <a:buNone/>
            </a:pPr>
            <a:r>
              <a:rPr lang="fr-FR" b="1" dirty="0" smtClean="0"/>
              <a:t> 3 à 4 h </a:t>
            </a:r>
          </a:p>
          <a:p>
            <a:pPr algn="ctr">
              <a:buFontTx/>
              <a:buNone/>
            </a:pPr>
            <a:r>
              <a:rPr lang="fr-FR" b="1" dirty="0" smtClean="0"/>
              <a:t> 37°C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786050" y="2214554"/>
            <a:ext cx="1427966" cy="1356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1928000" y="2928934"/>
            <a:ext cx="142955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0800000" flipV="1">
            <a:off x="928662" y="2143116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6200000" flipH="1">
            <a:off x="7108049" y="2393149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6286512" y="2428868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644100" y="3857628"/>
            <a:ext cx="399973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135732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57628"/>
            <a:ext cx="1785950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14752"/>
            <a:ext cx="150019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714752"/>
            <a:ext cx="1500198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214282" y="6215082"/>
            <a:ext cx="12144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fr-FR" b="1" dirty="0" smtClean="0"/>
              <a:t>→ levures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>
            <a:off x="1928794" y="6286520"/>
            <a:ext cx="13573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fr-FR" b="1" dirty="0" smtClean="0"/>
              <a:t> → </a:t>
            </a:r>
            <a:r>
              <a:rPr lang="fr-FR" b="1" i="1" dirty="0" smtClean="0"/>
              <a:t>Candida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3929058" y="6286520"/>
            <a:ext cx="15117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FF0000"/>
                </a:solidFill>
              </a:rPr>
              <a:t>→ </a:t>
            </a:r>
            <a:r>
              <a:rPr lang="fr-FR" b="1" i="1" dirty="0" err="1" smtClean="0">
                <a:solidFill>
                  <a:srgbClr val="FF0000"/>
                </a:solidFill>
              </a:rPr>
              <a:t>C.albicans</a:t>
            </a:r>
            <a:r>
              <a:rPr lang="fr-FR" b="1" i="1" dirty="0" smtClean="0">
                <a:solidFill>
                  <a:srgbClr val="FF0000"/>
                </a:solidFill>
              </a:rPr>
              <a:t>/</a:t>
            </a:r>
          </a:p>
          <a:p>
            <a:pPr eaLnBrk="0" hangingPunct="0"/>
            <a:r>
              <a:rPr lang="fr-FR" b="1" i="1" dirty="0" err="1" smtClean="0">
                <a:solidFill>
                  <a:srgbClr val="FF0000"/>
                </a:solidFill>
              </a:rPr>
              <a:t>dubliniensis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86446" y="6286520"/>
            <a:ext cx="15716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→ </a:t>
            </a:r>
            <a:r>
              <a:rPr lang="fr-FR" b="1" i="1" dirty="0" err="1" smtClean="0">
                <a:solidFill>
                  <a:srgbClr val="FF0000"/>
                </a:solidFill>
              </a:rPr>
              <a:t>C.albicans</a:t>
            </a:r>
            <a:r>
              <a:rPr lang="fr-FR" b="1" i="1" dirty="0" smtClean="0">
                <a:solidFill>
                  <a:srgbClr val="FF0000"/>
                </a:solidFill>
              </a:rPr>
              <a:t>/</a:t>
            </a:r>
            <a:endParaRPr lang="fr-FR" b="1" i="1" dirty="0" smtClean="0">
              <a:solidFill>
                <a:srgbClr val="FF0000"/>
              </a:solidFill>
            </a:endParaRPr>
          </a:p>
          <a:p>
            <a:pPr algn="ctr"/>
            <a:r>
              <a:rPr lang="fr-FR" b="1" i="1" dirty="0" err="1" smtClean="0">
                <a:solidFill>
                  <a:srgbClr val="FF0000"/>
                </a:solidFill>
              </a:rPr>
              <a:t>dubliniensis</a:t>
            </a:r>
            <a:endParaRPr lang="fr-FR" b="1" u="sng" dirty="0"/>
          </a:p>
        </p:txBody>
      </p:sp>
      <p:sp>
        <p:nvSpPr>
          <p:cNvPr id="31" name="Rectangle 30"/>
          <p:cNvSpPr/>
          <p:nvPr/>
        </p:nvSpPr>
        <p:spPr>
          <a:xfrm>
            <a:off x="7572396" y="6286520"/>
            <a:ext cx="12144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fr-FR" b="1" dirty="0" smtClean="0"/>
              <a:t>→ levures</a:t>
            </a:r>
            <a:endParaRPr lang="fr-FR" sz="1600" dirty="0"/>
          </a:p>
        </p:txBody>
      </p:sp>
      <p:pic>
        <p:nvPicPr>
          <p:cNvPr id="15362" name="Picture 2" descr="http://jim3.jim.admin.edition.prod.doloforge.com/admin/gestion_doc/editeur/editeur.md/e-docs/00/01/BA/86/media_figur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857628"/>
            <a:ext cx="1785950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LEV_CULT.JPG (127×219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0"/>
            <a:ext cx="1209675" cy="208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142852"/>
            <a:ext cx="5929354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u="sng" dirty="0" smtClean="0"/>
              <a:t>Test de </a:t>
            </a:r>
            <a:r>
              <a:rPr lang="fr-FR" sz="2000" b="1" u="sng" dirty="0" err="1" smtClean="0"/>
              <a:t>Blastèse</a:t>
            </a:r>
            <a:r>
              <a:rPr lang="fr-FR" sz="2000" b="1" u="sng" dirty="0" smtClean="0"/>
              <a:t>=Test de </a:t>
            </a:r>
            <a:r>
              <a:rPr lang="fr-FR" sz="2000" b="1" u="sng" dirty="0" err="1" smtClean="0"/>
              <a:t>filamentation</a:t>
            </a:r>
            <a:r>
              <a:rPr lang="fr-FR" sz="2000" b="1" u="sng" dirty="0" smtClean="0"/>
              <a:t>                         </a:t>
            </a:r>
          </a:p>
          <a:p>
            <a:r>
              <a:rPr lang="fr-FR" dirty="0" smtClean="0"/>
              <a:t>Sérum humain ou animal (milieu riche)</a:t>
            </a:r>
          </a:p>
          <a:p>
            <a:r>
              <a:rPr lang="fr-FR" dirty="0" smtClean="0"/>
              <a:t>Incuber 3 h à 37 °C</a:t>
            </a:r>
          </a:p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tubes germinatifs</a:t>
            </a:r>
          </a:p>
          <a:p>
            <a:r>
              <a:rPr lang="fr-FR" dirty="0"/>
              <a:t> </a:t>
            </a:r>
            <a:r>
              <a:rPr lang="fr-FR" i="1" dirty="0" err="1" smtClean="0"/>
              <a:t>C.albicans</a:t>
            </a:r>
            <a:r>
              <a:rPr lang="fr-FR" i="1" dirty="0" smtClean="0"/>
              <a:t> et </a:t>
            </a:r>
            <a:r>
              <a:rPr lang="fr-FR" i="1" dirty="0" err="1" smtClean="0"/>
              <a:t>C.dubliniensis</a:t>
            </a:r>
            <a:endParaRPr lang="fr-FR" i="1" dirty="0"/>
          </a:p>
        </p:txBody>
      </p:sp>
      <p:sp>
        <p:nvSpPr>
          <p:cNvPr id="8" name="Rectangle 7"/>
          <p:cNvSpPr/>
          <p:nvPr/>
        </p:nvSpPr>
        <p:spPr>
          <a:xfrm>
            <a:off x="928662" y="2571744"/>
            <a:ext cx="192764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Tubes germinatifs 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7286644" y="4000504"/>
            <a:ext cx="17782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err="1" smtClean="0"/>
              <a:t>Pseudofilaments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285720" y="4429132"/>
            <a:ext cx="5929354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u="sng" dirty="0" smtClean="0"/>
              <a:t>Recherche de </a:t>
            </a:r>
            <a:r>
              <a:rPr lang="fr-FR" sz="2000" b="1" u="sng" dirty="0" err="1" smtClean="0"/>
              <a:t>chlamydospores</a:t>
            </a:r>
            <a:r>
              <a:rPr lang="fr-FR" sz="2000" b="1" u="sng" dirty="0" smtClean="0"/>
              <a:t> </a:t>
            </a:r>
          </a:p>
          <a:p>
            <a:r>
              <a:rPr lang="fr-FR" sz="2000" dirty="0" smtClean="0"/>
              <a:t>Milieu PCB (pomme de terre-carotte-bile) ou RAT (</a:t>
            </a:r>
            <a:r>
              <a:rPr lang="fr-FR" sz="2000" dirty="0" err="1" smtClean="0"/>
              <a:t>rice</a:t>
            </a:r>
            <a:r>
              <a:rPr lang="fr-FR" sz="2000" dirty="0" smtClean="0"/>
              <a:t> agar tween)</a:t>
            </a:r>
            <a:endParaRPr lang="fr-FR" dirty="0" smtClean="0"/>
          </a:p>
          <a:p>
            <a:r>
              <a:rPr lang="fr-FR" dirty="0" smtClean="0"/>
              <a:t>milieu pauvre </a:t>
            </a:r>
          </a:p>
          <a:p>
            <a:r>
              <a:rPr lang="fr-FR" dirty="0" smtClean="0"/>
              <a:t>Incuber 24 à 48 heures  à 27°C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pseudofilamentation</a:t>
            </a:r>
            <a:r>
              <a:rPr lang="fr-FR" b="1" dirty="0" smtClean="0">
                <a:solidFill>
                  <a:srgbClr val="FF0000"/>
                </a:solidFill>
              </a:rPr>
              <a:t>  + </a:t>
            </a:r>
            <a:r>
              <a:rPr lang="fr-FR" b="1" dirty="0" err="1" smtClean="0">
                <a:solidFill>
                  <a:srgbClr val="FF0000"/>
                </a:solidFill>
              </a:rPr>
              <a:t>chlamydospores</a:t>
            </a:r>
            <a:r>
              <a:rPr lang="fr-FR" dirty="0" smtClean="0"/>
              <a:t> </a:t>
            </a:r>
          </a:p>
          <a:p>
            <a:r>
              <a:rPr lang="fr-FR" i="1" dirty="0" smtClean="0"/>
              <a:t> </a:t>
            </a:r>
            <a:r>
              <a:rPr lang="fr-FR" i="1" dirty="0" err="1" smtClean="0"/>
              <a:t>C.albicans</a:t>
            </a:r>
            <a:r>
              <a:rPr lang="fr-FR" i="1" dirty="0" smtClean="0"/>
              <a:t> </a:t>
            </a:r>
            <a:r>
              <a:rPr lang="fr-FR" dirty="0" smtClean="0"/>
              <a:t>et </a:t>
            </a:r>
            <a:r>
              <a:rPr lang="fr-FR" i="1" dirty="0" err="1" smtClean="0"/>
              <a:t>C.dubliniensis</a:t>
            </a:r>
            <a:endParaRPr lang="fr-FR" i="1" dirty="0" smtClean="0"/>
          </a:p>
        </p:txBody>
      </p:sp>
      <p:pic>
        <p:nvPicPr>
          <p:cNvPr id="14" name="Picture 8" descr="http://t3.gstatic.com/images?q=tbn:ANd9GcR_3Djazcol3RZReGlUjKd5ILIqbbMqSQiEOiBA01AmPL480u7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2143140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necteur droit avec flèche 14"/>
          <p:cNvCxnSpPr>
            <a:stCxn id="8" idx="3"/>
          </p:cNvCxnSpPr>
          <p:nvPr/>
        </p:nvCxnSpPr>
        <p:spPr>
          <a:xfrm flipV="1">
            <a:off x="2856306" y="2428868"/>
            <a:ext cx="1001314" cy="3275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2857488" cy="193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" name="Connecteur droit avec flèche 25"/>
          <p:cNvCxnSpPr/>
          <p:nvPr/>
        </p:nvCxnSpPr>
        <p:spPr>
          <a:xfrm rot="5400000">
            <a:off x="8001024" y="4500570"/>
            <a:ext cx="571504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H="1">
            <a:off x="6679421" y="4321975"/>
            <a:ext cx="107157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29388" y="3357562"/>
            <a:ext cx="176073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err="1" smtClean="0"/>
              <a:t>Chlamydospores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572560" cy="2092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u="sng" dirty="0" err="1" smtClean="0"/>
              <a:t>Auxanogramme</a:t>
            </a:r>
            <a:r>
              <a:rPr lang="fr-FR" sz="2000" u="sng" dirty="0" smtClean="0"/>
              <a:t> </a:t>
            </a:r>
            <a:r>
              <a:rPr lang="fr-FR" sz="2000" b="1" u="sng" dirty="0" smtClean="0"/>
              <a:t>/ </a:t>
            </a:r>
            <a:r>
              <a:rPr lang="fr-FR" sz="2000" b="1" u="sng" dirty="0" err="1" smtClean="0"/>
              <a:t>Auxacolor</a:t>
            </a:r>
            <a:endParaRPr lang="fr-FR" sz="2000" b="1" u="sng" dirty="0" smtClean="0"/>
          </a:p>
          <a:p>
            <a:r>
              <a:rPr lang="fr-FR" sz="2000" b="1" u="sng" dirty="0" err="1" smtClean="0"/>
              <a:t>Zymogramme</a:t>
            </a:r>
            <a:endParaRPr lang="fr-FR" sz="2000" b="1" u="sng" dirty="0" smtClean="0"/>
          </a:p>
          <a:p>
            <a:r>
              <a:rPr lang="fr-FR" dirty="0" smtClean="0"/>
              <a:t>aérobiose (assimilation des sucre) = </a:t>
            </a:r>
            <a:r>
              <a:rPr lang="fr-FR" dirty="0" err="1" smtClean="0"/>
              <a:t>Auxanogramme</a:t>
            </a:r>
            <a:r>
              <a:rPr lang="fr-FR" dirty="0" smtClean="0"/>
              <a:t> 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</a:t>
            </a:r>
            <a:r>
              <a:rPr lang="fr-FR" dirty="0" smtClean="0"/>
              <a:t> </a:t>
            </a:r>
            <a:r>
              <a:rPr lang="fr-FR" dirty="0" err="1" smtClean="0"/>
              <a:t>Auxacolor</a:t>
            </a:r>
            <a:r>
              <a:rPr lang="fr-FR" dirty="0" smtClean="0"/>
              <a:t> (activité enzymatique particulière)</a:t>
            </a:r>
            <a:endParaRPr lang="fr-FR" dirty="0" smtClean="0"/>
          </a:p>
          <a:p>
            <a:r>
              <a:rPr lang="fr-FR" dirty="0" smtClean="0"/>
              <a:t>   </a:t>
            </a:r>
          </a:p>
          <a:p>
            <a:r>
              <a:rPr lang="fr-FR" dirty="0" smtClean="0"/>
              <a:t>anaérobiose (fermentation des sucres) = </a:t>
            </a:r>
            <a:r>
              <a:rPr lang="fr-FR" dirty="0" err="1" smtClean="0"/>
              <a:t>Zymogramme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pic>
        <p:nvPicPr>
          <p:cNvPr id="3" name="Picture 4" descr="gal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778674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715140" y="2500306"/>
            <a:ext cx="171451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err="1" smtClean="0"/>
              <a:t>Auxacolor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57158" y="357166"/>
            <a:ext cx="3857652" cy="6215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r>
              <a:rPr lang="fr-FR" sz="2000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        </a:t>
            </a:r>
            <a:r>
              <a:rPr lang="fr-FR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Superficielles</a:t>
            </a:r>
            <a:endParaRPr lang="fr-FR" sz="20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endParaRPr lang="fr-FR" sz="20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endParaRPr lang="fr-FR" sz="20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endParaRPr lang="fr-FR" sz="20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Fréquentes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r>
              <a:rPr lang="fr-FR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endParaRPr lang="fr-FR" sz="20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Bénignes</a:t>
            </a:r>
            <a:r>
              <a:rPr lang="fr-FR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r>
              <a:rPr lang="fr-FR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           </a:t>
            </a:r>
            <a:r>
              <a:rPr lang="fr-FR" sz="24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                    Muqueuses,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Peau, Ongles</a:t>
            </a:r>
            <a:r>
              <a:rPr lang="fr-FR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00628" y="285728"/>
            <a:ext cx="3857652" cy="6215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cs typeface="Times New Roman" pitchFamily="18" charset="0"/>
              </a:rPr>
              <a:t>                </a:t>
            </a:r>
          </a:p>
          <a:p>
            <a:endParaRPr lang="fr-FR" sz="2800" b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     </a:t>
            </a: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Profondes          </a:t>
            </a:r>
          </a:p>
          <a:p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Graves 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Terrains particuliers                                    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facteurs favorisants 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endParaRPr lang="fr-F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Infections opportunistes </a:t>
            </a:r>
            <a:endParaRPr lang="fr-F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572264" y="4572008"/>
            <a:ext cx="484632" cy="5000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757242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Milieu chromogène</a:t>
            </a:r>
          </a:p>
          <a:p>
            <a:r>
              <a:rPr lang="fr-FR" dirty="0" smtClean="0"/>
              <a:t>hydrolyse spécifique d'un substrat chromogène présent dans le milieu grâce à l’activité enzymatique des </a:t>
            </a:r>
            <a:r>
              <a:rPr lang="fr-FR" i="1" dirty="0" smtClean="0"/>
              <a:t>Candida</a:t>
            </a:r>
            <a:endParaRPr lang="fr-FR" dirty="0" smtClean="0"/>
          </a:p>
        </p:txBody>
      </p:sp>
      <p:pic>
        <p:nvPicPr>
          <p:cNvPr id="3" name="Picture 2" descr="http://www.geniebio.ac-aix-marseille.fr/zimages/IMG/jpg/CandidaID2_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771530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286512" y="1428736"/>
            <a:ext cx="201689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Milieu Candida ID 2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57488" y="2000240"/>
            <a:ext cx="17685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i="1" dirty="0" smtClean="0"/>
              <a:t>Candida </a:t>
            </a:r>
            <a:r>
              <a:rPr lang="fr-FR" i="1" dirty="0" err="1" smtClean="0"/>
              <a:t>albicans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142984"/>
            <a:ext cx="8035951" cy="5572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 </a:t>
            </a: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Prélèvement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→ Hémocultures                           </a:t>
            </a:r>
          </a:p>
          <a:p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→ </a:t>
            </a:r>
            <a:r>
              <a:rPr lang="fr-FR" sz="2000" b="1" dirty="0" smtClean="0"/>
              <a:t>Prélèvements </a:t>
            </a:r>
            <a:r>
              <a:rPr lang="fr-FR" sz="2000" b="1" dirty="0" smtClean="0"/>
              <a:t>périphériques</a:t>
            </a:r>
            <a:r>
              <a:rPr lang="fr-FR" sz="2000" dirty="0" smtClean="0"/>
              <a:t> LCR, expectorations, urines</a:t>
            </a:r>
            <a:r>
              <a:rPr lang="fr-FR" sz="2000" dirty="0" smtClean="0"/>
              <a:t>…</a:t>
            </a:r>
          </a:p>
          <a:p>
            <a:r>
              <a:rPr lang="fr-FR" sz="2000" b="1" dirty="0" smtClean="0"/>
              <a:t>                       → </a:t>
            </a:r>
            <a:r>
              <a:rPr lang="fr-FR" sz="2000" dirty="0" smtClean="0"/>
              <a:t> </a:t>
            </a:r>
            <a:r>
              <a:rPr lang="fr-FR" sz="2000" b="1" dirty="0" smtClean="0"/>
              <a:t>Biopsie </a:t>
            </a:r>
            <a:endParaRPr lang="fr-FR" sz="2000" dirty="0" smtClean="0"/>
          </a:p>
          <a:p>
            <a:r>
              <a:rPr lang="fr-FR" sz="2000" b="1" dirty="0" smtClean="0"/>
              <a:t> </a:t>
            </a:r>
            <a:r>
              <a:rPr lang="fr-FR" sz="2000" b="1" dirty="0" smtClean="0"/>
              <a:t>            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fr-FR" sz="2000" b="1" dirty="0" smtClean="0"/>
              <a:t>2/ </a:t>
            </a:r>
            <a:r>
              <a:rPr lang="fr-FR" sz="2000" b="1" u="sng" dirty="0" smtClean="0"/>
              <a:t>ED </a:t>
            </a:r>
            <a:endParaRPr lang="fr-FR" sz="2000" b="1" u="sng" dirty="0" smtClean="0"/>
          </a:p>
          <a:p>
            <a:r>
              <a:rPr lang="fr-FR" sz="2000" b="1" i="1" dirty="0" smtClean="0"/>
              <a:t>NB </a:t>
            </a:r>
            <a:r>
              <a:rPr lang="fr-FR" sz="2000" b="1" dirty="0" smtClean="0"/>
              <a:t>: présence de </a:t>
            </a:r>
            <a:r>
              <a:rPr lang="fr-FR" sz="2000" b="1" i="1" dirty="0" smtClean="0"/>
              <a:t>Candida </a:t>
            </a:r>
            <a:r>
              <a:rPr lang="fr-FR" sz="2000" b="1" dirty="0" smtClean="0"/>
              <a:t>est pathologique  </a:t>
            </a:r>
            <a:endParaRPr lang="fr-FR" sz="2000" dirty="0" smtClean="0"/>
          </a:p>
          <a:p>
            <a:endParaRPr lang="fr-FR" sz="2000" b="1" u="sng" dirty="0" smtClean="0"/>
          </a:p>
          <a:p>
            <a:endParaRPr lang="fr-FR" sz="2000" b="1" u="sng" dirty="0" smtClean="0"/>
          </a:p>
          <a:p>
            <a:r>
              <a:rPr lang="fr-FR" sz="2000" b="1" dirty="0" smtClean="0"/>
              <a:t>3/ </a:t>
            </a:r>
            <a:r>
              <a:rPr lang="fr-FR" sz="2000" b="1" u="sng" dirty="0" smtClean="0"/>
              <a:t>Culture</a:t>
            </a:r>
            <a:r>
              <a:rPr lang="fr-FR" sz="2000" b="1" dirty="0" smtClean="0"/>
              <a:t> : </a:t>
            </a:r>
            <a:r>
              <a:rPr lang="fr-FR" sz="2000" dirty="0" smtClean="0"/>
              <a:t>Incubation à 37°C pendant 24 à 48 h</a:t>
            </a:r>
            <a:r>
              <a:rPr lang="fr-FR" sz="2000" b="1" u="sng" dirty="0" smtClean="0"/>
              <a:t> </a:t>
            </a:r>
          </a:p>
          <a:p>
            <a:endParaRPr lang="fr-FR" sz="2000" b="1" u="sng" dirty="0" smtClean="0"/>
          </a:p>
          <a:p>
            <a:r>
              <a:rPr lang="fr-FR" sz="2000" b="1" dirty="0" smtClean="0"/>
              <a:t>4 / </a:t>
            </a:r>
            <a:r>
              <a:rPr lang="fr-FR" sz="2000" b="1" u="sng" dirty="0" smtClean="0"/>
              <a:t>Identification</a:t>
            </a:r>
          </a:p>
          <a:p>
            <a:endParaRPr lang="fr-FR" sz="2000" b="1" u="sng" dirty="0" smtClean="0"/>
          </a:p>
          <a:p>
            <a:r>
              <a:rPr lang="fr-FR" sz="2000" b="1" dirty="0" smtClean="0"/>
              <a:t>3/ </a:t>
            </a:r>
            <a:r>
              <a:rPr lang="fr-FR" sz="2000" b="1" u="sng" dirty="0" smtClean="0"/>
              <a:t>Sérodiagnostic</a:t>
            </a:r>
          </a:p>
          <a:p>
            <a:r>
              <a:rPr lang="fr-FR" sz="2000" dirty="0" smtClean="0"/>
              <a:t>- Recherche des anticorps anti-Candida (ELISA..)</a:t>
            </a:r>
          </a:p>
          <a:p>
            <a:pPr>
              <a:buFontTx/>
              <a:buChar char="-"/>
            </a:pPr>
            <a:r>
              <a:rPr lang="fr-FR" sz="2000" dirty="0" smtClean="0"/>
              <a:t> Recherche d'antigènes circulants (ELISA</a:t>
            </a:r>
            <a:r>
              <a:rPr lang="fr-FR" sz="2000" dirty="0" smtClean="0"/>
              <a:t>)</a:t>
            </a:r>
            <a:endParaRPr lang="fr-FR" sz="2000" b="1" u="sng" dirty="0" smtClean="0"/>
          </a:p>
          <a:p>
            <a:endParaRPr lang="fr-FR" sz="2000" b="1" u="sng" dirty="0" smtClean="0"/>
          </a:p>
          <a:p>
            <a:endParaRPr lang="fr-FR" sz="2000" b="1" u="sng" dirty="0" smtClean="0"/>
          </a:p>
          <a:p>
            <a:r>
              <a:rPr lang="fr-FR" sz="2000" b="1" u="sng" dirty="0" smtClean="0"/>
              <a:t> </a:t>
            </a:r>
          </a:p>
          <a:p>
            <a:endParaRPr lang="fr-FR" sz="2000" b="1" u="sng" dirty="0" smtClean="0"/>
          </a:p>
          <a:p>
            <a:endParaRPr kumimoji="0" lang="fr-FR" sz="20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166" y="214290"/>
            <a:ext cx="6643734" cy="769441"/>
          </a:xfrm>
          <a:prstGeom prst="rect">
            <a:avLst/>
          </a:prstGeom>
          <a:ln w="76200"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      </a:t>
            </a:r>
            <a:r>
              <a:rPr lang="fr-FR" sz="4400" b="1" dirty="0" smtClean="0">
                <a:solidFill>
                  <a:srgbClr val="002060"/>
                </a:solidFill>
                <a:latin typeface="Brush Script MT" pitchFamily="66" charset="0"/>
              </a:rPr>
              <a:t> Candidoses systémiques</a:t>
            </a:r>
            <a:endParaRPr lang="fr-FR" sz="32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2214554"/>
            <a:ext cx="700092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400" b="1" dirty="0" smtClean="0"/>
          </a:p>
          <a:p>
            <a:r>
              <a:rPr lang="fr-FR" sz="2400" b="1" dirty="0" smtClean="0"/>
              <a:t>Le diagnostic des candidoses invasives reposent sur un faisceau  d’arguments épidémiologiques, cliniques, radiologiques, histologiques et biologiques.</a:t>
            </a:r>
          </a:p>
          <a:p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357422" y="428604"/>
            <a:ext cx="435771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Interprétation des  résultats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3042" y="2000240"/>
            <a:ext cx="5286412" cy="830997"/>
          </a:xfrm>
          <a:prstGeom prst="rect">
            <a:avLst/>
          </a:prstGeom>
          <a:ln w="76200">
            <a:prstDash val="solid"/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          </a:t>
            </a:r>
            <a:r>
              <a:rPr lang="fr-FR" sz="4800" dirty="0" smtClean="0">
                <a:solidFill>
                  <a:srgbClr val="002060"/>
                </a:solidFill>
                <a:latin typeface="Brush Script MT" pitchFamily="66" charset="0"/>
              </a:rPr>
              <a:t>  Traitement</a:t>
            </a:r>
            <a:endParaRPr lang="fr-FR" sz="32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2786082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u="sng" dirty="0" smtClean="0"/>
              <a:t> </a:t>
            </a:r>
            <a:r>
              <a:rPr lang="fr-FR" sz="2400" b="1" i="1" u="sng" dirty="0" err="1" smtClean="0"/>
              <a:t>Polyènes</a:t>
            </a:r>
            <a:r>
              <a:rPr lang="fr-FR" sz="2400" b="1" i="1" u="sng" dirty="0" smtClean="0"/>
              <a:t> </a:t>
            </a:r>
            <a:endParaRPr lang="fr-FR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14282" y="1214422"/>
            <a:ext cx="2286016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Amphotéricine B </a:t>
            </a:r>
          </a:p>
          <a:p>
            <a:r>
              <a:rPr lang="fr-FR" dirty="0" smtClean="0"/>
              <a:t>    Nystatine  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357554" y="1142984"/>
            <a:ext cx="2786082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/>
              <a:t> </a:t>
            </a:r>
            <a:r>
              <a:rPr lang="fr-FR" sz="2400" b="1" i="1" u="sng" dirty="0" err="1" smtClean="0"/>
              <a:t>Azolés</a:t>
            </a:r>
            <a:r>
              <a:rPr lang="fr-FR" sz="2400" b="1" i="1" u="sng" dirty="0" smtClean="0"/>
              <a:t> </a:t>
            </a:r>
            <a:endParaRPr lang="fr-FR" sz="24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285984" y="2500306"/>
            <a:ext cx="1857388" cy="50006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u="sng" dirty="0" err="1" smtClean="0"/>
              <a:t>Triazolés</a:t>
            </a:r>
            <a:endParaRPr lang="fr-FR" sz="2400" b="1" u="sng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357818" y="2571744"/>
            <a:ext cx="1928826" cy="192882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u="sng" dirty="0" err="1" smtClean="0"/>
              <a:t>Imidazolés</a:t>
            </a:r>
            <a:endParaRPr lang="fr-FR" sz="2400" b="1" u="sng" dirty="0" smtClean="0"/>
          </a:p>
          <a:p>
            <a:r>
              <a:rPr lang="fr-FR" dirty="0" err="1" smtClean="0"/>
              <a:t>Mi</a:t>
            </a:r>
            <a:r>
              <a:rPr lang="fr-FR" u="sng" dirty="0" err="1" smtClean="0"/>
              <a:t>conazole</a:t>
            </a:r>
            <a:r>
              <a:rPr lang="fr-FR" dirty="0" smtClean="0"/>
              <a:t> </a:t>
            </a:r>
            <a:r>
              <a:rPr lang="fr-FR" dirty="0" err="1" smtClean="0"/>
              <a:t>Kéto</a:t>
            </a:r>
            <a:r>
              <a:rPr lang="fr-FR" u="sng" dirty="0" err="1" smtClean="0"/>
              <a:t>conazole</a:t>
            </a:r>
            <a:r>
              <a:rPr lang="fr-FR" u="sng" dirty="0" smtClean="0"/>
              <a:t> </a:t>
            </a:r>
            <a:r>
              <a:rPr lang="fr-FR" dirty="0" err="1" smtClean="0"/>
              <a:t>E</a:t>
            </a:r>
            <a:r>
              <a:rPr lang="fr-FR" u="sng" dirty="0" err="1" smtClean="0"/>
              <a:t>conazole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00364" y="3357562"/>
            <a:ext cx="1928826" cy="50006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/>
              <a:t>2ᵉᵐᵉ génération</a:t>
            </a:r>
            <a:endParaRPr lang="fr-FR" sz="20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71538" y="3357562"/>
            <a:ext cx="1857388" cy="50006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1ᵉʳᵉ génération</a:t>
            </a:r>
            <a:endParaRPr lang="fr-FR" sz="20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43240" y="4286256"/>
            <a:ext cx="1857388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Posa</a:t>
            </a:r>
            <a:r>
              <a:rPr lang="fr-FR" u="sng" dirty="0" err="1" smtClean="0"/>
              <a:t>conazole</a:t>
            </a:r>
            <a:r>
              <a:rPr lang="fr-FR" dirty="0" smtClean="0"/>
              <a:t>  </a:t>
            </a:r>
            <a:r>
              <a:rPr lang="fr-FR" dirty="0" err="1" smtClean="0"/>
              <a:t>Vori</a:t>
            </a:r>
            <a:r>
              <a:rPr lang="fr-FR" u="sng" dirty="0" err="1" smtClean="0"/>
              <a:t>conazole</a:t>
            </a:r>
            <a:endParaRPr lang="fr-FR" u="sng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09624" y="4295780"/>
            <a:ext cx="1857388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Flu</a:t>
            </a:r>
            <a:r>
              <a:rPr lang="fr-FR" u="sng" dirty="0" err="1" smtClean="0"/>
              <a:t>conazole</a:t>
            </a:r>
            <a:r>
              <a:rPr lang="fr-FR" dirty="0" smtClean="0"/>
              <a:t>  </a:t>
            </a:r>
            <a:r>
              <a:rPr lang="fr-FR" dirty="0" err="1" smtClean="0"/>
              <a:t>Itra</a:t>
            </a:r>
            <a:r>
              <a:rPr lang="fr-FR" u="sng" dirty="0" err="1" smtClean="0"/>
              <a:t>conazole</a:t>
            </a:r>
            <a:endParaRPr lang="fr-FR" u="sng" dirty="0"/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1072332" y="999314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3357554" y="1928802"/>
            <a:ext cx="1073158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16530" y="1928802"/>
            <a:ext cx="998544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2429654" y="3142454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3501224" y="3142454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1786712" y="407114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3786976" y="407114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857852" y="0"/>
            <a:ext cx="3286148" cy="107157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err="1" smtClean="0"/>
              <a:t>Echinochandines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715140" y="1357298"/>
            <a:ext cx="1857388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  </a:t>
            </a:r>
            <a:r>
              <a:rPr lang="fr-FR" dirty="0" err="1" smtClean="0"/>
              <a:t>Caspo</a:t>
            </a:r>
            <a:r>
              <a:rPr lang="fr-FR" u="sng" dirty="0" err="1" smtClean="0"/>
              <a:t>fungine</a:t>
            </a:r>
            <a:r>
              <a:rPr lang="fr-FR" dirty="0" smtClean="0"/>
              <a:t>    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Mica</a:t>
            </a:r>
            <a:r>
              <a:rPr lang="fr-FR" u="sng" dirty="0" err="1" smtClean="0"/>
              <a:t>fungine</a:t>
            </a:r>
            <a:endParaRPr lang="fr-FR" u="sng" dirty="0"/>
          </a:p>
        </p:txBody>
      </p:sp>
      <p:cxnSp>
        <p:nvCxnSpPr>
          <p:cNvPr id="26" name="Connecteur droit avec flèche 25"/>
          <p:cNvCxnSpPr/>
          <p:nvPr/>
        </p:nvCxnSpPr>
        <p:spPr>
          <a:xfrm rot="5400000">
            <a:off x="7358876" y="1142190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0" y="5500702"/>
            <a:ext cx="2357454" cy="85725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err="1" smtClean="0"/>
              <a:t>Allyamines</a:t>
            </a:r>
            <a:endParaRPr lang="fr-FR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2357422" y="6286496"/>
            <a:ext cx="1357322" cy="571504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err="1" smtClean="0"/>
              <a:t>Terbinafine</a:t>
            </a:r>
            <a:r>
              <a:rPr lang="fr-FR" dirty="0" smtClean="0"/>
              <a:t>  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 rot="16200000" flipH="1">
            <a:off x="1964513" y="6036487"/>
            <a:ext cx="50006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3786182" y="5500702"/>
            <a:ext cx="2643206" cy="857256"/>
          </a:xfrm>
          <a:prstGeom prst="ellips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err="1" smtClean="0"/>
              <a:t>Morpholines</a:t>
            </a:r>
            <a:endParaRPr lang="fr-FR" sz="24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7572396" y="5643578"/>
            <a:ext cx="1357322" cy="571504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 smtClean="0"/>
              <a:t>Ciclopirox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6500794" y="4643446"/>
            <a:ext cx="2643206" cy="857256"/>
          </a:xfrm>
          <a:prstGeom prst="ellips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err="1" smtClean="0"/>
              <a:t>Pyridones</a:t>
            </a:r>
            <a:endParaRPr lang="fr-FR" sz="2400" b="1" i="1" u="sng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6500826" y="6286496"/>
            <a:ext cx="1357322" cy="571504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 smtClean="0"/>
              <a:t>Amorolfine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 rot="16200000" flipH="1">
            <a:off x="8036743" y="5322107"/>
            <a:ext cx="50006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6200000" flipH="1">
            <a:off x="6250793" y="6036487"/>
            <a:ext cx="50006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33" grpId="0" animBg="1"/>
      <p:bldP spid="30" grpId="0" animBg="1"/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500034" y="4929198"/>
            <a:ext cx="8429684" cy="9286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1604" y="214290"/>
            <a:ext cx="535785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Mycoses superficielles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643174" y="1500174"/>
            <a:ext cx="328614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14612" y="1643050"/>
            <a:ext cx="33281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Candidoses cutanées 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785786" y="3357562"/>
            <a:ext cx="7429552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  </a:t>
            </a:r>
            <a:r>
              <a:rPr lang="fr-FR" sz="2000" b="1" dirty="0" err="1" smtClean="0">
                <a:solidFill>
                  <a:schemeClr val="tx1"/>
                </a:solidFill>
              </a:rPr>
              <a:t>Econazole</a:t>
            </a:r>
            <a:r>
              <a:rPr lang="fr-FR" sz="2000" b="1" dirty="0" smtClean="0">
                <a:solidFill>
                  <a:schemeClr val="tx1"/>
                </a:solidFill>
              </a:rPr>
              <a:t> (PEVARYL®)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 lait 1%, crème 1%, spray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                       1app 2x/j  pendant 2 semaines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3929852" y="2928140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357686" y="2643182"/>
            <a:ext cx="98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57356" y="5000636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Si lésions étendues ou  déficit immunitaire: traitement par voie générale </a:t>
            </a:r>
            <a:r>
              <a:rPr lang="fr-FR" dirty="0" smtClean="0"/>
              <a:t>: </a:t>
            </a:r>
            <a:r>
              <a:rPr lang="fr-FR" dirty="0" err="1" smtClean="0"/>
              <a:t>Fluconazole</a:t>
            </a:r>
            <a:r>
              <a:rPr lang="fr-FR" dirty="0" smtClean="0"/>
              <a:t> (</a:t>
            </a:r>
            <a:r>
              <a:rPr lang="fr-FR" i="1" dirty="0" err="1" smtClean="0"/>
              <a:t>Diflucan</a:t>
            </a:r>
            <a:r>
              <a:rPr lang="fr-FR" dirty="0" smtClean="0"/>
              <a:t>®) </a:t>
            </a:r>
          </a:p>
          <a:p>
            <a:r>
              <a:rPr lang="fr-FR" dirty="0" smtClean="0"/>
              <a:t>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://t1.gstatic.com/images?q=tbn:ANd9GcRThoh2KOcmkT0G-QEkeGQTkhWsXBwPlmKKtvLhHuDey7NlzlF7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42852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42910" y="5572140"/>
            <a:ext cx="8286808" cy="9286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604" y="285728"/>
            <a:ext cx="535785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Mycoses superficielles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643174" y="1500174"/>
            <a:ext cx="328614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43174" y="1714488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Candidoses unguéales 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714316" y="3571876"/>
            <a:ext cx="8429684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/>
              <a:t>Ciclopirox</a:t>
            </a:r>
            <a:r>
              <a:rPr lang="fr-FR" b="1" dirty="0" smtClean="0"/>
              <a:t> (</a:t>
            </a:r>
            <a:r>
              <a:rPr lang="fr-FR" b="1" i="1" dirty="0" smtClean="0"/>
              <a:t>MYCOSTER</a:t>
            </a:r>
            <a:r>
              <a:rPr lang="fr-FR" b="1" dirty="0" smtClean="0"/>
              <a:t>®)  solution filmogène : </a:t>
            </a:r>
          </a:p>
          <a:p>
            <a:r>
              <a:rPr lang="fr-FR" b="1" dirty="0" smtClean="0"/>
              <a:t>Une application / jour  pendant 3 mois   </a:t>
            </a:r>
          </a:p>
          <a:p>
            <a:r>
              <a:rPr lang="fr-FR" b="1" dirty="0" err="1" smtClean="0"/>
              <a:t>Ciclopirox</a:t>
            </a:r>
            <a:r>
              <a:rPr lang="fr-FR" b="1" dirty="0" smtClean="0"/>
              <a:t> (</a:t>
            </a:r>
            <a:r>
              <a:rPr lang="fr-FR" b="1" i="1" dirty="0" smtClean="0"/>
              <a:t>MYCOSTER</a:t>
            </a:r>
            <a:r>
              <a:rPr lang="fr-FR" b="1" dirty="0" smtClean="0"/>
              <a:t>®)  crème :  </a:t>
            </a:r>
          </a:p>
          <a:p>
            <a:r>
              <a:rPr lang="fr-FR" b="1" dirty="0" smtClean="0"/>
              <a:t> Deux applications / jour  pendant 6 </a:t>
            </a:r>
            <a:r>
              <a:rPr lang="fr-FR" b="1" dirty="0" err="1" smtClean="0"/>
              <a:t>sm</a:t>
            </a:r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rot="5400000">
            <a:off x="3786976" y="3142454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:plongeurcandidaong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905" y="0"/>
            <a:ext cx="1916095" cy="2686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71604" y="5715016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Si échec du traitement local ou si plusieurs ongles atteints ou  déficit immunitaire : traitement par voie générale </a:t>
            </a:r>
            <a:r>
              <a:rPr lang="fr-FR" dirty="0" err="1" smtClean="0"/>
              <a:t>Fluconazole</a:t>
            </a:r>
            <a:r>
              <a:rPr lang="fr-FR" dirty="0" smtClean="0"/>
              <a:t> (</a:t>
            </a:r>
            <a:r>
              <a:rPr lang="fr-FR" i="1" dirty="0" err="1" smtClean="0"/>
              <a:t>Diflucan</a:t>
            </a:r>
            <a:r>
              <a:rPr lang="fr-FR" dirty="0" smtClean="0"/>
              <a:t>®)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7686" y="2857496"/>
            <a:ext cx="98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285728"/>
            <a:ext cx="535785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Mycoses superficielles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428860" y="1571612"/>
            <a:ext cx="392909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28860" y="1643050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Candidoses </a:t>
            </a:r>
            <a:r>
              <a:rPr lang="fr-FR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oropharyngées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142976" y="3286124"/>
            <a:ext cx="7429552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Nystatine (</a:t>
            </a:r>
            <a:r>
              <a:rPr lang="fr-FR" sz="2000" i="1" dirty="0" err="1" smtClean="0">
                <a:solidFill>
                  <a:schemeClr val="tx1"/>
                </a:solidFill>
              </a:rPr>
              <a:t>Mycostatine</a:t>
            </a:r>
            <a:r>
              <a:rPr lang="fr-FR" sz="2000" dirty="0" smtClean="0">
                <a:solidFill>
                  <a:schemeClr val="tx1"/>
                </a:solidFill>
              </a:rPr>
              <a:t>®): 4 à 8  </a:t>
            </a:r>
            <a:r>
              <a:rPr lang="fr-FR" sz="2000" dirty="0" err="1" smtClean="0">
                <a:solidFill>
                  <a:schemeClr val="tx1"/>
                </a:solidFill>
              </a:rPr>
              <a:t>cp</a:t>
            </a:r>
            <a:r>
              <a:rPr lang="fr-FR" sz="2000" dirty="0" smtClean="0">
                <a:solidFill>
                  <a:schemeClr val="tx1"/>
                </a:solidFill>
              </a:rPr>
              <a:t>/j à sucer pendant 7 jours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4001290" y="2785264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43438" y="2500306"/>
            <a:ext cx="98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142976" y="4429132"/>
            <a:ext cx="7572428" cy="11429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lvl="0"/>
            <a:r>
              <a:rPr lang="fr-FR" sz="2000" dirty="0" smtClean="0"/>
              <a:t>Si déficit immunitaire : traitement par voie générale </a:t>
            </a:r>
            <a:r>
              <a:rPr lang="fr-FR" sz="2000" dirty="0" err="1" smtClean="0">
                <a:solidFill>
                  <a:prstClr val="black"/>
                </a:solidFill>
              </a:rPr>
              <a:t>Fluconazole</a:t>
            </a:r>
            <a:r>
              <a:rPr lang="fr-FR" sz="2000" dirty="0" smtClean="0">
                <a:solidFill>
                  <a:prstClr val="black"/>
                </a:solidFill>
              </a:rPr>
              <a:t> (</a:t>
            </a:r>
            <a:r>
              <a:rPr lang="fr-FR" sz="2000" i="1" dirty="0" err="1" smtClean="0">
                <a:solidFill>
                  <a:prstClr val="black"/>
                </a:solidFill>
              </a:rPr>
              <a:t>Diflucan</a:t>
            </a:r>
            <a:r>
              <a:rPr lang="fr-FR" sz="2000" dirty="0" smtClean="0">
                <a:solidFill>
                  <a:prstClr val="black"/>
                </a:solidFill>
              </a:rPr>
              <a:t>®) </a:t>
            </a:r>
          </a:p>
          <a:p>
            <a:endParaRPr lang="fr-FR" sz="8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236220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285728"/>
            <a:ext cx="535785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Mycoses superficielles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643174" y="1500174"/>
            <a:ext cx="328614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14612" y="1571612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Candidoses des </a:t>
            </a:r>
          </a:p>
          <a:p>
            <a:pPr algn="ctr"/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Muqueuses  vaginales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071538" y="3714752"/>
            <a:ext cx="7429552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Econazole</a:t>
            </a:r>
            <a:r>
              <a:rPr lang="fr-FR" sz="2000" dirty="0" smtClean="0"/>
              <a:t> (</a:t>
            </a:r>
            <a:r>
              <a:rPr lang="fr-FR" sz="2000" i="1" dirty="0" err="1" smtClean="0"/>
              <a:t>Gyno</a:t>
            </a:r>
            <a:r>
              <a:rPr lang="fr-FR" sz="2000" i="1" dirty="0" smtClean="0"/>
              <a:t>-</a:t>
            </a:r>
            <a:r>
              <a:rPr lang="fr-FR" sz="2000" i="1" dirty="0" err="1" smtClean="0"/>
              <a:t>Pévaryl</a:t>
            </a:r>
            <a:r>
              <a:rPr lang="fr-FR" sz="2000" dirty="0" smtClean="0"/>
              <a:t> </a:t>
            </a:r>
            <a:r>
              <a:rPr lang="fr-FR" sz="2000" dirty="0" smtClean="0">
                <a:solidFill>
                  <a:schemeClr val="tx1"/>
                </a:solidFill>
              </a:rPr>
              <a:t>®) 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  une ovule  le soir pendant 3 jours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4072728" y="3142454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43438" y="2928934"/>
            <a:ext cx="98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71538" y="4857760"/>
            <a:ext cx="7572428" cy="9286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Si récidive traitement par voie générale </a:t>
            </a:r>
            <a:r>
              <a:rPr lang="fr-FR" sz="2000" dirty="0" err="1" smtClean="0"/>
              <a:t>Fluconazole</a:t>
            </a:r>
            <a:r>
              <a:rPr lang="fr-FR" sz="2000" dirty="0" smtClean="0"/>
              <a:t> (</a:t>
            </a:r>
            <a:r>
              <a:rPr lang="fr-FR" sz="2000" i="1" dirty="0" err="1" smtClean="0"/>
              <a:t>Diflucan</a:t>
            </a:r>
            <a:r>
              <a:rPr lang="fr-FR" sz="2000" dirty="0" smtClean="0">
                <a:solidFill>
                  <a:schemeClr val="tx1"/>
                </a:solidFill>
              </a:rPr>
              <a:t>®</a:t>
            </a:r>
            <a:r>
              <a:rPr lang="fr-FR" sz="2000" dirty="0" smtClean="0"/>
              <a:t>) 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0"/>
            <a:ext cx="535785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smtClean="0"/>
              <a:t>Candidoses </a:t>
            </a:r>
            <a:r>
              <a:rPr lang="fr-FR" sz="2800" dirty="0" smtClean="0"/>
              <a:t>profondes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642910" y="2285992"/>
            <a:ext cx="328614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85720" y="3929066"/>
            <a:ext cx="3929090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fr-FR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désoxycholate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 </a:t>
            </a:r>
            <a:r>
              <a:rPr lang="fr-FR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Voriconazole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2</a:t>
            </a:r>
            <a:r>
              <a:rPr lang="fr-FR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intention</a:t>
            </a:r>
          </a:p>
          <a:p>
            <a:endParaRPr lang="fr-F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7224" y="2500306"/>
            <a:ext cx="284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Malades </a:t>
            </a:r>
            <a:r>
              <a:rPr lang="fr-FR" sz="2000" b="1" dirty="0" err="1" smtClean="0"/>
              <a:t>neutropéniques</a:t>
            </a:r>
            <a:endParaRPr lang="fr-FR" sz="2000" b="1" dirty="0"/>
          </a:p>
        </p:txBody>
      </p:sp>
      <p:sp>
        <p:nvSpPr>
          <p:cNvPr id="9" name="Ellipse 8"/>
          <p:cNvSpPr/>
          <p:nvPr/>
        </p:nvSpPr>
        <p:spPr>
          <a:xfrm>
            <a:off x="500034" y="1000108"/>
            <a:ext cx="8429684" cy="10715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lvl="0"/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Caspofungine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est le traitement de première intention  chez les patients </a:t>
            </a:r>
            <a:r>
              <a:rPr lang="fr-FR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neutropéniques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ou non.</a:t>
            </a:r>
            <a:endParaRPr lang="fr-FR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8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4" y="2285992"/>
            <a:ext cx="328614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2066" y="2500306"/>
            <a:ext cx="337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 Malades non </a:t>
            </a:r>
            <a:r>
              <a:rPr lang="fr-FR" sz="2000" b="1" dirty="0" err="1" smtClean="0"/>
              <a:t>neutropéniques</a:t>
            </a:r>
            <a:endParaRPr lang="fr-FR" sz="2000" b="1" dirty="0"/>
          </a:p>
        </p:txBody>
      </p:sp>
      <p:sp>
        <p:nvSpPr>
          <p:cNvPr id="13" name="Ellipse 12"/>
          <p:cNvSpPr/>
          <p:nvPr/>
        </p:nvSpPr>
        <p:spPr>
          <a:xfrm>
            <a:off x="4786314" y="3857628"/>
            <a:ext cx="3571868" cy="135732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Fluconazole</a:t>
            </a:r>
            <a:endParaRPr lang="fr-F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2</a:t>
            </a:r>
            <a:r>
              <a:rPr lang="fr-FR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intention</a:t>
            </a:r>
          </a:p>
        </p:txBody>
      </p:sp>
      <p:sp>
        <p:nvSpPr>
          <p:cNvPr id="15" name="Ellipse 14"/>
          <p:cNvSpPr/>
          <p:nvPr/>
        </p:nvSpPr>
        <p:spPr>
          <a:xfrm>
            <a:off x="2285984" y="5643578"/>
            <a:ext cx="4714908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relais par </a:t>
            </a:r>
            <a:r>
              <a:rPr lang="fr-FR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Fluconazole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oral 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1715274" y="3642520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285984" y="5286388"/>
            <a:ext cx="1927238" cy="4286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6358744" y="3571082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 flipV="1">
            <a:off x="4929190" y="5214950"/>
            <a:ext cx="1643074" cy="50006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2857488" y="3286124"/>
            <a:ext cx="2928958" cy="64294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Traitement  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parentéral</a:t>
            </a:r>
            <a:endParaRPr lang="fr-F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1571612"/>
            <a:ext cx="4500594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Arial" charset="0"/>
              </a:rPr>
              <a:t> </a:t>
            </a:r>
            <a:endParaRPr lang="fr-FR" sz="20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charset="0"/>
              </a:rPr>
              <a:t>                     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u="sng" dirty="0" smtClean="0">
                <a:solidFill>
                  <a:srgbClr val="7030A0"/>
                </a:solidFill>
                <a:latin typeface="Arial" charset="0"/>
              </a:rPr>
              <a:t>Asexuée</a:t>
            </a:r>
            <a:endParaRPr lang="fr-FR" sz="2000" b="1" u="sng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Règne :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Fungi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     (champignons)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Division :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D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eutéromycotina</a:t>
            </a:r>
            <a:r>
              <a:rPr lang="fr-FR" sz="2400" b="1" i="1" u="sng" dirty="0" smtClean="0">
                <a:solidFill>
                  <a:srgbClr val="7030A0"/>
                </a:solidFill>
                <a:latin typeface="Arial" charset="0"/>
              </a:rPr>
              <a:t> </a:t>
            </a:r>
            <a:endParaRPr lang="fr-FR" sz="24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                                                                     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Classe :   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Blastomycètes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Genre :    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Candida</a:t>
            </a:r>
            <a:r>
              <a:rPr lang="fr-FR" sz="2400" dirty="0" smtClean="0">
                <a:solidFill>
                  <a:srgbClr val="7030A0"/>
                </a:solidFill>
                <a:latin typeface="Arial" charset="0"/>
              </a:rPr>
              <a:t>                                 </a:t>
            </a: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0" y="142852"/>
            <a:ext cx="218521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Classification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42852"/>
            <a:ext cx="7786742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</a:rPr>
              <a:t>͌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200 espèces connues</a:t>
            </a:r>
          </a:p>
          <a:p>
            <a:r>
              <a:rPr lang="fr-FR" sz="2800" b="1" i="1" dirty="0">
                <a:solidFill>
                  <a:schemeClr val="accent4">
                    <a:lumMod val="50000"/>
                  </a:schemeClr>
                </a:solidFill>
              </a:rPr>
              <a:t>Candida </a:t>
            </a:r>
            <a:r>
              <a:rPr lang="fr-FR" sz="2800" b="1" i="1" dirty="0" err="1">
                <a:solidFill>
                  <a:schemeClr val="accent4">
                    <a:lumMod val="50000"/>
                  </a:schemeClr>
                </a:solidFill>
              </a:rPr>
              <a:t>albicans</a:t>
            </a:r>
            <a:r>
              <a:rPr lang="fr-FR" sz="2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r-FR" sz="2800" b="1" i="1" dirty="0" err="1">
                <a:solidFill>
                  <a:schemeClr val="accent4">
                    <a:lumMod val="50000"/>
                  </a:schemeClr>
                </a:solidFill>
              </a:rPr>
              <a:t>dubliniensis</a:t>
            </a:r>
            <a:r>
              <a:rPr lang="fr-FR" sz="2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endParaRPr lang="fr-FR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glabrata</a:t>
            </a:r>
            <a:r>
              <a:rPr lang="fr-FR" sz="2800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r-FR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krusei</a:t>
            </a:r>
            <a:r>
              <a:rPr lang="fr-FR" sz="2800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r-FR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parapsilosis</a:t>
            </a:r>
            <a:r>
              <a:rPr lang="fr-FR" sz="2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r-FR" sz="2800" b="1" i="1" dirty="0" err="1">
                <a:solidFill>
                  <a:schemeClr val="accent4">
                    <a:lumMod val="50000"/>
                  </a:schemeClr>
                </a:solidFill>
              </a:rPr>
              <a:t>tropicalis</a:t>
            </a:r>
            <a:r>
              <a:rPr lang="fr-FR" sz="2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r>
              <a:rPr lang="fr-FR" sz="2800" b="1" i="1" dirty="0" smtClean="0">
                <a:solidFill>
                  <a:srgbClr val="FF0000"/>
                </a:solidFill>
              </a:rPr>
              <a:t>                              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3357562"/>
            <a:ext cx="764386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                     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Candida </a:t>
            </a:r>
            <a:r>
              <a:rPr lang="fr-FR" sz="2800" b="1" i="1" u="sng" dirty="0" err="1" smtClean="0">
                <a:solidFill>
                  <a:srgbClr val="FF0000"/>
                </a:solidFill>
              </a:rPr>
              <a:t>dubliniensis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Nouvelle espèce isolée chez les sidéens 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 Longtemps confondu avec </a:t>
            </a:r>
            <a:r>
              <a:rPr lang="fr-FR" sz="2800" b="1" i="1" dirty="0" smtClean="0">
                <a:solidFill>
                  <a:srgbClr val="FF0000"/>
                </a:solidFill>
              </a:rPr>
              <a:t>C.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albicans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785926"/>
            <a:ext cx="778822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                        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Candida </a:t>
            </a:r>
            <a:r>
              <a:rPr lang="fr-FR" sz="2800" b="1" i="1" u="sng" dirty="0" err="1" smtClean="0">
                <a:solidFill>
                  <a:srgbClr val="FF0000"/>
                </a:solidFill>
              </a:rPr>
              <a:t>albicans</a:t>
            </a:r>
            <a:r>
              <a:rPr lang="fr-FR" sz="2800" b="1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Principale levure impliquée en pathologie humaine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      (90 %  - 95 %)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0034" y="5000636"/>
            <a:ext cx="771530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    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Candida </a:t>
            </a:r>
            <a:r>
              <a:rPr lang="fr-FR" sz="2800" b="1" i="1" u="sng" dirty="0" err="1" smtClean="0">
                <a:solidFill>
                  <a:srgbClr val="FF0000"/>
                </a:solidFill>
              </a:rPr>
              <a:t>glabrata</a:t>
            </a:r>
            <a:r>
              <a:rPr lang="fr-FR" sz="2800" b="1" dirty="0" smtClean="0">
                <a:solidFill>
                  <a:srgbClr val="FF0000"/>
                </a:solidFill>
              </a:rPr>
              <a:t>  sensibilité diminuée </a:t>
            </a:r>
          </a:p>
          <a:p>
            <a:r>
              <a:rPr lang="fr-FR" sz="2800" b="1" i="1" dirty="0" smtClean="0">
                <a:solidFill>
                  <a:srgbClr val="FF0000"/>
                </a:solidFill>
              </a:rPr>
              <a:t>    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Candida </a:t>
            </a:r>
            <a:r>
              <a:rPr lang="fr-FR" sz="2800" b="1" i="1" u="sng" dirty="0" err="1" smtClean="0">
                <a:solidFill>
                  <a:srgbClr val="FF0000"/>
                </a:solidFill>
              </a:rPr>
              <a:t>krusei</a:t>
            </a:r>
            <a:r>
              <a:rPr lang="fr-FR" sz="2800" b="1" dirty="0" smtClean="0">
                <a:solidFill>
                  <a:srgbClr val="FF0000"/>
                </a:solidFill>
              </a:rPr>
              <a:t>  résistance naturelle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                          aux </a:t>
            </a:r>
            <a:r>
              <a:rPr lang="fr-FR" sz="2800" b="1" dirty="0" err="1" smtClean="0">
                <a:solidFill>
                  <a:srgbClr val="FF0000"/>
                </a:solidFill>
              </a:rPr>
              <a:t>Triazolés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Accolade fermante 5"/>
          <p:cNvSpPr/>
          <p:nvPr/>
        </p:nvSpPr>
        <p:spPr>
          <a:xfrm>
            <a:off x="7000892" y="5143512"/>
            <a:ext cx="142876" cy="7143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481"/>
            <a:ext cx="8715436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sz="2400" b="1" i="1" dirty="0" smtClean="0">
                <a:solidFill>
                  <a:srgbClr val="7030A0"/>
                </a:solidFill>
              </a:rPr>
              <a:t>         Candida </a:t>
            </a:r>
            <a:r>
              <a:rPr lang="fr-FR" sz="2400" b="1" dirty="0" smtClean="0">
                <a:solidFill>
                  <a:srgbClr val="7030A0"/>
                </a:solidFill>
              </a:rPr>
              <a:t>= </a:t>
            </a:r>
          </a:p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 Levures  unicellulaires  2 – 4µ</a:t>
            </a:r>
          </a:p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 non capsulées, non pigmentées </a:t>
            </a:r>
          </a:p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 se multiplient par bourgeonnements </a:t>
            </a:r>
          </a:p>
          <a:p>
            <a:r>
              <a:rPr lang="fr-FR" sz="2400" b="1" dirty="0" smtClean="0">
                <a:solidFill>
                  <a:srgbClr val="7030A0"/>
                </a:solidFill>
              </a:rPr>
              <a:t> pouvant produire: </a:t>
            </a:r>
          </a:p>
          <a:p>
            <a:r>
              <a:rPr lang="fr-FR" sz="2400" b="1" dirty="0" smtClean="0">
                <a:solidFill>
                  <a:srgbClr val="7030A0"/>
                </a:solidFill>
              </a:rPr>
              <a:t>   un vrai mycélium, un </a:t>
            </a:r>
            <a:r>
              <a:rPr lang="fr-FR" sz="2400" b="1" dirty="0" err="1" smtClean="0">
                <a:solidFill>
                  <a:srgbClr val="7030A0"/>
                </a:solidFill>
              </a:rPr>
              <a:t>pseudomycélium</a:t>
            </a:r>
            <a:r>
              <a:rPr lang="fr-FR" sz="2400" b="1" dirty="0" smtClean="0">
                <a:solidFill>
                  <a:srgbClr val="7030A0"/>
                </a:solidFill>
              </a:rPr>
              <a:t>, des </a:t>
            </a:r>
            <a:r>
              <a:rPr lang="fr-FR" sz="2400" b="1" dirty="0" err="1" smtClean="0">
                <a:solidFill>
                  <a:srgbClr val="7030A0"/>
                </a:solidFill>
              </a:rPr>
              <a:t>chlamydospores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0"/>
            <a:ext cx="190949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Morphologie </a:t>
            </a:r>
            <a:endParaRPr lang="fr-FR" sz="2400" b="1" i="1" dirty="0" smtClean="0">
              <a:solidFill>
                <a:srgbClr val="7030A0"/>
              </a:solidFill>
            </a:endParaRPr>
          </a:p>
        </p:txBody>
      </p:sp>
      <p:sp>
        <p:nvSpPr>
          <p:cNvPr id="22530" name="AutoShape 2" descr="data:image/jpeg;base64,/9j/4AAQSkZJRgABAQAAAQABAAD/2wCEAAkGBhMSERUUExQVFBQWFhcXGBgVFRUVFxgXFxgXFRgXGBgYHSYeGBojGRYXHy8gIycpLC0sFR4xNTAqNSYrLCkBCQoKBQUFDQUFDSkYEhgpKSkpKSkpKSkpKSkpKSkpKSkpKSkpKSkpKSkpKSkpKSkpKSkpKSkpKSkpKSkpKSkpKf/AABEIAMAA8AMBIgACEQEDEQH/xAAaAAADAQEBAQAAAAAAAAAAAAACAwQBBQAG/8QAORAAAgEDAwIDBgQGAQQDAAAAAQIRAAMhBBIxQVEFYYETInGRofAyscHRBhQjQuHxUhVicpIzorL/xAAUAQEAAAAAAAAAAAAAAAAAAAAA/8QAFBEBAAAAAAAAAAAAAAAAAAAAAP/aAAwDAQACEQMRAD8A7vsy3WJ7daYvh4xJ4odLekelMOojkQO9Ao2V3AZluPKKcsUAugZ9fnU18GfhQVfyvvbga17oBigRVLK2dyg/DPlSNVp8yKCpbszE4PWl3Jms0tyR3prJNBiPmsuA0lnAo096gK0AKbauyJoWQRStscHFAV5oOOKchkCo7TCYOaoJjj0oN1FLtLG5gCSAxA6khSwHqQB60trpPfifmJH0Ip2nQiD15x3oE6PUgso3biVJPou7cPLp/qj11/Yqn3trM4Yr+KVRWVFzywNxhkT7MDvTNygkhVVm/EVUKT8fkOO1Iv6zYdrGEZBAIVlb3mDSrCGCwuOcziRQK9oHJGQVUklW/uJRVV2zyQes/wBOZxT0DzxtAwOASfgP7QI5/U02QUG1VVSNwCAKsnkwBk+fMRQWRI+FA4DA+tSrfPtHUR7mDPUwrc8D8UDng8VRPz55pF7Q2rjbmDboAba20PEAbscwIkQYFA9jInoQDPH4gCPoRQ2wRQ6xRcWGGOwxEcR5Dj0obFwk5xED5UDi/wC1AbkEDqfL860rkep9ayzIwc+dBu6MzBzS21VtNis6Wzcb3Qcb29P1rWeOaTqEsubRuoGKtKGJg0FLqZg9zj4V5CY9KC9qBuYHkHJAMSek9/KiDg8dqDEtQMDPQEUtrhHG1iThZgMf+AYHnzpu9iVgkdcRJgEgAngyo+teuW7T3AGBG4MQVOxgygk94MckAHNBLYuC4iXFBAbd7rcqVMETAkcdBzVgsilW2tqqoiwqTAmTkyST1M0Z1Q4NBoSDW3kJnPn8KBtQMRSJk80BWnCmKdccEGDxSLy7QGgnIGP1pl235YPWgmtZnrFXWhGKC3ZFbug/fNAV9DGKnu2zA6V7xC8VVWyF3MCRPIVTbGM5/q/Er5Udm4Wtqzcy6z3CtAbHPaeu2gKxpjyf9027bM+VbabjyotRcgTQZatVl9tvn+gpdrVbvX51mp1ioyIwYls7hwIoJmWTFWkQu0gEcwQGE8TB6x1pds5+defUCTQA0sZnr+WPyqgmkIu1frWWdTuPFAerdVG88ztHyZvyU/SisjBHURPruj/8N8qHUKrDY4MbgR8RP+qZaUKpCjBMmeSYiT6cfE0CL9yPlWaWc55yKXezGZqi0QFnyoDj8qw0uxuKnc0ndjpA7UxDBBMniYj8uvbpQTahpx5in6Qx8AwORyBU+htuqKt1zdcD3nKqsk54XEDj0ql5AoFojAbS0iZET0OCfOi25++1YaKgTZuBgVOR8vkfL7mYoG0sNuG4vmCxU7dwgxCjp94rdJpmDAMFX3JgNu+IPn8Jqm5AXtmggs2YNV3dOGFSJJMec10FU4mgnaxA9K3TWT8KbdaikCKAVxTCJ+UVLqtTBMCj0qQJM9xQMt81PeWGxPNOW7mjvEbQSQO00BWbmMHkQZ6jsR1H7UbmfQR5DyAqS3IeIkcyKrRaBU7Qevb968t9bqgdaRqZAJpWl0h3bgTQU27WwxSPEbrEgCrtSnzqe5kDqZjHn+lBumHu+lM2A8jpQ+yMAVruFGaDbzAYnNBYTyilXDuM9Zqq3gZoMiTHlOYEACSSegABJPSKDS62259xgxiRh1kRMruUbhGcdJPE1t60XR0BCl0ZQxBKg4K7gMlZWDHRjXP0uhvC8rXJ2Wyjqbj23f3LZT2Nv2bEey3GdxA90DsAQdY0jrdcFg1ph7o6qfKq2j6ViTHwrGYwKAbZ7cUV04P0qfU6nYVUYL7jPYLAx0kk8nAA7nDGcMqnkSfUAkdO8UCNRrHUKtvabzOiAMC20OQNzR+FYM56EGsveJliWyqFjAGwAIMBmmSZMSO7wBXL12rvWLt+21piLjtcRgu4XV9oxQLAncy3AMceyIiuumi/DvDh9im6EuwpuwC04JkMTJUjINA+1lQeCQfmCQfqKIJE/D7Na5wAABAAAGAAMAD0oFbHXrQZpE2tIO52VjnCquJjqSZUetOuIHX4GD1gxPPUH9KkC4Ekg8SPqD3Hl5DiKNWCKVWTJ3EnJnP0yfnQbbtqD2qqK5ns2P5063cPE8eY4oFavW7W6xNUWdRMSMH6VLqLYIPU9KfYtYE0D72nVs9azVXNtp2EEojN5YHJ8gPePkppd7BmM0WjuknrjPrQFcTZd2bt6sG2lgu5Sg3TKgAoyzg5B2wSGim3EVsHpn4UNuylse6iqOIE8HO1QSQoxwscCvDvQe3gDFMQg1z9brswB8utboVaZoLNXa3Lij8OsliFAyf07/CjLUt9UqK4Y/jU2sHI9sfZz6ST6UCX8Qs3nNuzfS5cAYwu4btuW2Mwh4GcUZsXpt7NhtH8RwencV8t4V/Dt60bsf1raIdoRSXi8Nm5lA42giB/zr6bwqzdtoxuKbe8pCkEGRu3uVOVBJAAP/diIoKtoAxmoryAz1if3qg6ofpS7RLExzxNBCS4e5t/sbYFhZLLAYncDOTMCIWOvPRa6HRWAADqGjp1GJztMSPJhQ3PZXHIeyGZABvYH3sQAdpE4BGRwI4FNFxWfaWG8iQPLjpjj8qAbVKv3CQYIBiZPQDqT0FUlIFcvVKXDJO1jtIOYBRg4mMwSIx9aC62gJVgeMQpBBPpUfjGsNv2QWB7Q3JbaGMoUC21nAMMWPU4jANW6XTFAZjIEAGQIJMzAHWAOxPkK1XOVIDKeQyqymOCQwImgSjJctAsquJaJHWVG4RxIlTGJTyrWfjiB2AgRwAOkU2809RMRiAAOgAGAPIUpEME0Dm1bhAqOVk5EkA+UCkhSAxXmMUOCSZyDTVNAqyW2+/Mz6xWr2ijY9aW6Fhjmg3Z+VCLYNUAUOJPkKCRtM26QYp1jTEFJgBZZs5djMD0x8qTa8SUlo6MogqczGZ9cAAyZqm1qUYEqTIYAgiCJBKzmIIB4J4NAprMVRaTFCl0May7fKnig32ozIxSFvZxgdTR3ro8s0emIj45oMLmDP1qUlrj9h+lWathil6R+SYVVBYljAVRyxPagWnhp3SauRQPhXk1Fu5aL2riXFBglCTB6BgQCJpS6tGEE0HtRqFHEGgtor8gMCMgznIPTIIIBkdqFdAAZmqdNaA47ftQMsaS3bQJbUW0GYEnIwCSSSYkxnGe9K1OpEHmaPVXdq/Gohpy4+NBlld2elUC4F3HJCrOB95wfke1Pt6TapqXUXFtgTMnIVRJgGCckALOMnJmAc0HtVrM47T6YP6D5UzTWUZxdiXiAe1L0KpcErJiCwYQw3iVOCQVPcHnBjFUW7ZAMRwY7UGX9Qq4J5NAigntU9y0cFoJHNU6W2aBrDtUF24RPYDNWai5GB60lLG7mgmtOSCSDAyYBJgeQyT5CqF1C7FYGQ34cET3ABE4ntVCLAgVPqbAcKDMiYKmCJiRkHEgH0oBtAHI+/P8qaMCp10C7xdj31tm0DP9u7eRHH4szR6lGMbW2wZbrIoGHtQoTBkDnHwpW/z5NPz14I+VAlrxBxxXl3bvrTU04/Km7BQJFgAYEZBx3GQfmB3qexYVJCydx3OWMkkTA4EAbmx/3GqblwTz04r1i3ImgSW25AAzyTRM45np2/KqLtkEZnvSGIAAHTGaBBWWE1batx6CpUYscd6sZMQDmgkvDe22YJIE9pIE/WpLAZ1dXxab3SsA4V8E43SpCEknknECKtsooJ3c0Wu1FvDhfeb2hY5Ibatsk7ZjcxuTP/acSZoOd4N4ItnUOrX5e9aZAgUqrvIupnhWCBsZk7oOK6tnQrXP0gtm81/YTdtXBtKsRba46vLlP+SqFIiBF1THe+7cIA2zQWhMVznvkmFmc4AMmlG7dLQ3351mu8HZ7DQGLb1LKo3MyAODtUEb9rlH2g5CdYigpt6Z2A3A45n9qtsIB0xxXN0t+5aQLOxC7lFaCUQm2BbDNJCgl22nI3DpFVnWsbNtjyQSYgbgGYBgPNQOMdetBXdbFc7U6cvtZCu4Lt2sSkwbhUq4BAINxgQYnBBBGUDUMfh510LCQoxM0GaLSFNzuRvZAgVDuCrKMZaBJ/poABwF5JNI1TNIg9wap1lyEkdprmKWue2RQCVJUe8d5dCeViArFWAzP4e9BRYtXGf3hgx8uaTovEi0P/ayB19QCMeoqr+HdQ0OrDAVWH/lIVgPRj9KRqPCgAAsBVAAz0gDPyoA/nASrGYdd31I/SrrTyJ4qW1ZUQOAoA8sVZduEQRBWKBN28BzSxeHPasUbx5Tmts2Y+JPXtQNHFKuoSwg4IyO9Mb9aAPBHxoE2o6MDJ6Z+vWm3GHFJt2xbEKSRMgGCRzievP0oxQOuaiGxlcURvda5tpntCGG5fvg1lzxHdCqrTQPIlpHnVOmbHNQpoX37mPlHWqLwIH3xQN1F+DEmfKp2mOTQWwWNOt2TIn6UAae2yiR3p5RsQfjVCLQuxANAv8Ald2TkmhvaWB+EOOobI+PkcnI71mkndJNU6rUBRzQTLeXCqoVV4CiAJycdSTyTmn3LpjApegVY3GnPqlmKDLFsnJ7017oYMpJAZWXHI3KVkd4mpruocT26ffSufovEDJDDM4PTPeg3W3jbNxRtMFGb3FdSdshbSOMQryxwTxICibnL3ocgAncCFO5dyO1ptp6pKSPIx0pTaZbhDOGUgBSUYDcogAEFSOABIgwAMxXUuau3aCrGwAAKozA9c8kkk9ST1oEmztXoDFIv+I7BCjcQKHUag3JgQIpAssy+75yR0wYFBJd8WuBhv2jcYUMyqW6e7JEicfGuzoCCfaFIees88SRxu9OlcnUaFFuXN9sv7Vwyp7FrntLAtjZaRhwN8qwBkEGRGa615LlvS25E3FFpHgz+G370HrDbVnrtNAGt1EAqmCcH4cxXI0ftGeG46TXR0Z3pvYGQ20f+ob9R86r0+0ZgA0ElzRsZDH/AGP0rdTAQLMCqr9yATXH1Fo3TMn4UFmkuSMTg5prNGaTcuG3tRQC5t+0ZmBIALFFXsGJRjLYEAZJwk60NbJcqjK20yyoslQyldxwSCZWTBU9CKDXuECcwO1EdRInzivWbRA96e3xn7mmuAI7DsKBM0VthIBIDGTHWgRweOlb7JJ3ke+AQD2oK2IUDFAl5f7YnyEVP4tfK2iwBO1ZgdcxSfCLoZA8Qe3ag6kdaVeSRHFLubjwaFlaM8zQbptNt+E08qe1JW/iOv60Fp2kzIxNBRcvxx6VBevvu93OauVNw9PsUnS2IDkNDFW2mYhoO3PTPXoYNBmrtutssAC+BBiASf7hM8AwDEllqLSX2e4yOwdSrPbYWxbJ2CzuED8SzdKzGCozzRW1WQltADuWQV2wpIDi6CPdQKGkk5LdTFV6dbSuxRAikgkiSzbRCbixJwuAOBQGtkhT8hRjRGB+vNOuaxcZ78017wAyc+XFAh7AiCfrWDw1SMDP5/GhtbfxMYzgUd7xVQDt6daBTPdnbOB1x+dFZ0qB9znf1j5c96zSe9705nFBetFck9/lQV6gLnIiOP8AFHoNIQCQDEbvTvHbzofDNOHZS2eMHicxPkTt+tcnS242QD/MsQ29iBcF4RJI5jduDDgCegoO57cgEbiB1yRPpUF3xjlQJE0jxhyXYL+HcY+EmPpFe0OjO33hBn1NBfZuSoxHYfGP2HyobtwAEngc1tzHNcLXahmLA4EYNA+7rxcO0fSujpNJt+NcTwTQbZngmf8AFdltRHWKDPENELgU7gjKNuZ2sgLOoMAlSC7QYMhiCMA1zdZonDIdvtEgktbRyfasxLrtUe7JggkcKsQQQHNqJcefHpV6YHmeY7ftQL0Vg27SK2CAcQBtBYkLAwCAQYHEx0oWJ6Vp868pmDwMz8RQLW2BPEn/AD+1Daa5vdbpSI/pxyT1+lOZfy/ehNtSwYqNw4PagMXMcY4pOp1AtxtWd3Q+VOTTHFAdG4by+YoKIkCMdc9KHbPWY86ZuHfmp022ySTkjj45FAi6zreAgbPMeXM1t3X9Bnzormr3iOnlQ2dIqmSe1A/2nu4Bk49aTbts3wmPhHNXm8kR0P6UD6kCAuB0oJ2LLILHbwASSMeXFe02nDjiptbedJY3CgABXMAnG6QcEgzM5iPKur/MKqhgILKhK8bSyhipHSCTQIv+HrgkxGcc+lJRRwBA/wBc0d/xGSVgc/ZFLZjMAfCgJ7ZMADHNOtaDEEdKfp0gZpy3FHX1oFWNEE4rdRaJMDilW/FldygUwBzQ3PEyTA4/agsa4tsZrl6zxh7jQo5gDA3EcQW5I8jU10tefBwOc/OulprNvbKkNGCOPIj5SPWg448WU22uJ/UYCUBVxbcbgrMHxuVScxByOkmukPEyUO5VDDbBTcJ94Kwhiepww7Gp18D9iCyFbhRGCK0hzu2hgVP9M+6okDn3sDdiQ396lSgRmbvJ2KBAbJA98sYEcCaAV8b9qdi9WYfIEg//AFp2jsllG774o9B4Slo45ggdeQVJPoTVip7NXIyQrtHIJVSYjqMEx1igVcwPh8o+/vOOYdYdxB44HpTf+pm5uEhht3K4AgiUEqRBKtuOCJBA86Xb028+X3JoLNHb3GelVe0zH398UJO0Rx5UzSgwxA3MFYqvO5lVmVfOWAEDnig8ueR8K8bTHgVD4Z4lcuRvZXVl3AgAFcA9AJEkj5RVXiekFxVJutbFtgx29RQHBApTUP8AFHjH8tZ3WiBcd1Xft3i2Cu4AjkM2OlI8B8ZbU27i3YNy0quLmAXViAysBgwSCG6g0HQCmKG5dIxND7UgZqc7mP3igO/YmDPoKXc0pJk023j4zVKmRQFZsgAQKC5pxPak3tZtMDvW6guVBXtQTXrjE7QMZ6VTY0rATyYFN0dto96qu80EGxwCJI79Kl9k0889+tWDxCWKgZHempZEySO9ArSaXMmrmVVE9qnu6pRxxUZ8R3kqMc0DGvF/IUKDdAWelW6XTwsGnLbC8UEmp0Pu4gd4Fe0ujkfD9ac4OSOOvf4U1byosk4+dB7SaVbUnk+dLRVEwoWctFZc1ysPdM95/KpPELzQo7igk8Y1TOdqZ44o/DtIQASIiZnvWaPQsHBbIn/VdFBNAGzNTeIXoXBgjIIMEEZBpuv1Hs1iferm2LJbJzP5UAaYBp2gQTJ2qFk+cfE/Ougyqg+P+qLTaYKMCBU2o1W5tgB5mTGT8KBtqyWO3dJjiasXH+PKkpolDBwPfAiZxnmnBYHnQeYzmBJ5IABJ84GaG4oKkHIPSjpbX8kHjigm1C2cpdBdb43lJA2lP6e8MRjIJHMHd0xUfhuiW3OyNhBG6ZLiIAKkysFQSPwyuJxVeos2rkbywKzDLEgEyVKsCGWcjqCT3ihKLI2SABjqSeST5k5nzoOh/Lzz2rRZGM8VPc1YEChfUxmgrZQKX18uai1OrxI5pA1TwO3X4iJE+o+dBbd0StkEc96IXguOYAEjzyI+pqYPJ5/1286C+p46NIPyIB9PyoGWfGCQSY95mgf8FUCB5mcE8HfjiKWuua4cTjnrWWfBve3E5ZFDD/x5POJfcI6kTXT02lVeOaCK0pU/4rGs7lOYMeldNrQ61CdWJ2gfSgRp7Rgp18uldDQ6MAZye5r2nt5kjmm3NWBigcVx0HrSbutX8IyYrn6u+TgHM8d6PT2cbolo60FlmSDJxUutcTAyPzoP5Z3JBEDofKvf9L3cE0AaLTSCxkCTRbWuOImB8oprWikKcjv0roaa2FGPjQTXrotwOZp2ovKiz6x8aiuXd1w1Re0YKh2JA8waCG7/AFBJE+lVWNPA4pyCUlQ0DqVIBodYzoslWGcGMcUEXiGr24FbpbJiYEnrEmpLmluF1Y5BH1rsadcQOlBgUgV5sCe1MVgcggwYNS+La9LFre4JlgoA7mgJXkGuW14ye3eva/UMjqqztME+uSD5UWrS2VAU++Dx09aBdkE4AJmuqmiCyBzGT6UGhs7EHc+cR9DijbUmDA6fOgE6bvmK06UYBxMjsOCflANOZwKxmBGfMehUqfoSPWgmPh4PlMGPv41qaIAR/wCR/wDYICPmgM+VZqtYVOBOe/kaUmvJoHjQCmmyqjOfpU1nVMTigvlmwPuKCi7q1AmOv39JB9O1Avii+tLQSsEfeP3HzpFjRgkxyMfvQV6rUHaI5P5UNlCMnk0y1p+/1pocTEdImgjv+I7HVeS3EkgZYqBjrKnJ8qoG24iun9wPPIIJVl84I57RTdXpLbDdBldzAjOTMg913CY6EnvFci37e3cCWt3u3CFWZ3EOYdxwdxl26bT2AoOkvh8GW5mavtr0AxHNbqbq5I4kxPaTB+X51zNLqXNySYWfSg6jt0++v7H5Ur2iJMkff39aivO7XGWCB+0gfmfnRr4HJ3F+s8GeMgUD7p3EADHT96XqdUVgL8P8029cChlXJAz39KjtauUO4Z7x8sUB3L+2zddV3OiFlXnc3eK4H8M+Katn3XL4dCphXA2bip2LnrugQcTE10bGrFrffcHajAADlnb8KjtQ6y8Ncbdv2aWWI9nCkQTJYqD0eJwcHiaDn+Da7U2tYm17jb7wQoxZiVYmJU4wMenSKP8Ahm9dua62C9y5bZS10OS6hPZkkntDbY+NW/xOzWRZt3A0tbH/AMf4z/UebZYZYoNk56+dPtfxINMio1tXtW7Si/cUkXQQzx0h4jbB52Gg6gsYE8wPy+/nRBY4+57UzU29rEcwcefUH5EUuaBPsQs7QBJkxH2K4v8AFBL27RGUtXCbkdAQCjk9FlWWehKzVPiGqf2iqnHU/GqreiG0jBBG1geCDyKCLUsmpRb1tt+6QW6MykrI+IAPqafo/CFQ7jz+sVVpNMLdtbaKFRAQqjgTzR3rwA9M0Ej3JJjGOa1mgGe36UVtJyOteNg7ST2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2" name="AutoShape 4" descr="data:image/jpeg;base64,/9j/4AAQSkZJRgABAQAAAQABAAD/2wCEAAkGBhMSERUUExQVFBQWFhcXGBgVFRUVFxgXFxgXFRgXGBgYHSYeGBojGRYXHy8gIycpLC0sFR4xNTAqNSYrLCkBCQoKBQUFDQUFDSkYEhgpKSkpKSkpKSkpKSkpKSkpKSkpKSkpKSkpKSkpKSkpKSkpKSkpKSkpKSkpKSkpKSkpKf/AABEIAMAA8AMBIgACEQEDEQH/xAAaAAADAQEBAQAAAAAAAAAAAAACAwQBBQAG/8QAORAAAgEDAwIDBgQGAQQDAAAAAQIRAAMhBBIxQVEFYYETInGRofAyscHRBhQjQuHxUhVicpIzorL/xAAUAQEAAAAAAAAAAAAAAAAAAAAA/8QAFBEBAAAAAAAAAAAAAAAAAAAAAP/aAAwDAQACEQMRAD8A7vsy3WJ7daYvh4xJ4odLekelMOojkQO9Ao2V3AZluPKKcsUAugZ9fnU18GfhQVfyvvbga17oBigRVLK2dyg/DPlSNVp8yKCpbszE4PWl3Jms0tyR3prJNBiPmsuA0lnAo096gK0AKbauyJoWQRStscHFAV5oOOKchkCo7TCYOaoJjj0oN1FLtLG5gCSAxA6khSwHqQB60trpPfifmJH0Ip2nQiD15x3oE6PUgso3biVJPou7cPLp/qj11/Yqn3trM4Yr+KVRWVFzywNxhkT7MDvTNygkhVVm/EVUKT8fkOO1Iv6zYdrGEZBAIVlb3mDSrCGCwuOcziRQK9oHJGQVUklW/uJRVV2zyQes/wBOZxT0DzxtAwOASfgP7QI5/U02QUG1VVSNwCAKsnkwBk+fMRQWRI+FA4DA+tSrfPtHUR7mDPUwrc8D8UDng8VRPz55pF7Q2rjbmDboAba20PEAbscwIkQYFA9jInoQDPH4gCPoRQ2wRQ6xRcWGGOwxEcR5Dj0obFwk5xED5UDi/wC1AbkEDqfL860rkep9ayzIwc+dBu6MzBzS21VtNis6Wzcb3Qcb29P1rWeOaTqEsubRuoGKtKGJg0FLqZg9zj4V5CY9KC9qBuYHkHJAMSek9/KiDg8dqDEtQMDPQEUtrhHG1iThZgMf+AYHnzpu9iVgkdcRJgEgAngyo+teuW7T3AGBG4MQVOxgygk94MckAHNBLYuC4iXFBAbd7rcqVMETAkcdBzVgsilW2tqqoiwqTAmTkyST1M0Z1Q4NBoSDW3kJnPn8KBtQMRSJk80BWnCmKdccEGDxSLy7QGgnIGP1pl235YPWgmtZnrFXWhGKC3ZFbug/fNAV9DGKnu2zA6V7xC8VVWyF3MCRPIVTbGM5/q/Er5Udm4Wtqzcy6z3CtAbHPaeu2gKxpjyf9027bM+VbabjyotRcgTQZatVl9tvn+gpdrVbvX51mp1ioyIwYls7hwIoJmWTFWkQu0gEcwQGE8TB6x1pds5+defUCTQA0sZnr+WPyqgmkIu1frWWdTuPFAerdVG88ztHyZvyU/SisjBHURPruj/8N8qHUKrDY4MbgR8RP+qZaUKpCjBMmeSYiT6cfE0CL9yPlWaWc55yKXezGZqi0QFnyoDj8qw0uxuKnc0ndjpA7UxDBBMniYj8uvbpQTahpx5in6Qx8AwORyBU+htuqKt1zdcD3nKqsk54XEDj0ql5AoFojAbS0iZET0OCfOi25++1YaKgTZuBgVOR8vkfL7mYoG0sNuG4vmCxU7dwgxCjp94rdJpmDAMFX3JgNu+IPn8Jqm5AXtmggs2YNV3dOGFSJJMec10FU4mgnaxA9K3TWT8KbdaikCKAVxTCJ+UVLqtTBMCj0qQJM9xQMt81PeWGxPNOW7mjvEbQSQO00BWbmMHkQZ6jsR1H7UbmfQR5DyAqS3IeIkcyKrRaBU7Qevb968t9bqgdaRqZAJpWl0h3bgTQU27WwxSPEbrEgCrtSnzqe5kDqZjHn+lBumHu+lM2A8jpQ+yMAVruFGaDbzAYnNBYTyilXDuM9Zqq3gZoMiTHlOYEACSSegABJPSKDS62259xgxiRh1kRMruUbhGcdJPE1t60XR0BCl0ZQxBKg4K7gMlZWDHRjXP0uhvC8rXJ2Wyjqbj23f3LZT2Nv2bEey3GdxA90DsAQdY0jrdcFg1ph7o6qfKq2j6ViTHwrGYwKAbZ7cUV04P0qfU6nYVUYL7jPYLAx0kk8nAA7nDGcMqnkSfUAkdO8UCNRrHUKtvabzOiAMC20OQNzR+FYM56EGsveJliWyqFjAGwAIMBmmSZMSO7wBXL12rvWLt+21piLjtcRgu4XV9oxQLAncy3AMceyIiuumi/DvDh9im6EuwpuwC04JkMTJUjINA+1lQeCQfmCQfqKIJE/D7Na5wAABAAAGAAMAD0oFbHXrQZpE2tIO52VjnCquJjqSZUetOuIHX4GD1gxPPUH9KkC4Ekg8SPqD3Hl5DiKNWCKVWTJ3EnJnP0yfnQbbtqD2qqK5ns2P5063cPE8eY4oFavW7W6xNUWdRMSMH6VLqLYIPU9KfYtYE0D72nVs9azVXNtp2EEojN5YHJ8gPePkppd7BmM0WjuknrjPrQFcTZd2bt6sG2lgu5Sg3TKgAoyzg5B2wSGim3EVsHpn4UNuylse6iqOIE8HO1QSQoxwscCvDvQe3gDFMQg1z9brswB8utboVaZoLNXa3Lij8OsliFAyf07/CjLUt9UqK4Y/jU2sHI9sfZz6ST6UCX8Qs3nNuzfS5cAYwu4btuW2Mwh4GcUZsXpt7NhtH8RwencV8t4V/Dt60bsf1raIdoRSXi8Nm5lA42giB/zr6bwqzdtoxuKbe8pCkEGRu3uVOVBJAAP/diIoKtoAxmoryAz1if3qg6ofpS7RLExzxNBCS4e5t/sbYFhZLLAYncDOTMCIWOvPRa6HRWAADqGjp1GJztMSPJhQ3PZXHIeyGZABvYH3sQAdpE4BGRwI4FNFxWfaWG8iQPLjpjj8qAbVKv3CQYIBiZPQDqT0FUlIFcvVKXDJO1jtIOYBRg4mMwSIx9aC62gJVgeMQpBBPpUfjGsNv2QWB7Q3JbaGMoUC21nAMMWPU4jANW6XTFAZjIEAGQIJMzAHWAOxPkK1XOVIDKeQyqymOCQwImgSjJctAsquJaJHWVG4RxIlTGJTyrWfjiB2AgRwAOkU2809RMRiAAOgAGAPIUpEME0Dm1bhAqOVk5EkA+UCkhSAxXmMUOCSZyDTVNAqyW2+/Mz6xWr2ijY9aW6Fhjmg3Z+VCLYNUAUOJPkKCRtM26QYp1jTEFJgBZZs5djMD0x8qTa8SUlo6MogqczGZ9cAAyZqm1qUYEqTIYAgiCJBKzmIIB4J4NAprMVRaTFCl0May7fKnig32ozIxSFvZxgdTR3ro8s0emIj45oMLmDP1qUlrj9h+lWathil6R+SYVVBYljAVRyxPagWnhp3SauRQPhXk1Fu5aL2riXFBglCTB6BgQCJpS6tGEE0HtRqFHEGgtor8gMCMgznIPTIIIBkdqFdAAZmqdNaA47ftQMsaS3bQJbUW0GYEnIwCSSSYkxnGe9K1OpEHmaPVXdq/Gohpy4+NBlld2elUC4F3HJCrOB95wfke1Pt6TapqXUXFtgTMnIVRJgGCckALOMnJmAc0HtVrM47T6YP6D5UzTWUZxdiXiAe1L0KpcErJiCwYQw3iVOCQVPcHnBjFUW7ZAMRwY7UGX9Qq4J5NAigntU9y0cFoJHNU6W2aBrDtUF24RPYDNWai5GB60lLG7mgmtOSCSDAyYBJgeQyT5CqF1C7FYGQ34cET3ABE4ntVCLAgVPqbAcKDMiYKmCJiRkHEgH0oBtAHI+/P8qaMCp10C7xdj31tm0DP9u7eRHH4szR6lGMbW2wZbrIoGHtQoTBkDnHwpW/z5NPz14I+VAlrxBxxXl3bvrTU04/Km7BQJFgAYEZBx3GQfmB3qexYVJCydx3OWMkkTA4EAbmx/3GqblwTz04r1i3ImgSW25AAzyTRM45np2/KqLtkEZnvSGIAAHTGaBBWWE1batx6CpUYscd6sZMQDmgkvDe22YJIE9pIE/WpLAZ1dXxab3SsA4V8E43SpCEknknECKtsooJ3c0Wu1FvDhfeb2hY5Ibatsk7ZjcxuTP/acSZoOd4N4ItnUOrX5e9aZAgUqrvIupnhWCBsZk7oOK6tnQrXP0gtm81/YTdtXBtKsRba46vLlP+SqFIiBF1THe+7cIA2zQWhMVznvkmFmc4AMmlG7dLQ3351mu8HZ7DQGLb1LKo3MyAODtUEb9rlH2g5CdYigpt6Z2A3A45n9qtsIB0xxXN0t+5aQLOxC7lFaCUQm2BbDNJCgl22nI3DpFVnWsbNtjyQSYgbgGYBgPNQOMdetBXdbFc7U6cvtZCu4Lt2sSkwbhUq4BAINxgQYnBBBGUDUMfh510LCQoxM0GaLSFNzuRvZAgVDuCrKMZaBJ/poABwF5JNI1TNIg9wap1lyEkdprmKWue2RQCVJUe8d5dCeViArFWAzP4e9BRYtXGf3hgx8uaTovEi0P/ayB19QCMeoqr+HdQ0OrDAVWH/lIVgPRj9KRqPCgAAsBVAAz0gDPyoA/nASrGYdd31I/SrrTyJ4qW1ZUQOAoA8sVZduEQRBWKBN28BzSxeHPasUbx5Tmts2Y+JPXtQNHFKuoSwg4IyO9Mb9aAPBHxoE2o6MDJ6Z+vWm3GHFJt2xbEKSRMgGCRzievP0oxQOuaiGxlcURvda5tpntCGG5fvg1lzxHdCqrTQPIlpHnVOmbHNQpoX37mPlHWqLwIH3xQN1F+DEmfKp2mOTQWwWNOt2TIn6UAae2yiR3p5RsQfjVCLQuxANAv8Ald2TkmhvaWB+EOOobI+PkcnI71mkndJNU6rUBRzQTLeXCqoVV4CiAJycdSTyTmn3LpjApegVY3GnPqlmKDLFsnJ7017oYMpJAZWXHI3KVkd4mpruocT26ffSufovEDJDDM4PTPeg3W3jbNxRtMFGb3FdSdshbSOMQryxwTxICibnL3ocgAncCFO5dyO1ptp6pKSPIx0pTaZbhDOGUgBSUYDcogAEFSOABIgwAMxXUuau3aCrGwAAKozA9c8kkk9ST1oEmztXoDFIv+I7BCjcQKHUag3JgQIpAssy+75yR0wYFBJd8WuBhv2jcYUMyqW6e7JEicfGuzoCCfaFIees88SRxu9OlcnUaFFuXN9sv7Vwyp7FrntLAtjZaRhwN8qwBkEGRGa615LlvS25E3FFpHgz+G370HrDbVnrtNAGt1EAqmCcH4cxXI0ftGeG46TXR0Z3pvYGQ20f+ob9R86r0+0ZgA0ElzRsZDH/AGP0rdTAQLMCqr9yATXH1Fo3TMn4UFmkuSMTg5prNGaTcuG3tRQC5t+0ZmBIALFFXsGJRjLYEAZJwk60NbJcqjK20yyoslQyldxwSCZWTBU9CKDXuECcwO1EdRInzivWbRA96e3xn7mmuAI7DsKBM0VthIBIDGTHWgRweOlb7JJ3ke+AQD2oK2IUDFAl5f7YnyEVP4tfK2iwBO1ZgdcxSfCLoZA8Qe3ag6kdaVeSRHFLubjwaFlaM8zQbptNt+E08qe1JW/iOv60Fp2kzIxNBRcvxx6VBevvu93OauVNw9PsUnS2IDkNDFW2mYhoO3PTPXoYNBmrtutssAC+BBiASf7hM8AwDEllqLSX2e4yOwdSrPbYWxbJ2CzuED8SzdKzGCozzRW1WQltADuWQV2wpIDi6CPdQKGkk5LdTFV6dbSuxRAikgkiSzbRCbixJwuAOBQGtkhT8hRjRGB+vNOuaxcZ78017wAyc+XFAh7AiCfrWDw1SMDP5/GhtbfxMYzgUd7xVQDt6daBTPdnbOB1x+dFZ0qB9znf1j5c96zSe9705nFBetFck9/lQV6gLnIiOP8AFHoNIQCQDEbvTvHbzofDNOHZS2eMHicxPkTt+tcnS242QD/MsQ29iBcF4RJI5jduDDgCegoO57cgEbiB1yRPpUF3xjlQJE0jxhyXYL+HcY+EmPpFe0OjO33hBn1NBfZuSoxHYfGP2HyobtwAEngc1tzHNcLXahmLA4EYNA+7rxcO0fSujpNJt+NcTwTQbZngmf8AFdltRHWKDPENELgU7gjKNuZ2sgLOoMAlSC7QYMhiCMA1zdZonDIdvtEgktbRyfasxLrtUe7JggkcKsQQQHNqJcefHpV6YHmeY7ftQL0Vg27SK2CAcQBtBYkLAwCAQYHEx0oWJ6Vp868pmDwMz8RQLW2BPEn/AD+1Daa5vdbpSI/pxyT1+lOZfy/ehNtSwYqNw4PagMXMcY4pOp1AtxtWd3Q+VOTTHFAdG4by+YoKIkCMdc9KHbPWY86ZuHfmp022ySTkjj45FAi6zreAgbPMeXM1t3X9Bnzormr3iOnlQ2dIqmSe1A/2nu4Bk49aTbts3wmPhHNXm8kR0P6UD6kCAuB0oJ2LLILHbwASSMeXFe02nDjiptbedJY3CgABXMAnG6QcEgzM5iPKur/MKqhgILKhK8bSyhipHSCTQIv+HrgkxGcc+lJRRwBA/wBc0d/xGSVgc/ZFLZjMAfCgJ7ZMADHNOtaDEEdKfp0gZpy3FHX1oFWNEE4rdRaJMDilW/FldygUwBzQ3PEyTA4/agsa4tsZrl6zxh7jQo5gDA3EcQW5I8jU10tefBwOc/OulprNvbKkNGCOPIj5SPWg448WU22uJ/UYCUBVxbcbgrMHxuVScxByOkmukPEyUO5VDDbBTcJ94Kwhiepww7Gp18D9iCyFbhRGCK0hzu2hgVP9M+6okDn3sDdiQ396lSgRmbvJ2KBAbJA98sYEcCaAV8b9qdi9WYfIEg//AFp2jsllG774o9B4Slo45ggdeQVJPoTVip7NXIyQrtHIJVSYjqMEx1igVcwPh8o+/vOOYdYdxB44HpTf+pm5uEhht3K4AgiUEqRBKtuOCJBA86Xb028+X3JoLNHb3GelVe0zH398UJO0Rx5UzSgwxA3MFYqvO5lVmVfOWAEDnig8ueR8K8bTHgVD4Z4lcuRvZXVl3AgAFcA9AJEkj5RVXiekFxVJutbFtgx29RQHBApTUP8AFHjH8tZ3WiBcd1Xft3i2Cu4AjkM2OlI8B8ZbU27i3YNy0quLmAXViAysBgwSCG6g0HQCmKG5dIxND7UgZqc7mP3igO/YmDPoKXc0pJk023j4zVKmRQFZsgAQKC5pxPak3tZtMDvW6guVBXtQTXrjE7QMZ6VTY0rATyYFN0dto96qu80EGxwCJI79Kl9k0889+tWDxCWKgZHempZEySO9ArSaXMmrmVVE9qnu6pRxxUZ8R3kqMc0DGvF/IUKDdAWelW6XTwsGnLbC8UEmp0Pu4gd4Fe0ujkfD9ac4OSOOvf4U1byosk4+dB7SaVbUnk+dLRVEwoWctFZc1ysPdM95/KpPELzQo7igk8Y1TOdqZ44o/DtIQASIiZnvWaPQsHBbIn/VdFBNAGzNTeIXoXBgjIIMEEZBpuv1Hs1iferm2LJbJzP5UAaYBp2gQTJ2qFk+cfE/Ougyqg+P+qLTaYKMCBU2o1W5tgB5mTGT8KBtqyWO3dJjiasXH+PKkpolDBwPfAiZxnmnBYHnQeYzmBJ5IABJ84GaG4oKkHIPSjpbX8kHjigm1C2cpdBdb43lJA2lP6e8MRjIJHMHd0xUfhuiW3OyNhBG6ZLiIAKkysFQSPwyuJxVeos2rkbywKzDLEgEyVKsCGWcjqCT3ihKLI2SABjqSeST5k5nzoOh/Lzz2rRZGM8VPc1YEChfUxmgrZQKX18uai1OrxI5pA1TwO3X4iJE+o+dBbd0StkEc96IXguOYAEjzyI+pqYPJ5/1286C+p46NIPyIB9PyoGWfGCQSY95mgf8FUCB5mcE8HfjiKWuua4cTjnrWWfBve3E5ZFDD/x5POJfcI6kTXT02lVeOaCK0pU/4rGs7lOYMeldNrQ61CdWJ2gfSgRp7Rgp18uldDQ6MAZye5r2nt5kjmm3NWBigcVx0HrSbutX8IyYrn6u+TgHM8d6PT2cbolo60FlmSDJxUutcTAyPzoP5Z3JBEDofKvf9L3cE0AaLTSCxkCTRbWuOImB8oprWikKcjv0roaa2FGPjQTXrotwOZp2ovKiz6x8aiuXd1w1Re0YKh2JA8waCG7/AFBJE+lVWNPA4pyCUlQ0DqVIBodYzoslWGcGMcUEXiGr24FbpbJiYEnrEmpLmluF1Y5BH1rsadcQOlBgUgV5sCe1MVgcggwYNS+La9LFre4JlgoA7mgJXkGuW14ye3eva/UMjqqztME+uSD5UWrS2VAU++Dx09aBdkE4AJmuqmiCyBzGT6UGhs7EHc+cR9DijbUmDA6fOgE6bvmK06UYBxMjsOCflANOZwKxmBGfMehUqfoSPWgmPh4PlMGPv41qaIAR/wCR/wDYICPmgM+VZqtYVOBOe/kaUmvJoHjQCmmyqjOfpU1nVMTigvlmwPuKCi7q1AmOv39JB9O1Avii+tLQSsEfeP3HzpFjRgkxyMfvQV6rUHaI5P5UNlCMnk0y1p+/1pocTEdImgjv+I7HVeS3EkgZYqBjrKnJ8qoG24iun9wPPIIJVl84I57RTdXpLbDdBldzAjOTMg913CY6EnvFci37e3cCWt3u3CFWZ3EOYdxwdxl26bT2AoOkvh8GW5mavtr0AxHNbqbq5I4kxPaTB+X51zNLqXNySYWfSg6jt0++v7H5Ur2iJMkff39aivO7XGWCB+0gfmfnRr4HJ3F+s8GeMgUD7p3EADHT96XqdUVgL8P8029cChlXJAz39KjtauUO4Z7x8sUB3L+2zddV3OiFlXnc3eK4H8M+Katn3XL4dCphXA2bip2LnrugQcTE10bGrFrffcHajAADlnb8KjtQ6y8Ncbdv2aWWI9nCkQTJYqD0eJwcHiaDn+Da7U2tYm17jb7wQoxZiVYmJU4wMenSKP8Ahm9dua62C9y5bZS10OS6hPZkkntDbY+NW/xOzWRZt3A0tbH/AMf4z/UebZYZYoNk56+dPtfxINMio1tXtW7Si/cUkXQQzx0h4jbB52Gg6gsYE8wPy+/nRBY4+57UzU29rEcwcefUH5EUuaBPsQs7QBJkxH2K4v8AFBL27RGUtXCbkdAQCjk9FlWWehKzVPiGqf2iqnHU/GqreiG0jBBG1geCDyKCLUsmpRb1tt+6QW6MykrI+IAPqafo/CFQ7jz+sVVpNMLdtbaKFRAQqjgTzR3rwA9M0Ej3JJjGOa1mgGe36UVtJyOteNg7ST2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4" name="AutoShape 6" descr="data:image/jpeg;base64,/9j/4AAQSkZJRgABAQAAAQABAAD/2wCEAAkGBhMSERUUExQVFBQWFhcXGBgVFRUVFxgXFxgXFRgXGBgYHSYeGBojGRYXHy8gIycpLC0sFR4xNTAqNSYrLCkBCQoKBQUFDQUFDSkYEhgpKSkpKSkpKSkpKSkpKSkpKSkpKSkpKSkpKSkpKSkpKSkpKSkpKSkpKSkpKSkpKSkpKf/AABEIAMAA8AMBIgACEQEDEQH/xAAaAAADAQEBAQAAAAAAAAAAAAACAwQBBQAG/8QAORAAAgEDAwIDBgQGAQQDAAAAAQIRAAMhBBIxQVEFYYETInGRofAyscHRBhQjQuHxUhVicpIzorL/xAAUAQEAAAAAAAAAAAAAAAAAAAAA/8QAFBEBAAAAAAAAAAAAAAAAAAAAAP/aAAwDAQACEQMRAD8A7vsy3WJ7daYvh4xJ4odLekelMOojkQO9Ao2V3AZluPKKcsUAugZ9fnU18GfhQVfyvvbga17oBigRVLK2dyg/DPlSNVp8yKCpbszE4PWl3Jms0tyR3prJNBiPmsuA0lnAo096gK0AKbauyJoWQRStscHFAV5oOOKchkCo7TCYOaoJjj0oN1FLtLG5gCSAxA6khSwHqQB60trpPfifmJH0Ip2nQiD15x3oE6PUgso3biVJPou7cPLp/qj11/Yqn3trM4Yr+KVRWVFzywNxhkT7MDvTNygkhVVm/EVUKT8fkOO1Iv6zYdrGEZBAIVlb3mDSrCGCwuOcziRQK9oHJGQVUklW/uJRVV2zyQes/wBOZxT0DzxtAwOASfgP7QI5/U02QUG1VVSNwCAKsnkwBk+fMRQWRI+FA4DA+tSrfPtHUR7mDPUwrc8D8UDng8VRPz55pF7Q2rjbmDboAba20PEAbscwIkQYFA9jInoQDPH4gCPoRQ2wRQ6xRcWGGOwxEcR5Dj0obFwk5xED5UDi/wC1AbkEDqfL860rkep9ayzIwc+dBu6MzBzS21VtNis6Wzcb3Qcb29P1rWeOaTqEsubRuoGKtKGJg0FLqZg9zj4V5CY9KC9qBuYHkHJAMSek9/KiDg8dqDEtQMDPQEUtrhHG1iThZgMf+AYHnzpu9iVgkdcRJgEgAngyo+teuW7T3AGBG4MQVOxgygk94MckAHNBLYuC4iXFBAbd7rcqVMETAkcdBzVgsilW2tqqoiwqTAmTkyST1M0Z1Q4NBoSDW3kJnPn8KBtQMRSJk80BWnCmKdccEGDxSLy7QGgnIGP1pl235YPWgmtZnrFXWhGKC3ZFbug/fNAV9DGKnu2zA6V7xC8VVWyF3MCRPIVTbGM5/q/Er5Udm4Wtqzcy6z3CtAbHPaeu2gKxpjyf9027bM+VbabjyotRcgTQZatVl9tvn+gpdrVbvX51mp1ioyIwYls7hwIoJmWTFWkQu0gEcwQGE8TB6x1pds5+defUCTQA0sZnr+WPyqgmkIu1frWWdTuPFAerdVG88ztHyZvyU/SisjBHURPruj/8N8qHUKrDY4MbgR8RP+qZaUKpCjBMmeSYiT6cfE0CL9yPlWaWc55yKXezGZqi0QFnyoDj8qw0uxuKnc0ndjpA7UxDBBMniYj8uvbpQTahpx5in6Qx8AwORyBU+htuqKt1zdcD3nKqsk54XEDj0ql5AoFojAbS0iZET0OCfOi25++1YaKgTZuBgVOR8vkfL7mYoG0sNuG4vmCxU7dwgxCjp94rdJpmDAMFX3JgNu+IPn8Jqm5AXtmggs2YNV3dOGFSJJMec10FU4mgnaxA9K3TWT8KbdaikCKAVxTCJ+UVLqtTBMCj0qQJM9xQMt81PeWGxPNOW7mjvEbQSQO00BWbmMHkQZ6jsR1H7UbmfQR5DyAqS3IeIkcyKrRaBU7Qevb968t9bqgdaRqZAJpWl0h3bgTQU27WwxSPEbrEgCrtSnzqe5kDqZjHn+lBumHu+lM2A8jpQ+yMAVruFGaDbzAYnNBYTyilXDuM9Zqq3gZoMiTHlOYEACSSegABJPSKDS62259xgxiRh1kRMruUbhGcdJPE1t60XR0BCl0ZQxBKg4K7gMlZWDHRjXP0uhvC8rXJ2Wyjqbj23f3LZT2Nv2bEey3GdxA90DsAQdY0jrdcFg1ph7o6qfKq2j6ViTHwrGYwKAbZ7cUV04P0qfU6nYVUYL7jPYLAx0kk8nAA7nDGcMqnkSfUAkdO8UCNRrHUKtvabzOiAMC20OQNzR+FYM56EGsveJliWyqFjAGwAIMBmmSZMSO7wBXL12rvWLt+21piLjtcRgu4XV9oxQLAncy3AMceyIiuumi/DvDh9im6EuwpuwC04JkMTJUjINA+1lQeCQfmCQfqKIJE/D7Na5wAABAAAGAAMAD0oFbHXrQZpE2tIO52VjnCquJjqSZUetOuIHX4GD1gxPPUH9KkC4Ekg8SPqD3Hl5DiKNWCKVWTJ3EnJnP0yfnQbbtqD2qqK5ns2P5063cPE8eY4oFavW7W6xNUWdRMSMH6VLqLYIPU9KfYtYE0D72nVs9azVXNtp2EEojN5YHJ8gPePkppd7BmM0WjuknrjPrQFcTZd2bt6sG2lgu5Sg3TKgAoyzg5B2wSGim3EVsHpn4UNuylse6iqOIE8HO1QSQoxwscCvDvQe3gDFMQg1z9brswB8utboVaZoLNXa3Lij8OsliFAyf07/CjLUt9UqK4Y/jU2sHI9sfZz6ST6UCX8Qs3nNuzfS5cAYwu4btuW2Mwh4GcUZsXpt7NhtH8RwencV8t4V/Dt60bsf1raIdoRSXi8Nm5lA42giB/zr6bwqzdtoxuKbe8pCkEGRu3uVOVBJAAP/diIoKtoAxmoryAz1if3qg6ofpS7RLExzxNBCS4e5t/sbYFhZLLAYncDOTMCIWOvPRa6HRWAADqGjp1GJztMSPJhQ3PZXHIeyGZABvYH3sQAdpE4BGRwI4FNFxWfaWG8iQPLjpjj8qAbVKv3CQYIBiZPQDqT0FUlIFcvVKXDJO1jtIOYBRg4mMwSIx9aC62gJVgeMQpBBPpUfjGsNv2QWB7Q3JbaGMoUC21nAMMWPU4jANW6XTFAZjIEAGQIJMzAHWAOxPkK1XOVIDKeQyqymOCQwImgSjJctAsquJaJHWVG4RxIlTGJTyrWfjiB2AgRwAOkU2809RMRiAAOgAGAPIUpEME0Dm1bhAqOVk5EkA+UCkhSAxXmMUOCSZyDTVNAqyW2+/Mz6xWr2ijY9aW6Fhjmg3Z+VCLYNUAUOJPkKCRtM26QYp1jTEFJgBZZs5djMD0x8qTa8SUlo6MogqczGZ9cAAyZqm1qUYEqTIYAgiCJBKzmIIB4J4NAprMVRaTFCl0May7fKnig32ozIxSFvZxgdTR3ro8s0emIj45oMLmDP1qUlrj9h+lWathil6R+SYVVBYljAVRyxPagWnhp3SauRQPhXk1Fu5aL2riXFBglCTB6BgQCJpS6tGEE0HtRqFHEGgtor8gMCMgznIPTIIIBkdqFdAAZmqdNaA47ftQMsaS3bQJbUW0GYEnIwCSSSYkxnGe9K1OpEHmaPVXdq/Gohpy4+NBlld2elUC4F3HJCrOB95wfke1Pt6TapqXUXFtgTMnIVRJgGCckALOMnJmAc0HtVrM47T6YP6D5UzTWUZxdiXiAe1L0KpcErJiCwYQw3iVOCQVPcHnBjFUW7ZAMRwY7UGX9Qq4J5NAigntU9y0cFoJHNU6W2aBrDtUF24RPYDNWai5GB60lLG7mgmtOSCSDAyYBJgeQyT5CqF1C7FYGQ34cET3ABE4ntVCLAgVPqbAcKDMiYKmCJiRkHEgH0oBtAHI+/P8qaMCp10C7xdj31tm0DP9u7eRHH4szR6lGMbW2wZbrIoGHtQoTBkDnHwpW/z5NPz14I+VAlrxBxxXl3bvrTU04/Km7BQJFgAYEZBx3GQfmB3qexYVJCydx3OWMkkTA4EAbmx/3GqblwTz04r1i3ImgSW25AAzyTRM45np2/KqLtkEZnvSGIAAHTGaBBWWE1batx6CpUYscd6sZMQDmgkvDe22YJIE9pIE/WpLAZ1dXxab3SsA4V8E43SpCEknknECKtsooJ3c0Wu1FvDhfeb2hY5Ibatsk7ZjcxuTP/acSZoOd4N4ItnUOrX5e9aZAgUqrvIupnhWCBsZk7oOK6tnQrXP0gtm81/YTdtXBtKsRba46vLlP+SqFIiBF1THe+7cIA2zQWhMVznvkmFmc4AMmlG7dLQ3351mu8HZ7DQGLb1LKo3MyAODtUEb9rlH2g5CdYigpt6Z2A3A45n9qtsIB0xxXN0t+5aQLOxC7lFaCUQm2BbDNJCgl22nI3DpFVnWsbNtjyQSYgbgGYBgPNQOMdetBXdbFc7U6cvtZCu4Lt2sSkwbhUq4BAINxgQYnBBBGUDUMfh510LCQoxM0GaLSFNzuRvZAgVDuCrKMZaBJ/poABwF5JNI1TNIg9wap1lyEkdprmKWue2RQCVJUe8d5dCeViArFWAzP4e9BRYtXGf3hgx8uaTovEi0P/ayB19QCMeoqr+HdQ0OrDAVWH/lIVgPRj9KRqPCgAAsBVAAz0gDPyoA/nASrGYdd31I/SrrTyJ4qW1ZUQOAoA8sVZduEQRBWKBN28BzSxeHPasUbx5Tmts2Y+JPXtQNHFKuoSwg4IyO9Mb9aAPBHxoE2o6MDJ6Z+vWm3GHFJt2xbEKSRMgGCRzievP0oxQOuaiGxlcURvda5tpntCGG5fvg1lzxHdCqrTQPIlpHnVOmbHNQpoX37mPlHWqLwIH3xQN1F+DEmfKp2mOTQWwWNOt2TIn6UAae2yiR3p5RsQfjVCLQuxANAv8Ald2TkmhvaWB+EOOobI+PkcnI71mkndJNU6rUBRzQTLeXCqoVV4CiAJycdSTyTmn3LpjApegVY3GnPqlmKDLFsnJ7017oYMpJAZWXHI3KVkd4mpruocT26ffSufovEDJDDM4PTPeg3W3jbNxRtMFGb3FdSdshbSOMQryxwTxICibnL3ocgAncCFO5dyO1ptp6pKSPIx0pTaZbhDOGUgBSUYDcogAEFSOABIgwAMxXUuau3aCrGwAAKozA9c8kkk9ST1oEmztXoDFIv+I7BCjcQKHUag3JgQIpAssy+75yR0wYFBJd8WuBhv2jcYUMyqW6e7JEicfGuzoCCfaFIees88SRxu9OlcnUaFFuXN9sv7Vwyp7FrntLAtjZaRhwN8qwBkEGRGa615LlvS25E3FFpHgz+G370HrDbVnrtNAGt1EAqmCcH4cxXI0ftGeG46TXR0Z3pvYGQ20f+ob9R86r0+0ZgA0ElzRsZDH/AGP0rdTAQLMCqr9yATXH1Fo3TMn4UFmkuSMTg5prNGaTcuG3tRQC5t+0ZmBIALFFXsGJRjLYEAZJwk60NbJcqjK20yyoslQyldxwSCZWTBU9CKDXuECcwO1EdRInzivWbRA96e3xn7mmuAI7DsKBM0VthIBIDGTHWgRweOlb7JJ3ke+AQD2oK2IUDFAl5f7YnyEVP4tfK2iwBO1ZgdcxSfCLoZA8Qe3ag6kdaVeSRHFLubjwaFlaM8zQbptNt+E08qe1JW/iOv60Fp2kzIxNBRcvxx6VBevvu93OauVNw9PsUnS2IDkNDFW2mYhoO3PTPXoYNBmrtutssAC+BBiASf7hM8AwDEllqLSX2e4yOwdSrPbYWxbJ2CzuED8SzdKzGCozzRW1WQltADuWQV2wpIDi6CPdQKGkk5LdTFV6dbSuxRAikgkiSzbRCbixJwuAOBQGtkhT8hRjRGB+vNOuaxcZ78017wAyc+XFAh7AiCfrWDw1SMDP5/GhtbfxMYzgUd7xVQDt6daBTPdnbOB1x+dFZ0qB9znf1j5c96zSe9705nFBetFck9/lQV6gLnIiOP8AFHoNIQCQDEbvTvHbzofDNOHZS2eMHicxPkTt+tcnS242QD/MsQ29iBcF4RJI5jduDDgCegoO57cgEbiB1yRPpUF3xjlQJE0jxhyXYL+HcY+EmPpFe0OjO33hBn1NBfZuSoxHYfGP2HyobtwAEngc1tzHNcLXahmLA4EYNA+7rxcO0fSujpNJt+NcTwTQbZngmf8AFdltRHWKDPENELgU7gjKNuZ2sgLOoMAlSC7QYMhiCMA1zdZonDIdvtEgktbRyfasxLrtUe7JggkcKsQQQHNqJcefHpV6YHmeY7ftQL0Vg27SK2CAcQBtBYkLAwCAQYHEx0oWJ6Vp868pmDwMz8RQLW2BPEn/AD+1Daa5vdbpSI/pxyT1+lOZfy/ehNtSwYqNw4PagMXMcY4pOp1AtxtWd3Q+VOTTHFAdG4by+YoKIkCMdc9KHbPWY86ZuHfmp022ySTkjj45FAi6zreAgbPMeXM1t3X9Bnzormr3iOnlQ2dIqmSe1A/2nu4Bk49aTbts3wmPhHNXm8kR0P6UD6kCAuB0oJ2LLILHbwASSMeXFe02nDjiptbedJY3CgABXMAnG6QcEgzM5iPKur/MKqhgILKhK8bSyhipHSCTQIv+HrgkxGcc+lJRRwBA/wBc0d/xGSVgc/ZFLZjMAfCgJ7ZMADHNOtaDEEdKfp0gZpy3FHX1oFWNEE4rdRaJMDilW/FldygUwBzQ3PEyTA4/agsa4tsZrl6zxh7jQo5gDA3EcQW5I8jU10tefBwOc/OulprNvbKkNGCOPIj5SPWg448WU22uJ/UYCUBVxbcbgrMHxuVScxByOkmukPEyUO5VDDbBTcJ94Kwhiepww7Gp18D9iCyFbhRGCK0hzu2hgVP9M+6okDn3sDdiQ396lSgRmbvJ2KBAbJA98sYEcCaAV8b9qdi9WYfIEg//AFp2jsllG774o9B4Slo45ggdeQVJPoTVip7NXIyQrtHIJVSYjqMEx1igVcwPh8o+/vOOYdYdxB44HpTf+pm5uEhht3K4AgiUEqRBKtuOCJBA86Xb028+X3JoLNHb3GelVe0zH398UJO0Rx5UzSgwxA3MFYqvO5lVmVfOWAEDnig8ueR8K8bTHgVD4Z4lcuRvZXVl3AgAFcA9AJEkj5RVXiekFxVJutbFtgx29RQHBApTUP8AFHjH8tZ3WiBcd1Xft3i2Cu4AjkM2OlI8B8ZbU27i3YNy0quLmAXViAysBgwSCG6g0HQCmKG5dIxND7UgZqc7mP3igO/YmDPoKXc0pJk023j4zVKmRQFZsgAQKC5pxPak3tZtMDvW6guVBXtQTXrjE7QMZ6VTY0rATyYFN0dto96qu80EGxwCJI79Kl9k0889+tWDxCWKgZHempZEySO9ArSaXMmrmVVE9qnu6pRxxUZ8R3kqMc0DGvF/IUKDdAWelW6XTwsGnLbC8UEmp0Pu4gd4Fe0ujkfD9ac4OSOOvf4U1byosk4+dB7SaVbUnk+dLRVEwoWctFZc1ysPdM95/KpPELzQo7igk8Y1TOdqZ44o/DtIQASIiZnvWaPQsHBbIn/VdFBNAGzNTeIXoXBgjIIMEEZBpuv1Hs1iferm2LJbJzP5UAaYBp2gQTJ2qFk+cfE/Ougyqg+P+qLTaYKMCBU2o1W5tgB5mTGT8KBtqyWO3dJjiasXH+PKkpolDBwPfAiZxnmnBYHnQeYzmBJ5IABJ84GaG4oKkHIPSjpbX8kHjigm1C2cpdBdb43lJA2lP6e8MRjIJHMHd0xUfhuiW3OyNhBG6ZLiIAKkysFQSPwyuJxVeos2rkbywKzDLEgEyVKsCGWcjqCT3ihKLI2SABjqSeST5k5nzoOh/Lzz2rRZGM8VPc1YEChfUxmgrZQKX18uai1OrxI5pA1TwO3X4iJE+o+dBbd0StkEc96IXguOYAEjzyI+pqYPJ5/1286C+p46NIPyIB9PyoGWfGCQSY95mgf8FUCB5mcE8HfjiKWuua4cTjnrWWfBve3E5ZFDD/x5POJfcI6kTXT02lVeOaCK0pU/4rGs7lOYMeldNrQ61CdWJ2gfSgRp7Rgp18uldDQ6MAZye5r2nt5kjmm3NWBigcVx0HrSbutX8IyYrn6u+TgHM8d6PT2cbolo60FlmSDJxUutcTAyPzoP5Z3JBEDofKvf9L3cE0AaLTSCxkCTRbWuOImB8oprWikKcjv0roaa2FGPjQTXrotwOZp2ovKiz6x8aiuXd1w1Re0YKh2JA8waCG7/AFBJE+lVWNPA4pyCUlQ0DqVIBodYzoslWGcGMcUEXiGr24FbpbJiYEnrEmpLmluF1Y5BH1rsadcQOlBgUgV5sCe1MVgcggwYNS+La9LFre4JlgoA7mgJXkGuW14ye3eva/UMjqqztME+uSD5UWrS2VAU++Dx09aBdkE4AJmuqmiCyBzGT6UGhs7EHc+cR9DijbUmDA6fOgE6bvmK06UYBxMjsOCflANOZwKxmBGfMehUqfoSPWgmPh4PlMGPv41qaIAR/wCR/wDYICPmgM+VZqtYVOBOe/kaUmvJoHjQCmmyqjOfpU1nVMTigvlmwPuKCi7q1AmOv39JB9O1Avii+tLQSsEfeP3HzpFjRgkxyMfvQV6rUHaI5P5UNlCMnk0y1p+/1pocTEdImgjv+I7HVeS3EkgZYqBjrKnJ8qoG24iun9wPPIIJVl84I57RTdXpLbDdBldzAjOTMg913CY6EnvFci37e3cCWt3u3CFWZ3EOYdxwdxl26bT2AoOkvh8GW5mavtr0AxHNbqbq5I4kxPaTB+X51zNLqXNySYWfSg6jt0++v7H5Ur2iJMkff39aivO7XGWCB+0gfmfnRr4HJ3F+s8GeMgUD7p3EADHT96XqdUVgL8P8029cChlXJAz39KjtauUO4Z7x8sUB3L+2zddV3OiFlXnc3eK4H8M+Katn3XL4dCphXA2bip2LnrugQcTE10bGrFrffcHajAADlnb8KjtQ6y8Ncbdv2aWWI9nCkQTJYqD0eJwcHiaDn+Da7U2tYm17jb7wQoxZiVYmJU4wMenSKP8Ahm9dua62C9y5bZS10OS6hPZkkntDbY+NW/xOzWRZt3A0tbH/AMf4z/UebZYZYoNk56+dPtfxINMio1tXtW7Si/cUkXQQzx0h4jbB52Gg6gsYE8wPy+/nRBY4+57UzU29rEcwcefUH5EUuaBPsQs7QBJkxH2K4v8AFBL27RGUtXCbkdAQCjk9FlWWehKzVPiGqf2iqnHU/GqreiG0jBBG1geCDyKCLUsmpRb1tt+6QW6MykrI+IAPqafo/CFQ7jz+sVVpNMLdtbaKFRAQqjgTzR3rwA9M0Ej3JJjGOa1mgGe36UVtJyOteNg7ST2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6" name="AutoShape 8" descr="data:image/jpeg;base64,/9j/4AAQSkZJRgABAQAAAQABAAD/2wCEAAkGBhMSERUUExQVFBQWFhcXGBgVFRUVFxgXFxgXFRgXGBgYHSYeGBojGRYXHy8gIycpLC0sFR4xNTAqNSYrLCkBCQoKBQUFDQUFDSkYEhgpKSkpKSkpKSkpKSkpKSkpKSkpKSkpKSkpKSkpKSkpKSkpKSkpKSkpKSkpKSkpKSkpKf/AABEIAMAA8AMBIgACEQEDEQH/xAAaAAADAQEBAQAAAAAAAAAAAAACAwQBBQAG/8QAORAAAgEDAwIDBgQGAQQDAAAAAQIRAAMhBBIxQVEFYYETInGRofAyscHRBhQjQuHxUhVicpIzorL/xAAUAQEAAAAAAAAAAAAAAAAAAAAA/8QAFBEBAAAAAAAAAAAAAAAAAAAAAP/aAAwDAQACEQMRAD8A7vsy3WJ7daYvh4xJ4odLekelMOojkQO9Ao2V3AZluPKKcsUAugZ9fnU18GfhQVfyvvbga17oBigRVLK2dyg/DPlSNVp8yKCpbszE4PWl3Jms0tyR3prJNBiPmsuA0lnAo096gK0AKbauyJoWQRStscHFAV5oOOKchkCo7TCYOaoJjj0oN1FLtLG5gCSAxA6khSwHqQB60trpPfifmJH0Ip2nQiD15x3oE6PUgso3biVJPou7cPLp/qj11/Yqn3trM4Yr+KVRWVFzywNxhkT7MDvTNygkhVVm/EVUKT8fkOO1Iv6zYdrGEZBAIVlb3mDSrCGCwuOcziRQK9oHJGQVUklW/uJRVV2zyQes/wBOZxT0DzxtAwOASfgP7QI5/U02QUG1VVSNwCAKsnkwBk+fMRQWRI+FA4DA+tSrfPtHUR7mDPUwrc8D8UDng8VRPz55pF7Q2rjbmDboAba20PEAbscwIkQYFA9jInoQDPH4gCPoRQ2wRQ6xRcWGGOwxEcR5Dj0obFwk5xED5UDi/wC1AbkEDqfL860rkep9ayzIwc+dBu6MzBzS21VtNis6Wzcb3Qcb29P1rWeOaTqEsubRuoGKtKGJg0FLqZg9zj4V5CY9KC9qBuYHkHJAMSek9/KiDg8dqDEtQMDPQEUtrhHG1iThZgMf+AYHnzpu9iVgkdcRJgEgAngyo+teuW7T3AGBG4MQVOxgygk94MckAHNBLYuC4iXFBAbd7rcqVMETAkcdBzVgsilW2tqqoiwqTAmTkyST1M0Z1Q4NBoSDW3kJnPn8KBtQMRSJk80BWnCmKdccEGDxSLy7QGgnIGP1pl235YPWgmtZnrFXWhGKC3ZFbug/fNAV9DGKnu2zA6V7xC8VVWyF3MCRPIVTbGM5/q/Er5Udm4Wtqzcy6z3CtAbHPaeu2gKxpjyf9027bM+VbabjyotRcgTQZatVl9tvn+gpdrVbvX51mp1ioyIwYls7hwIoJmWTFWkQu0gEcwQGE8TB6x1pds5+defUCTQA0sZnr+WPyqgmkIu1frWWdTuPFAerdVG88ztHyZvyU/SisjBHURPruj/8N8qHUKrDY4MbgR8RP+qZaUKpCjBMmeSYiT6cfE0CL9yPlWaWc55yKXezGZqi0QFnyoDj8qw0uxuKnc0ndjpA7UxDBBMniYj8uvbpQTahpx5in6Qx8AwORyBU+htuqKt1zdcD3nKqsk54XEDj0ql5AoFojAbS0iZET0OCfOi25++1YaKgTZuBgVOR8vkfL7mYoG0sNuG4vmCxU7dwgxCjp94rdJpmDAMFX3JgNu+IPn8Jqm5AXtmggs2YNV3dOGFSJJMec10FU4mgnaxA9K3TWT8KbdaikCKAVxTCJ+UVLqtTBMCj0qQJM9xQMt81PeWGxPNOW7mjvEbQSQO00BWbmMHkQZ6jsR1H7UbmfQR5DyAqS3IeIkcyKrRaBU7Qevb968t9bqgdaRqZAJpWl0h3bgTQU27WwxSPEbrEgCrtSnzqe5kDqZjHn+lBumHu+lM2A8jpQ+yMAVruFGaDbzAYnNBYTyilXDuM9Zqq3gZoMiTHlOYEACSSegABJPSKDS62259xgxiRh1kRMruUbhGcdJPE1t60XR0BCl0ZQxBKg4K7gMlZWDHRjXP0uhvC8rXJ2Wyjqbj23f3LZT2Nv2bEey3GdxA90DsAQdY0jrdcFg1ph7o6qfKq2j6ViTHwrGYwKAbZ7cUV04P0qfU6nYVUYL7jPYLAx0kk8nAA7nDGcMqnkSfUAkdO8UCNRrHUKtvabzOiAMC20OQNzR+FYM56EGsveJliWyqFjAGwAIMBmmSZMSO7wBXL12rvWLt+21piLjtcRgu4XV9oxQLAncy3AMceyIiuumi/DvDh9im6EuwpuwC04JkMTJUjINA+1lQeCQfmCQfqKIJE/D7Na5wAABAAAGAAMAD0oFbHXrQZpE2tIO52VjnCquJjqSZUetOuIHX4GD1gxPPUH9KkC4Ekg8SPqD3Hl5DiKNWCKVWTJ3EnJnP0yfnQbbtqD2qqK5ns2P5063cPE8eY4oFavW7W6xNUWdRMSMH6VLqLYIPU9KfYtYE0D72nVs9azVXNtp2EEojN5YHJ8gPePkppd7BmM0WjuknrjPrQFcTZd2bt6sG2lgu5Sg3TKgAoyzg5B2wSGim3EVsHpn4UNuylse6iqOIE8HO1QSQoxwscCvDvQe3gDFMQg1z9brswB8utboVaZoLNXa3Lij8OsliFAyf07/CjLUt9UqK4Y/jU2sHI9sfZz6ST6UCX8Qs3nNuzfS5cAYwu4btuW2Mwh4GcUZsXpt7NhtH8RwencV8t4V/Dt60bsf1raIdoRSXi8Nm5lA42giB/zr6bwqzdtoxuKbe8pCkEGRu3uVOVBJAAP/diIoKtoAxmoryAz1if3qg6ofpS7RLExzxNBCS4e5t/sbYFhZLLAYncDOTMCIWOvPRa6HRWAADqGjp1GJztMSPJhQ3PZXHIeyGZABvYH3sQAdpE4BGRwI4FNFxWfaWG8iQPLjpjj8qAbVKv3CQYIBiZPQDqT0FUlIFcvVKXDJO1jtIOYBRg4mMwSIx9aC62gJVgeMQpBBPpUfjGsNv2QWB7Q3JbaGMoUC21nAMMWPU4jANW6XTFAZjIEAGQIJMzAHWAOxPkK1XOVIDKeQyqymOCQwImgSjJctAsquJaJHWVG4RxIlTGJTyrWfjiB2AgRwAOkU2809RMRiAAOgAGAPIUpEME0Dm1bhAqOVk5EkA+UCkhSAxXmMUOCSZyDTVNAqyW2+/Mz6xWr2ijY9aW6Fhjmg3Z+VCLYNUAUOJPkKCRtM26QYp1jTEFJgBZZs5djMD0x8qTa8SUlo6MogqczGZ9cAAyZqm1qUYEqTIYAgiCJBKzmIIB4J4NAprMVRaTFCl0May7fKnig32ozIxSFvZxgdTR3ro8s0emIj45oMLmDP1qUlrj9h+lWathil6R+SYVVBYljAVRyxPagWnhp3SauRQPhXk1Fu5aL2riXFBglCTB6BgQCJpS6tGEE0HtRqFHEGgtor8gMCMgznIPTIIIBkdqFdAAZmqdNaA47ftQMsaS3bQJbUW0GYEnIwCSSSYkxnGe9K1OpEHmaPVXdq/Gohpy4+NBlld2elUC4F3HJCrOB95wfke1Pt6TapqXUXFtgTMnIVRJgGCckALOMnJmAc0HtVrM47T6YP6D5UzTWUZxdiXiAe1L0KpcErJiCwYQw3iVOCQVPcHnBjFUW7ZAMRwY7UGX9Qq4J5NAigntU9y0cFoJHNU6W2aBrDtUF24RPYDNWai5GB60lLG7mgmtOSCSDAyYBJgeQyT5CqF1C7FYGQ34cET3ABE4ntVCLAgVPqbAcKDMiYKmCJiRkHEgH0oBtAHI+/P8qaMCp10C7xdj31tm0DP9u7eRHH4szR6lGMbW2wZbrIoGHtQoTBkDnHwpW/z5NPz14I+VAlrxBxxXl3bvrTU04/Km7BQJFgAYEZBx3GQfmB3qexYVJCydx3OWMkkTA4EAbmx/3GqblwTz04r1i3ImgSW25AAzyTRM45np2/KqLtkEZnvSGIAAHTGaBBWWE1batx6CpUYscd6sZMQDmgkvDe22YJIE9pIE/WpLAZ1dXxab3SsA4V8E43SpCEknknECKtsooJ3c0Wu1FvDhfeb2hY5Ibatsk7ZjcxuTP/acSZoOd4N4ItnUOrX5e9aZAgUqrvIupnhWCBsZk7oOK6tnQrXP0gtm81/YTdtXBtKsRba46vLlP+SqFIiBF1THe+7cIA2zQWhMVznvkmFmc4AMmlG7dLQ3351mu8HZ7DQGLb1LKo3MyAODtUEb9rlH2g5CdYigpt6Z2A3A45n9qtsIB0xxXN0t+5aQLOxC7lFaCUQm2BbDNJCgl22nI3DpFVnWsbNtjyQSYgbgGYBgPNQOMdetBXdbFc7U6cvtZCu4Lt2sSkwbhUq4BAINxgQYnBBBGUDUMfh510LCQoxM0GaLSFNzuRvZAgVDuCrKMZaBJ/poABwF5JNI1TNIg9wap1lyEkdprmKWue2RQCVJUe8d5dCeViArFWAzP4e9BRYtXGf3hgx8uaTovEi0P/ayB19QCMeoqr+HdQ0OrDAVWH/lIVgPRj9KRqPCgAAsBVAAz0gDPyoA/nASrGYdd31I/SrrTyJ4qW1ZUQOAoA8sVZduEQRBWKBN28BzSxeHPasUbx5Tmts2Y+JPXtQNHFKuoSwg4IyO9Mb9aAPBHxoE2o6MDJ6Z+vWm3GHFJt2xbEKSRMgGCRzievP0oxQOuaiGxlcURvda5tpntCGG5fvg1lzxHdCqrTQPIlpHnVOmbHNQpoX37mPlHWqLwIH3xQN1F+DEmfKp2mOTQWwWNOt2TIn6UAae2yiR3p5RsQfjVCLQuxANAv8Ald2TkmhvaWB+EOOobI+PkcnI71mkndJNU6rUBRzQTLeXCqoVV4CiAJycdSTyTmn3LpjApegVY3GnPqlmKDLFsnJ7017oYMpJAZWXHI3KVkd4mpruocT26ffSufovEDJDDM4PTPeg3W3jbNxRtMFGb3FdSdshbSOMQryxwTxICibnL3ocgAncCFO5dyO1ptp6pKSPIx0pTaZbhDOGUgBSUYDcogAEFSOABIgwAMxXUuau3aCrGwAAKozA9c8kkk9ST1oEmztXoDFIv+I7BCjcQKHUag3JgQIpAssy+75yR0wYFBJd8WuBhv2jcYUMyqW6e7JEicfGuzoCCfaFIees88SRxu9OlcnUaFFuXN9sv7Vwyp7FrntLAtjZaRhwN8qwBkEGRGa615LlvS25E3FFpHgz+G370HrDbVnrtNAGt1EAqmCcH4cxXI0ftGeG46TXR0Z3pvYGQ20f+ob9R86r0+0ZgA0ElzRsZDH/AGP0rdTAQLMCqr9yATXH1Fo3TMn4UFmkuSMTg5prNGaTcuG3tRQC5t+0ZmBIALFFXsGJRjLYEAZJwk60NbJcqjK20yyoslQyldxwSCZWTBU9CKDXuECcwO1EdRInzivWbRA96e3xn7mmuAI7DsKBM0VthIBIDGTHWgRweOlb7JJ3ke+AQD2oK2IUDFAl5f7YnyEVP4tfK2iwBO1ZgdcxSfCLoZA8Qe3ag6kdaVeSRHFLubjwaFlaM8zQbptNt+E08qe1JW/iOv60Fp2kzIxNBRcvxx6VBevvu93OauVNw9PsUnS2IDkNDFW2mYhoO3PTPXoYNBmrtutssAC+BBiASf7hM8AwDEllqLSX2e4yOwdSrPbYWxbJ2CzuED8SzdKzGCozzRW1WQltADuWQV2wpIDi6CPdQKGkk5LdTFV6dbSuxRAikgkiSzbRCbixJwuAOBQGtkhT8hRjRGB+vNOuaxcZ78017wAyc+XFAh7AiCfrWDw1SMDP5/GhtbfxMYzgUd7xVQDt6daBTPdnbOB1x+dFZ0qB9znf1j5c96zSe9705nFBetFck9/lQV6gLnIiOP8AFHoNIQCQDEbvTvHbzofDNOHZS2eMHicxPkTt+tcnS242QD/MsQ29iBcF4RJI5jduDDgCegoO57cgEbiB1yRPpUF3xjlQJE0jxhyXYL+HcY+EmPpFe0OjO33hBn1NBfZuSoxHYfGP2HyobtwAEngc1tzHNcLXahmLA4EYNA+7rxcO0fSujpNJt+NcTwTQbZngmf8AFdltRHWKDPENELgU7gjKNuZ2sgLOoMAlSC7QYMhiCMA1zdZonDIdvtEgktbRyfasxLrtUe7JggkcKsQQQHNqJcefHpV6YHmeY7ftQL0Vg27SK2CAcQBtBYkLAwCAQYHEx0oWJ6Vp868pmDwMz8RQLW2BPEn/AD+1Daa5vdbpSI/pxyT1+lOZfy/ehNtSwYqNw4PagMXMcY4pOp1AtxtWd3Q+VOTTHFAdG4by+YoKIkCMdc9KHbPWY86ZuHfmp022ySTkjj45FAi6zreAgbPMeXM1t3X9Bnzormr3iOnlQ2dIqmSe1A/2nu4Bk49aTbts3wmPhHNXm8kR0P6UD6kCAuB0oJ2LLILHbwASSMeXFe02nDjiptbedJY3CgABXMAnG6QcEgzM5iPKur/MKqhgILKhK8bSyhipHSCTQIv+HrgkxGcc+lJRRwBA/wBc0d/xGSVgc/ZFLZjMAfCgJ7ZMADHNOtaDEEdKfp0gZpy3FHX1oFWNEE4rdRaJMDilW/FldygUwBzQ3PEyTA4/agsa4tsZrl6zxh7jQo5gDA3EcQW5I8jU10tefBwOc/OulprNvbKkNGCOPIj5SPWg448WU22uJ/UYCUBVxbcbgrMHxuVScxByOkmukPEyUO5VDDbBTcJ94Kwhiepww7Gp18D9iCyFbhRGCK0hzu2hgVP9M+6okDn3sDdiQ396lSgRmbvJ2KBAbJA98sYEcCaAV8b9qdi9WYfIEg//AFp2jsllG774o9B4Slo45ggdeQVJPoTVip7NXIyQrtHIJVSYjqMEx1igVcwPh8o+/vOOYdYdxB44HpTf+pm5uEhht3K4AgiUEqRBKtuOCJBA86Xb028+X3JoLNHb3GelVe0zH398UJO0Rx5UzSgwxA3MFYqvO5lVmVfOWAEDnig8ueR8K8bTHgVD4Z4lcuRvZXVl3AgAFcA9AJEkj5RVXiekFxVJutbFtgx29RQHBApTUP8AFHjH8tZ3WiBcd1Xft3i2Cu4AjkM2OlI8B8ZbU27i3YNy0quLmAXViAysBgwSCG6g0HQCmKG5dIxND7UgZqc7mP3igO/YmDPoKXc0pJk023j4zVKmRQFZsgAQKC5pxPak3tZtMDvW6guVBXtQTXrjE7QMZ6VTY0rATyYFN0dto96qu80EGxwCJI79Kl9k0889+tWDxCWKgZHempZEySO9ArSaXMmrmVVE9qnu6pRxxUZ8R3kqMc0DGvF/IUKDdAWelW6XTwsGnLbC8UEmp0Pu4gd4Fe0ujkfD9ac4OSOOvf4U1byosk4+dB7SaVbUnk+dLRVEwoWctFZc1ysPdM95/KpPELzQo7igk8Y1TOdqZ44o/DtIQASIiZnvWaPQsHBbIn/VdFBNAGzNTeIXoXBgjIIMEEZBpuv1Hs1iferm2LJbJzP5UAaYBp2gQTJ2qFk+cfE/Ougyqg+P+qLTaYKMCBU2o1W5tgB5mTGT8KBtqyWO3dJjiasXH+PKkpolDBwPfAiZxnmnBYHnQeYzmBJ5IABJ84GaG4oKkHIPSjpbX8kHjigm1C2cpdBdb43lJA2lP6e8MRjIJHMHd0xUfhuiW3OyNhBG6ZLiIAKkysFQSPwyuJxVeos2rkbywKzDLEgEyVKsCGWcjqCT3ihKLI2SABjqSeST5k5nzoOh/Lzz2rRZGM8VPc1YEChfUxmgrZQKX18uai1OrxI5pA1TwO3X4iJE+o+dBbd0StkEc96IXguOYAEjzyI+pqYPJ5/1286C+p46NIPyIB9PyoGWfGCQSY95mgf8FUCB5mcE8HfjiKWuua4cTjnrWWfBve3E5ZFDD/x5POJfcI6kTXT02lVeOaCK0pU/4rGs7lOYMeldNrQ61CdWJ2gfSgRp7Rgp18uldDQ6MAZye5r2nt5kjmm3NWBigcVx0HrSbutX8IyYrn6u+TgHM8d6PT2cbolo60FlmSDJxUutcTAyPzoP5Z3JBEDofKvf9L3cE0AaLTSCxkCTRbWuOImB8oprWikKcjv0roaa2FGPjQTXrotwOZp2ovKiz6x8aiuXd1w1Re0YKh2JA8waCG7/AFBJE+lVWNPA4pyCUlQ0DqVIBodYzoslWGcGMcUEXiGr24FbpbJiYEnrEmpLmluF1Y5BH1rsadcQOlBgUgV5sCe1MVgcggwYNS+La9LFre4JlgoA7mgJXkGuW14ye3eva/UMjqqztME+uSD5UWrS2VAU++Dx09aBdkE4AJmuqmiCyBzGT6UGhs7EHc+cR9DijbUmDA6fOgE6bvmK06UYBxMjsOCflANOZwKxmBGfMehUqfoSPWgmPh4PlMGPv41qaIAR/wCR/wDYICPmgM+VZqtYVOBOe/kaUmvJoHjQCmmyqjOfpU1nVMTigvlmwPuKCi7q1AmOv39JB9O1Avii+tLQSsEfeP3HzpFjRgkxyMfvQV6rUHaI5P5UNlCMnk0y1p+/1pocTEdImgjv+I7HVeS3EkgZYqBjrKnJ8qoG24iun9wPPIIJVl84I57RTdXpLbDdBldzAjOTMg913CY6EnvFci37e3cCWt3u3CFWZ3EOYdxwdxl26bT2AoOkvh8GW5mavtr0AxHNbqbq5I4kxPaTB+X51zNLqXNySYWfSg6jt0++v7H5Ur2iJMkff39aivO7XGWCB+0gfmfnRr4HJ3F+s8GeMgUD7p3EADHT96XqdUVgL8P8029cChlXJAz39KjtauUO4Z7x8sUB3L+2zddV3OiFlXnc3eK4H8M+Katn3XL4dCphXA2bip2LnrugQcTE10bGrFrffcHajAADlnb8KjtQ6y8Ncbdv2aWWI9nCkQTJYqD0eJwcHiaDn+Da7U2tYm17jb7wQoxZiVYmJU4wMenSKP8Ahm9dua62C9y5bZS10OS6hPZkkntDbY+NW/xOzWRZt3A0tbH/AMf4z/UebZYZYoNk56+dPtfxINMio1tXtW7Si/cUkXQQzx0h4jbB52Gg6gsYE8wPy+/nRBY4+57UzU29rEcwcefUH5EUuaBPsQs7QBJkxH2K4v8AFBL27RGUtXCbkdAQCjk9FlWWehKzVPiGqf2iqnHU/GqreiG0jBBG1geCDyKCLUsmpRb1tt+6QW6MykrI+IAPqafo/CFQ7jz+sVVpNMLdtbaKFRAQqjgTzR3rwA9M0Ej3JJjGOa1mgGe36UVtJyOteNg7ST2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8" name="Picture 10" descr="http://candida-albicans.fr/wp-content/uploads/2010/05/750px-Levure-30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10"/>
            <a:ext cx="6357982" cy="342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8860" y="714356"/>
            <a:ext cx="414340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Pseudomycellium</a:t>
            </a:r>
            <a:endParaRPr kumimoji="0" lang="fr-FR" sz="3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assemblage de levures mises bout à bout simulant un filament mycélien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membres.multimania.fr/neb5000/BacteriologieII/IV%20-%20Les%20Levures/Schema%20des%20levures/morphologie%20en%20pseudomycelli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0001" y="2536025"/>
            <a:ext cx="442915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3357554" y="0"/>
            <a:ext cx="190949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Morphologie </a:t>
            </a:r>
            <a:endParaRPr lang="fr-FR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10" name="Picture 460" descr="http://t1.gstatic.com/images?q=tbn:ANd9GcT2xKp8Q7-0MtZIgHOYcdJzhkXF--711RKatw3yymnh2w0G6Ji0p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143404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642918"/>
            <a:ext cx="8501122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fr-FR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fr-FR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ycellium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Vrai</a:t>
            </a:r>
            <a:endParaRPr kumimoji="0" lang="fr-FR" sz="3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spécifique de l’espèce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 </a:t>
            </a: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conversion d’une levure en filament mycélien passe par l’intermédiaire du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tube germinatif</a:t>
            </a:r>
            <a:endParaRPr kumimoji="0" lang="fr-FR" sz="2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Responsable de l’invasion des tissus et des organes de l’hôte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membres.multimania.fr/neb5000/BacteriologieII/IV%20-%20Les%20Levures/Schema%20des%20levures/morphologie%20en%20vraimycelli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071590" y="3929054"/>
            <a:ext cx="428625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57554" y="0"/>
            <a:ext cx="190949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Morphologie </a:t>
            </a:r>
            <a:endParaRPr lang="fr-FR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11" name="Picture 8" descr="http://curezone.com/upload/_C_Forums/Candida/Candida_albicans_mycelial_grow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496"/>
            <a:ext cx="2000264" cy="3571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http://t0.gstatic.com/images?q=tbn:ANd9GcSz6e7OLu6X_hilBPvO9RACJII0mWvEOivJx2mX6yfw40gBTfvP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496"/>
            <a:ext cx="2257425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pharmaweb.univ-lille2.fr/apache2-default/aides_pedagogiques/parasito/Internat/imagesTP/LEVBO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857496"/>
            <a:ext cx="214314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lèche droite 13"/>
          <p:cNvSpPr/>
          <p:nvPr/>
        </p:nvSpPr>
        <p:spPr>
          <a:xfrm>
            <a:off x="3929058" y="4286256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6215074" y="4286256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1352</Words>
  <Application>Microsoft Office PowerPoint</Application>
  <PresentationFormat>Affichage à l'écran (4:3)</PresentationFormat>
  <Paragraphs>434</Paragraphs>
  <Slides>49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1_Thème Office</vt:lpstr>
      <vt:lpstr>Candidoses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Dr BELBAALI</cp:lastModifiedBy>
  <cp:revision>87</cp:revision>
  <dcterms:created xsi:type="dcterms:W3CDTF">2012-12-16T10:30:32Z</dcterms:created>
  <dcterms:modified xsi:type="dcterms:W3CDTF">2013-03-11T10:27:23Z</dcterms:modified>
</cp:coreProperties>
</file>