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>
        <p:scale>
          <a:sx n="70" d="100"/>
          <a:sy n="7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9B105-81DF-403D-9BA1-E57AADF1CFBA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9354-583A-4DA8-9587-86661D78E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7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9354-583A-4DA8-9587-86661D78E2D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03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9354-583A-4DA8-9587-86661D78E2D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56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5777D2-43D2-42DA-A44D-3E2E653CED76}" type="datetimeFigureOut">
              <a:rPr lang="fr-FR" smtClean="0"/>
              <a:t>23/04/2013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DE863-58CE-4274-9B58-8CAE411982FB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6093296"/>
            <a:ext cx="7743336" cy="52348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Année universitaire </a:t>
            </a:r>
            <a:r>
              <a:rPr lang="fr-FR" sz="28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2012-2013</a:t>
            </a:r>
            <a:r>
              <a:rPr lang="en-US" sz="2800" dirty="0">
                <a:solidFill>
                  <a:srgbClr val="FF0000"/>
                </a:solidFill>
                <a:effectLst/>
                <a:latin typeface="Book Antiqua"/>
                <a:ea typeface="Times New Roman"/>
                <a:cs typeface="Times New Roman"/>
              </a:rPr>
              <a:t/>
            </a:r>
            <a:br>
              <a:rPr lang="en-US" sz="2800" dirty="0">
                <a:solidFill>
                  <a:srgbClr val="FF0000"/>
                </a:solidFill>
                <a:effectLst/>
                <a:latin typeface="Book Antiqua"/>
                <a:ea typeface="Times New Roman"/>
                <a:cs typeface="Times New Roman"/>
              </a:rPr>
            </a:b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3215" y="4581128"/>
            <a:ext cx="4108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>
                <a:latin typeface="Times New Roman"/>
                <a:ea typeface="Times New Roman"/>
              </a:rPr>
              <a:t>D</a:t>
            </a:r>
            <a:r>
              <a:rPr lang="fr-FR" sz="3200" b="1" i="1" dirty="0" smtClean="0">
                <a:latin typeface="Times New Roman"/>
                <a:ea typeface="Times New Roman"/>
              </a:rPr>
              <a:t>r N- BELAGGOUNE</a:t>
            </a:r>
            <a:endParaRPr lang="ar-DZ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01472" y="1678448"/>
            <a:ext cx="841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solidFill>
                  <a:srgbClr val="00B0F0"/>
                </a:solidFill>
              </a:rPr>
              <a:t>LA  MOELLE  EPINIERE</a:t>
            </a:r>
            <a:endParaRPr lang="fr-FR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i="1" dirty="0" smtClean="0">
                <a:solidFill>
                  <a:srgbClr val="FFC000"/>
                </a:solidFill>
              </a:rPr>
              <a:t>2. Neurones </a:t>
            </a:r>
            <a:r>
              <a:rPr lang="fr-FR" i="1" dirty="0">
                <a:solidFill>
                  <a:srgbClr val="FFC000"/>
                </a:solidFill>
              </a:rPr>
              <a:t>funiculaires </a:t>
            </a:r>
            <a:r>
              <a:rPr lang="fr-FR" i="1" dirty="0" smtClean="0">
                <a:solidFill>
                  <a:srgbClr val="FFC000"/>
                </a:solidFill>
              </a:rPr>
              <a:t/>
            </a:r>
            <a:br>
              <a:rPr lang="fr-FR" i="1" dirty="0" smtClean="0">
                <a:solidFill>
                  <a:srgbClr val="FFC000"/>
                </a:solidFill>
              </a:rPr>
            </a:br>
            <a:r>
              <a:rPr lang="fr-FR" i="1" dirty="0" smtClean="0">
                <a:solidFill>
                  <a:srgbClr val="FFC000"/>
                </a:solidFill>
              </a:rPr>
              <a:t> </a:t>
            </a:r>
            <a:r>
              <a:rPr lang="fr-FR" i="1" dirty="0">
                <a:solidFill>
                  <a:srgbClr val="FFC000"/>
                </a:solidFill>
              </a:rPr>
              <a:t>fasciculaires : </a:t>
            </a:r>
            <a:r>
              <a:rPr lang="fr-FR" i="1" dirty="0" err="1" smtClean="0">
                <a:solidFill>
                  <a:srgbClr val="FFC000"/>
                </a:solidFill>
              </a:rPr>
              <a:t>cordonales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600400" cy="46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2160" y="1804754"/>
            <a:ext cx="2797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/>
              <a:t>corne </a:t>
            </a:r>
            <a:r>
              <a:rPr lang="fr-FR" sz="2000" b="1" dirty="0" smtClean="0"/>
              <a:t>postérieure+++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194874" y="2204864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N F homolatérales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4874" y="2780928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N F </a:t>
            </a:r>
            <a:r>
              <a:rPr lang="fr-FR" sz="2000" b="1" dirty="0" smtClean="0">
                <a:solidFill>
                  <a:srgbClr val="00B050"/>
                </a:solidFill>
              </a:rPr>
              <a:t>hétérolatérale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61882" y="2555583"/>
            <a:ext cx="288032" cy="213693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699792" y="2404919"/>
            <a:ext cx="14950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2123728" y="2848827"/>
            <a:ext cx="2088438" cy="1714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34952" y="4220261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entres </a:t>
            </a:r>
            <a:r>
              <a:rPr lang="fr-FR" b="1" dirty="0">
                <a:solidFill>
                  <a:schemeClr val="bg1"/>
                </a:solidFill>
              </a:rPr>
              <a:t>supérieurs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33354" y="4139788"/>
            <a:ext cx="3240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 Black" pitchFamily="34" charset="0"/>
              </a:rPr>
              <a:t>Inter </a:t>
            </a:r>
            <a:r>
              <a:rPr lang="fr-FR" sz="2800" b="1" dirty="0">
                <a:solidFill>
                  <a:srgbClr val="0070C0"/>
                </a:solidFill>
                <a:latin typeface="Arial Black" pitchFamily="34" charset="0"/>
              </a:rPr>
              <a:t>neurones</a:t>
            </a:r>
            <a:r>
              <a:rPr lang="fr-FR" sz="28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8954" y="5445224"/>
            <a:ext cx="497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rial Rounded MT Bold" pitchFamily="34" charset="0"/>
              </a:rPr>
              <a:t>A</a:t>
            </a:r>
            <a:r>
              <a:rPr lang="fr-FR" sz="2400" b="1" dirty="0" smtClean="0">
                <a:solidFill>
                  <a:srgbClr val="C00000"/>
                </a:solidFill>
                <a:latin typeface="Arial Rounded MT Bold" pitchFamily="34" charset="0"/>
              </a:rPr>
              <a:t>ssociations </a:t>
            </a:r>
            <a:r>
              <a:rPr lang="fr-FR" sz="2400" b="1" dirty="0">
                <a:solidFill>
                  <a:srgbClr val="C00000"/>
                </a:solidFill>
                <a:latin typeface="Arial Rounded MT Bold" pitchFamily="34" charset="0"/>
              </a:rPr>
              <a:t>inter segmentaires</a:t>
            </a:r>
            <a:endParaRPr lang="fr-FR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i="1" dirty="0" smtClean="0">
                <a:solidFill>
                  <a:srgbClr val="FFC000"/>
                </a:solidFill>
              </a:rPr>
              <a:t>3. Les </a:t>
            </a:r>
            <a:r>
              <a:rPr lang="fr-FR" sz="4100" i="1" dirty="0">
                <a:solidFill>
                  <a:srgbClr val="FFC000"/>
                </a:solidFill>
              </a:rPr>
              <a:t>cellules de Golgi type II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8083" y="128040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orne postérieure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87595" y="3435749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M</a:t>
            </a:r>
            <a:r>
              <a:rPr lang="fr-FR" sz="2000" b="1" dirty="0" smtClean="0">
                <a:solidFill>
                  <a:srgbClr val="7030A0"/>
                </a:solidFill>
              </a:rPr>
              <a:t>otoneurone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8749" y="2420888"/>
            <a:ext cx="2662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N</a:t>
            </a:r>
            <a:r>
              <a:rPr lang="fr-FR" sz="2000" b="1" dirty="0" smtClean="0">
                <a:solidFill>
                  <a:srgbClr val="00B050"/>
                </a:solidFill>
              </a:rPr>
              <a:t>eurone </a:t>
            </a:r>
            <a:r>
              <a:rPr lang="fr-FR" sz="2000" b="1" dirty="0">
                <a:solidFill>
                  <a:srgbClr val="00B050"/>
                </a:solidFill>
              </a:rPr>
              <a:t>funiculaire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39113" y="1638615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Neurone sensitif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177156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Arial Rounded MT Bold" pitchFamily="34" charset="0"/>
              </a:rPr>
              <a:t>Neurones d’associations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Arial Rounded MT Bold" pitchFamily="34" charset="0"/>
              </a:rPr>
              <a:t>    </a:t>
            </a:r>
            <a:r>
              <a:rPr lang="fr-FR" sz="2400" b="1" dirty="0" smtClean="0">
                <a:solidFill>
                  <a:srgbClr val="0070C0"/>
                </a:solidFill>
                <a:latin typeface="Arial Rounded MT Bold" pitchFamily="34" charset="0"/>
              </a:rPr>
              <a:t>intra  </a:t>
            </a:r>
            <a:r>
              <a:rPr lang="fr-FR" sz="2400" b="1" dirty="0">
                <a:solidFill>
                  <a:srgbClr val="0070C0"/>
                </a:solidFill>
                <a:latin typeface="Arial Rounded MT Bold" pitchFamily="34" charset="0"/>
              </a:rPr>
              <a:t>segmentaires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0" y="1638614"/>
            <a:ext cx="3763924" cy="5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vers le bas 9"/>
          <p:cNvSpPr/>
          <p:nvPr/>
        </p:nvSpPr>
        <p:spPr>
          <a:xfrm>
            <a:off x="686177" y="2420888"/>
            <a:ext cx="288032" cy="2808312"/>
          </a:xfrm>
          <a:prstGeom prst="downArrow">
            <a:avLst/>
          </a:prstGeom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8" idx="1"/>
          </p:cNvCxnSpPr>
          <p:nvPr/>
        </p:nvCxnSpPr>
        <p:spPr>
          <a:xfrm flipH="1" flipV="1">
            <a:off x="3779913" y="1823282"/>
            <a:ext cx="759200" cy="15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339752" y="2605554"/>
            <a:ext cx="2199361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1"/>
          </p:cNvCxnSpPr>
          <p:nvPr/>
        </p:nvCxnSpPr>
        <p:spPr>
          <a:xfrm flipH="1">
            <a:off x="2771800" y="3635804"/>
            <a:ext cx="1815795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lèche vers le bas 16"/>
          <p:cNvSpPr/>
          <p:nvPr/>
        </p:nvSpPr>
        <p:spPr>
          <a:xfrm>
            <a:off x="6084168" y="4325647"/>
            <a:ext cx="936104" cy="75953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2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>
                <a:solidFill>
                  <a:srgbClr val="FFC000"/>
                </a:solidFill>
              </a:rPr>
              <a:t>4. </a:t>
            </a:r>
            <a:r>
              <a:rPr lang="fr-FR" i="1" dirty="0" smtClean="0">
                <a:solidFill>
                  <a:srgbClr val="FFC000"/>
                </a:solidFill>
              </a:rPr>
              <a:t>Les </a:t>
            </a:r>
            <a:r>
              <a:rPr lang="fr-FR" i="1" dirty="0">
                <a:solidFill>
                  <a:srgbClr val="FFC000"/>
                </a:solidFill>
              </a:rPr>
              <a:t>cellules de </a:t>
            </a:r>
            <a:r>
              <a:rPr lang="fr-FR" i="1" dirty="0" err="1">
                <a:solidFill>
                  <a:srgbClr val="FFC000"/>
                </a:solidFill>
              </a:rPr>
              <a:t>Renshaw</a:t>
            </a:r>
            <a:r>
              <a:rPr lang="fr-FR" i="1" dirty="0">
                <a:solidFill>
                  <a:srgbClr val="FFC000"/>
                </a:solidFill>
              </a:rPr>
              <a:t> </a:t>
            </a:r>
            <a:br>
              <a:rPr lang="fr-FR" i="1" dirty="0">
                <a:solidFill>
                  <a:srgbClr val="FFC000"/>
                </a:solidFill>
              </a:rPr>
            </a:br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5" y="1916832"/>
            <a:ext cx="38777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1628800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corne antérieure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7455" y="2812866"/>
            <a:ext cx="2353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cellules satellites</a:t>
            </a:r>
            <a:r>
              <a:rPr lang="fr-FR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971" y="4246488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I</a:t>
            </a:r>
            <a:r>
              <a:rPr lang="fr-FR" sz="2000" b="1" dirty="0" smtClean="0">
                <a:solidFill>
                  <a:srgbClr val="0070C0"/>
                </a:solidFill>
              </a:rPr>
              <a:t>nter neurones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45652" y="515719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Inhibiteur des motoneurones 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6292171" y="3562412"/>
            <a:ext cx="864096" cy="68407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3886493" y="3150489"/>
            <a:ext cx="504056" cy="34943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84933" y="155679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Motoneurone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0862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100" dirty="0" smtClean="0">
                <a:solidFill>
                  <a:srgbClr val="C00000"/>
                </a:solidFill>
              </a:rPr>
              <a:t>4.2. La </a:t>
            </a:r>
            <a:r>
              <a:rPr lang="fr-FR" sz="4100" dirty="0">
                <a:solidFill>
                  <a:srgbClr val="C00000"/>
                </a:solidFill>
              </a:rPr>
              <a:t>substance blanche</a:t>
            </a:r>
            <a:r>
              <a:rPr lang="fr-FR" dirty="0"/>
              <a:t> 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3" y="1709390"/>
            <a:ext cx="3528392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325518" y="2274568"/>
            <a:ext cx="2972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Faisceaux </a:t>
            </a:r>
            <a:r>
              <a:rPr lang="fr-FR" sz="2000" b="1" dirty="0" smtClean="0">
                <a:solidFill>
                  <a:srgbClr val="0070C0"/>
                </a:solidFill>
              </a:rPr>
              <a:t>ascendants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91856" y="3721548"/>
            <a:ext cx="313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Faisceaux descendants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517232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Faisceaux </a:t>
            </a:r>
            <a:r>
              <a:rPr lang="fr-FR" sz="2000" b="1" dirty="0" smtClean="0">
                <a:solidFill>
                  <a:srgbClr val="FFC000"/>
                </a:solidFill>
              </a:rPr>
              <a:t> propre </a:t>
            </a:r>
            <a:r>
              <a:rPr lang="fr-FR" sz="2000" b="1" dirty="0">
                <a:solidFill>
                  <a:srgbClr val="FFC000"/>
                </a:solidFill>
              </a:rPr>
              <a:t>de la moelle </a:t>
            </a:r>
          </a:p>
        </p:txBody>
      </p:sp>
      <p:cxnSp>
        <p:nvCxnSpPr>
          <p:cNvPr id="9" name="Connecteur droit avec flèche 8"/>
          <p:cNvCxnSpPr>
            <a:stCxn id="5" idx="1"/>
          </p:cNvCxnSpPr>
          <p:nvPr/>
        </p:nvCxnSpPr>
        <p:spPr>
          <a:xfrm flipH="1">
            <a:off x="3419872" y="2474623"/>
            <a:ext cx="905646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6" idx="1"/>
          </p:cNvCxnSpPr>
          <p:nvPr/>
        </p:nvCxnSpPr>
        <p:spPr>
          <a:xfrm flipH="1">
            <a:off x="3203848" y="3921603"/>
            <a:ext cx="10880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275857" y="5713950"/>
            <a:ext cx="682574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99127" y="2839830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sensitifs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1929" y="4253026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motrices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39952" y="599225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Axones des N funiculaires++.</a:t>
            </a:r>
          </a:p>
          <a:p>
            <a:r>
              <a:rPr lang="fr-FR" dirty="0"/>
              <a:t> 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132677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F.N. myélinisées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7" grpId="0"/>
      <p:bldP spid="18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5. HISTOPHYSIOLOGIE</a:t>
            </a:r>
            <a:r>
              <a:rPr lang="fr-FR" sz="4800" dirty="0">
                <a:solidFill>
                  <a:srgbClr val="FF0000"/>
                </a:solidFill>
              </a:rPr>
              <a:t> 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9978" y="3325634"/>
            <a:ext cx="3930250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400" b="1" dirty="0"/>
              <a:t>D</a:t>
            </a:r>
            <a:r>
              <a:rPr lang="fr-FR" sz="2400" b="1" dirty="0" smtClean="0"/>
              <a:t>ans </a:t>
            </a:r>
            <a:r>
              <a:rPr lang="fr-FR" sz="2400" b="1" dirty="0"/>
              <a:t>l’activité </a:t>
            </a:r>
            <a:r>
              <a:rPr lang="fr-FR" sz="2400" b="1" dirty="0" smtClean="0"/>
              <a:t>dite </a:t>
            </a:r>
            <a:r>
              <a:rPr lang="fr-FR" sz="2800" b="1" dirty="0" smtClean="0">
                <a:solidFill>
                  <a:srgbClr val="00B050"/>
                </a:solidFill>
                <a:latin typeface="Algerian" pitchFamily="82" charset="0"/>
              </a:rPr>
              <a:t>reflexe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32289" y="3325634"/>
            <a:ext cx="3960440" cy="1261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latin typeface="Algerian" pitchFamily="82" charset="0"/>
              </a:rPr>
              <a:t>Conduction </a:t>
            </a:r>
            <a:endParaRPr lang="fr-FR" sz="2400" b="1" dirty="0"/>
          </a:p>
          <a:p>
            <a:pPr algn="ctr"/>
            <a:r>
              <a:rPr lang="fr-FR" sz="2400" b="1" dirty="0" smtClean="0"/>
              <a:t> </a:t>
            </a:r>
            <a:r>
              <a:rPr lang="fr-FR" sz="2400" b="1" dirty="0"/>
              <a:t>faisceaux ascendants et descendants </a:t>
            </a:r>
            <a:endParaRPr lang="fr-FR" sz="2400" b="1" dirty="0" smtClean="0"/>
          </a:p>
        </p:txBody>
      </p:sp>
      <p:sp>
        <p:nvSpPr>
          <p:cNvPr id="7" name="Ellipse 6"/>
          <p:cNvSpPr/>
          <p:nvPr/>
        </p:nvSpPr>
        <p:spPr>
          <a:xfrm>
            <a:off x="2948204" y="1556792"/>
            <a:ext cx="2880320" cy="6480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deux rôles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511" y="5659507"/>
            <a:ext cx="390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  <a:latin typeface="Algerian" pitchFamily="82" charset="0"/>
              </a:rPr>
              <a:t>la substance grise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4667" y="5693210"/>
            <a:ext cx="3826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Algerian" pitchFamily="82" charset="0"/>
              </a:rPr>
              <a:t>substance blanche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1733035" y="4771666"/>
            <a:ext cx="1224136" cy="89605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6354571" y="4750621"/>
            <a:ext cx="1115875" cy="86235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vague 3"/>
          <p:cNvSpPr/>
          <p:nvPr/>
        </p:nvSpPr>
        <p:spPr>
          <a:xfrm rot="21376712">
            <a:off x="261008" y="1325121"/>
            <a:ext cx="8539912" cy="4514800"/>
          </a:xfrm>
          <a:prstGeom prst="doubleWave">
            <a:avLst>
              <a:gd name="adj1" fmla="val 6250"/>
              <a:gd name="adj2" fmla="val 6811"/>
            </a:avLst>
          </a:prstGeom>
          <a:solidFill>
            <a:srgbClr val="FF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MERCI</a:t>
            </a:r>
            <a:endParaRPr lang="fr-FR" sz="9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00B050"/>
                </a:solidFill>
              </a:rPr>
              <a:t>PLAN</a:t>
            </a:r>
            <a:endParaRPr lang="fr-FR" sz="5400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6544" y="1556792"/>
            <a:ext cx="728384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fr-FR" sz="2400" dirty="0"/>
              <a:t>INTRODUCTION</a:t>
            </a:r>
          </a:p>
          <a:p>
            <a:pPr marL="342900" indent="-342900">
              <a:lnSpc>
                <a:spcPct val="250000"/>
              </a:lnSpc>
              <a:buAutoNum type="arabicPeriod" startAt="2"/>
            </a:pPr>
            <a:r>
              <a:rPr lang="fr-FR" sz="2400" dirty="0"/>
              <a:t>DEVELOPPEMENT EMBRYONNAIRE.</a:t>
            </a:r>
          </a:p>
          <a:p>
            <a:pPr marL="342900" indent="-342900">
              <a:lnSpc>
                <a:spcPct val="250000"/>
              </a:lnSpc>
              <a:buAutoNum type="arabicPeriod" startAt="2"/>
            </a:pPr>
            <a:r>
              <a:rPr lang="fr-FR" sz="2400" dirty="0"/>
              <a:t>STRUCTURE ANATOMOMICROSCOPIQUE.</a:t>
            </a:r>
          </a:p>
          <a:p>
            <a:pPr marL="342900" indent="-342900">
              <a:lnSpc>
                <a:spcPct val="250000"/>
              </a:lnSpc>
              <a:buAutoNum type="arabicPeriod" startAt="2"/>
            </a:pPr>
            <a:r>
              <a:rPr lang="fr-FR" sz="2400" dirty="0"/>
              <a:t>STRUCTURE </a:t>
            </a:r>
            <a:r>
              <a:rPr lang="fr-FR" sz="2400" dirty="0" smtClean="0"/>
              <a:t>HISTOLOGIQUE.</a:t>
            </a:r>
            <a:endParaRPr lang="fr-FR" sz="2400" dirty="0"/>
          </a:p>
          <a:p>
            <a:pPr marL="342900" indent="-342900">
              <a:lnSpc>
                <a:spcPct val="250000"/>
              </a:lnSpc>
              <a:buAutoNum type="arabicPeriod" startAt="2"/>
            </a:pPr>
            <a:r>
              <a:rPr lang="fr-FR" sz="2400" dirty="0" smtClean="0"/>
              <a:t>HISTOPHYSIOLOGIE.</a:t>
            </a:r>
            <a:r>
              <a:rPr lang="fr-FR" dirty="0">
                <a:solidFill>
                  <a:srgbClr val="FF0000"/>
                </a:solidFill>
              </a:rPr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9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1- INTRODUCTION</a:t>
            </a:r>
            <a:r>
              <a:rPr lang="fr-FR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8" y="1052736"/>
            <a:ext cx="48600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sz="2800" dirty="0" smtClean="0"/>
              <a:t>- La ME désigne </a:t>
            </a:r>
            <a:r>
              <a:rPr lang="fr-FR" sz="2800" dirty="0"/>
              <a:t>la </a:t>
            </a:r>
            <a:r>
              <a:rPr lang="fr-FR" sz="2800" dirty="0" smtClean="0"/>
              <a:t>partie du SNC qui </a:t>
            </a:r>
            <a:r>
              <a:rPr lang="fr-FR" sz="2800" dirty="0"/>
              <a:t>se prolonge en dessous du tronc cérébral</a:t>
            </a:r>
            <a:r>
              <a:rPr lang="fr-FR" sz="2800" dirty="0" smtClean="0"/>
              <a:t>.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 smtClean="0"/>
              <a:t>- Elle </a:t>
            </a:r>
            <a:r>
              <a:rPr lang="fr-FR" sz="2800" dirty="0"/>
              <a:t>est continue dans le canal </a:t>
            </a:r>
            <a:r>
              <a:rPr lang="fr-FR" sz="2800" dirty="0" smtClean="0"/>
              <a:t>rachidien (soutien, protection). </a:t>
            </a:r>
          </a:p>
          <a:p>
            <a:endParaRPr lang="fr-FR" sz="2800" dirty="0"/>
          </a:p>
          <a:p>
            <a:r>
              <a:rPr lang="fr-FR" sz="2800" dirty="0" smtClean="0"/>
              <a:t>- Elle est  </a:t>
            </a:r>
            <a:r>
              <a:rPr lang="fr-FR" sz="2800" dirty="0"/>
              <a:t>constituée </a:t>
            </a:r>
            <a:r>
              <a:rPr lang="fr-FR" sz="2800" dirty="0" smtClean="0"/>
              <a:t>de: neurones, fibres nerveuses et </a:t>
            </a:r>
            <a:r>
              <a:rPr lang="fr-FR" sz="2800" dirty="0"/>
              <a:t>des cellules gliales. </a:t>
            </a:r>
          </a:p>
          <a:p>
            <a:r>
              <a:rPr lang="fr-FR" sz="28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91" y="1268760"/>
            <a:ext cx="4416709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9649072" cy="114300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2- DEVELOPPEMENT EMBRYONNAIRE</a:t>
            </a:r>
            <a:r>
              <a:rPr lang="fr-FR" sz="44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450" y="1484784"/>
            <a:ext cx="5183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/>
              <a:t>- La ME </a:t>
            </a:r>
            <a:r>
              <a:rPr lang="fr-FR" sz="2800" dirty="0"/>
              <a:t>se différencie à partir de la partie </a:t>
            </a:r>
            <a:r>
              <a:rPr lang="fr-FR" sz="2800" b="1" dirty="0">
                <a:solidFill>
                  <a:srgbClr val="0070C0"/>
                </a:solidFill>
              </a:rPr>
              <a:t>caudale du tube neural</a:t>
            </a:r>
            <a:r>
              <a:rPr lang="fr-FR" sz="2800" dirty="0"/>
              <a:t> qui fait suite au rhombencéphale(R).</a:t>
            </a:r>
          </a:p>
          <a:p>
            <a:r>
              <a:rPr lang="fr-FR" sz="2800" dirty="0"/>
              <a:t> </a:t>
            </a:r>
          </a:p>
          <a:p>
            <a:r>
              <a:rPr lang="fr-FR" sz="2800" dirty="0"/>
              <a:t> </a:t>
            </a:r>
          </a:p>
          <a:p>
            <a:r>
              <a:rPr lang="fr-FR" sz="2800" dirty="0" smtClean="0"/>
              <a:t>- Entre 8 -10 S :</a:t>
            </a:r>
          </a:p>
          <a:p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    </a:t>
            </a:r>
            <a:r>
              <a:rPr lang="fr-FR" sz="2800" b="1" dirty="0">
                <a:solidFill>
                  <a:srgbClr val="0070C0"/>
                </a:solidFill>
              </a:rPr>
              <a:t>configuration définitive.</a:t>
            </a:r>
            <a:r>
              <a:rPr lang="fr-FR" sz="2800" b="1" dirty="0"/>
              <a:t> </a:t>
            </a:r>
            <a:endParaRPr lang="fr-FR" sz="2800" dirty="0"/>
          </a:p>
          <a:p>
            <a:r>
              <a:rPr lang="fr-FR" sz="2800" b="1" dirty="0"/>
              <a:t>                                                                                                        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15" y="1556792"/>
            <a:ext cx="428396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1770" y="2348880"/>
            <a:ext cx="1944215" cy="37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8" y="1411845"/>
            <a:ext cx="8097837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2525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sz="4400" dirty="0" smtClean="0">
                <a:solidFill>
                  <a:srgbClr val="FF0000"/>
                </a:solidFill>
              </a:rPr>
              <a:t>3- STRUCTURE ANATOMOMICROSCOPIQUE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308098" y="5651597"/>
            <a:ext cx="1908212" cy="5659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Sillon antérieur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726569"/>
            <a:ext cx="2160240" cy="43204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Sillon latéral post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843808" y="2917128"/>
            <a:ext cx="720069" cy="1080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237310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44902" y="2603278"/>
            <a:ext cx="2232248" cy="36785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Commissure grise  </a:t>
            </a:r>
          </a:p>
        </p:txBody>
      </p:sp>
      <p:sp>
        <p:nvSpPr>
          <p:cNvPr id="23" name="Flèche gauche 22"/>
          <p:cNvSpPr/>
          <p:nvPr/>
        </p:nvSpPr>
        <p:spPr>
          <a:xfrm>
            <a:off x="5076056" y="3501008"/>
            <a:ext cx="756084" cy="176496"/>
          </a:xfrm>
          <a:prstGeom prst="leftArrow">
            <a:avLst/>
          </a:prstGeom>
          <a:solidFill>
            <a:srgbClr val="0070C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fr-FR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4" name="Flèche gauche 23"/>
          <p:cNvSpPr/>
          <p:nvPr/>
        </p:nvSpPr>
        <p:spPr>
          <a:xfrm rot="21246594">
            <a:off x="4745245" y="4218669"/>
            <a:ext cx="1368152" cy="231904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Flèche gauche 24"/>
          <p:cNvSpPr/>
          <p:nvPr/>
        </p:nvSpPr>
        <p:spPr>
          <a:xfrm rot="654423">
            <a:off x="4788024" y="5059710"/>
            <a:ext cx="1044116" cy="14401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2339753" y="3573016"/>
            <a:ext cx="1501492" cy="1440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2339752" y="5131718"/>
            <a:ext cx="1656184" cy="16949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48" name="Connecteur droit avec flèche 2047"/>
          <p:cNvCxnSpPr/>
          <p:nvPr/>
        </p:nvCxnSpPr>
        <p:spPr>
          <a:xfrm flipH="1">
            <a:off x="4237311" y="3025140"/>
            <a:ext cx="1216787" cy="11980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16216" y="4471024"/>
            <a:ext cx="936104" cy="254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C8-L2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4211960" y="4653136"/>
            <a:ext cx="118666" cy="16222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99792" y="2221008"/>
            <a:ext cx="2193165" cy="5616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Sillon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postérieur 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19872" y="6217571"/>
            <a:ext cx="770324" cy="3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canal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008112"/>
          </a:xfrm>
        </p:spPr>
        <p:txBody>
          <a:bodyPr>
            <a:noAutofit/>
          </a:bodyPr>
          <a:lstStyle/>
          <a:p>
            <a:pPr lvl="0"/>
            <a:r>
              <a:rPr lang="fr-FR" sz="4800" dirty="0">
                <a:solidFill>
                  <a:srgbClr val="FF0000"/>
                </a:solidFill>
              </a:rPr>
              <a:t>4- STRUCTURE HISTOLOGIQUE</a:t>
            </a:r>
            <a:r>
              <a:rPr lang="fr-FR" sz="4400" dirty="0"/>
              <a:t/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6" name="Rectangle 5"/>
          <p:cNvSpPr/>
          <p:nvPr/>
        </p:nvSpPr>
        <p:spPr>
          <a:xfrm>
            <a:off x="107504" y="4581128"/>
            <a:ext cx="1944216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Neurones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5282044"/>
            <a:ext cx="2448272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Amyéliniques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5101" y="5543654"/>
            <a:ext cx="2657419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Astrocytes 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Oligodendrocytes </a:t>
            </a:r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Ependymocytes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822089" y="2708920"/>
            <a:ext cx="200247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fr-FR" sz="2800" b="1" dirty="0" smtClean="0"/>
              <a:t>Capillaires</a:t>
            </a:r>
          </a:p>
          <a:p>
            <a:pPr lvl="0" algn="ctr"/>
            <a:r>
              <a:rPr lang="fr-FR" sz="2800" b="1" dirty="0" smtClean="0"/>
              <a:t>sanguins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2807804" y="1276334"/>
            <a:ext cx="324036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 substance grise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2708920"/>
            <a:ext cx="1728192" cy="1090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Fibres nerveuses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2708920"/>
            <a:ext cx="1874621" cy="1090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Cellules nerveuses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15808" y="2647695"/>
            <a:ext cx="1728192" cy="1090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Cellules gliales</a:t>
            </a:r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938916" y="5175728"/>
            <a:ext cx="1505292" cy="70091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Continus</a:t>
            </a:r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>
            <a:off x="899592" y="3831666"/>
            <a:ext cx="576064" cy="66733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3203848" y="3831667"/>
            <a:ext cx="828092" cy="137657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5364088" y="3737929"/>
            <a:ext cx="792088" cy="136641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8172400" y="3789040"/>
            <a:ext cx="864096" cy="172703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4.1.La </a:t>
            </a:r>
            <a:r>
              <a:rPr lang="fr-FR" dirty="0">
                <a:solidFill>
                  <a:srgbClr val="C00000"/>
                </a:solidFill>
              </a:rPr>
              <a:t>substance grise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22774" y="1196981"/>
            <a:ext cx="1929346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Neurones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11560" y="2420888"/>
            <a:ext cx="284431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Neurones à axone long</a:t>
            </a:r>
            <a:endParaRPr lang="fr-FR" sz="2400" dirty="0"/>
          </a:p>
        </p:txBody>
      </p:sp>
      <p:sp>
        <p:nvSpPr>
          <p:cNvPr id="6" name="Ellipse 5"/>
          <p:cNvSpPr/>
          <p:nvPr/>
        </p:nvSpPr>
        <p:spPr>
          <a:xfrm>
            <a:off x="5863070" y="2420888"/>
            <a:ext cx="284431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Neurones à axone court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70635" y="5140453"/>
            <a:ext cx="1422158" cy="5760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/>
              <a:t>C</a:t>
            </a:r>
            <a:r>
              <a:rPr lang="fr-FR" dirty="0" smtClean="0"/>
              <a:t>ellules </a:t>
            </a:r>
            <a:r>
              <a:rPr lang="fr-FR" dirty="0"/>
              <a:t>radiculaires.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456765" y="5140453"/>
            <a:ext cx="1422158" cy="5760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Cellules </a:t>
            </a:r>
            <a:r>
              <a:rPr lang="fr-FR" dirty="0"/>
              <a:t>funiculaires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493234" y="5175054"/>
            <a:ext cx="1422158" cy="5760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Golgi type II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812360" y="5140453"/>
            <a:ext cx="1422158" cy="5760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Cellules </a:t>
            </a:r>
            <a:r>
              <a:rPr lang="fr-FR" dirty="0"/>
              <a:t>de </a:t>
            </a:r>
            <a:r>
              <a:rPr lang="fr-FR" dirty="0" err="1"/>
              <a:t>Renshaw</a:t>
            </a:r>
            <a:endParaRPr lang="fr-FR" dirty="0"/>
          </a:p>
        </p:txBody>
      </p:sp>
      <p:sp>
        <p:nvSpPr>
          <p:cNvPr id="19" name="Flèche à trois pointes 18"/>
          <p:cNvSpPr/>
          <p:nvPr/>
        </p:nvSpPr>
        <p:spPr>
          <a:xfrm>
            <a:off x="3635896" y="1808820"/>
            <a:ext cx="1951651" cy="1224136"/>
          </a:xfrm>
          <a:prstGeom prst="leftRightUpArrow">
            <a:avLst>
              <a:gd name="adj1" fmla="val 6632"/>
              <a:gd name="adj2" fmla="val 1214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endCxn id="8" idx="0"/>
          </p:cNvCxnSpPr>
          <p:nvPr/>
        </p:nvCxnSpPr>
        <p:spPr>
          <a:xfrm>
            <a:off x="2033718" y="3429000"/>
            <a:ext cx="1134126" cy="17114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7" idx="0"/>
          </p:cNvCxnSpPr>
          <p:nvPr/>
        </p:nvCxnSpPr>
        <p:spPr>
          <a:xfrm flipH="1">
            <a:off x="981714" y="3429000"/>
            <a:ext cx="1052004" cy="17114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6" idx="4"/>
            <a:endCxn id="9" idx="0"/>
          </p:cNvCxnSpPr>
          <p:nvPr/>
        </p:nvCxnSpPr>
        <p:spPr>
          <a:xfrm flipH="1">
            <a:off x="6204313" y="3284984"/>
            <a:ext cx="1080915" cy="18900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6" idx="4"/>
            <a:endCxn id="10" idx="0"/>
          </p:cNvCxnSpPr>
          <p:nvPr/>
        </p:nvCxnSpPr>
        <p:spPr>
          <a:xfrm>
            <a:off x="7285228" y="3284984"/>
            <a:ext cx="1238211" cy="1855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058" y="4683637"/>
            <a:ext cx="1152525" cy="236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rganigramme : Processus 3"/>
          <p:cNvSpPr/>
          <p:nvPr/>
        </p:nvSpPr>
        <p:spPr>
          <a:xfrm>
            <a:off x="262167" y="6387772"/>
            <a:ext cx="2364307" cy="41594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Plaque motrice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148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2728" y="4730122"/>
            <a:ext cx="934335" cy="236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26" y="2961009"/>
            <a:ext cx="23680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rganigramme : Processus 5"/>
          <p:cNvSpPr/>
          <p:nvPr/>
        </p:nvSpPr>
        <p:spPr>
          <a:xfrm>
            <a:off x="3275856" y="6397430"/>
            <a:ext cx="2356535" cy="41594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Fuseau neuromusculaire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7" name="Organigramme : Processus 6"/>
          <p:cNvSpPr/>
          <p:nvPr/>
        </p:nvSpPr>
        <p:spPr>
          <a:xfrm>
            <a:off x="6516216" y="6387771"/>
            <a:ext cx="2318269" cy="41594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Neurone post </a:t>
            </a:r>
            <a:r>
              <a:rPr lang="fr-FR" b="1" dirty="0" err="1" smtClean="0">
                <a:solidFill>
                  <a:srgbClr val="00B050"/>
                </a:solidFill>
              </a:rPr>
              <a:t>gg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720323" y="222535"/>
            <a:ext cx="7467600" cy="1143000"/>
          </a:xfrm>
        </p:spPr>
        <p:txBody>
          <a:bodyPr/>
          <a:lstStyle/>
          <a:p>
            <a:pPr algn="ctr"/>
            <a:r>
              <a:rPr lang="fr-FR" i="1" dirty="0" smtClean="0">
                <a:solidFill>
                  <a:srgbClr val="FFC000"/>
                </a:solidFill>
              </a:rPr>
              <a:t>1. Les </a:t>
            </a:r>
            <a:r>
              <a:rPr lang="fr-FR" i="1" dirty="0">
                <a:solidFill>
                  <a:srgbClr val="FFC000"/>
                </a:solidFill>
              </a:rPr>
              <a:t>neurones radiculaires</a:t>
            </a:r>
            <a:r>
              <a:rPr lang="fr-FR" i="1" dirty="0"/>
              <a:t> 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116638" y="1300118"/>
            <a:ext cx="246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quitte la </a:t>
            </a:r>
            <a:r>
              <a:rPr lang="fr-FR" sz="32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ME</a:t>
            </a:r>
            <a:endParaRPr lang="fr-FR" sz="32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669" y="2276872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Motoneurone </a:t>
            </a:r>
            <a:r>
              <a:rPr lang="fr-FR" sz="2000" b="1" dirty="0" smtClean="0"/>
              <a:t>α</a:t>
            </a:r>
            <a:r>
              <a:rPr lang="fr-FR" sz="2000" b="1" dirty="0"/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75856" y="2215317"/>
                <a:ext cx="20665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Motoneurone </a:t>
                </a:r>
                <a14:m>
                  <m:oMath xmlns:m="http://schemas.openxmlformats.org/officeDocument/2006/math">
                    <m:r>
                      <a:rPr lang="fr-FR" sz="2400" b="1" smtClean="0">
                        <a:latin typeface="Cambria Math"/>
                      </a:rPr>
                      <m:t>𝜸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15317"/>
                <a:ext cx="20665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50" r="-295" b="-21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588224" y="2276872"/>
            <a:ext cx="216597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N</a:t>
            </a:r>
            <a:r>
              <a:rPr lang="fr-FR" sz="2000" b="1" dirty="0" smtClean="0"/>
              <a:t>eurone </a:t>
            </a:r>
            <a:r>
              <a:rPr lang="fr-FR" sz="2000" b="1" dirty="0"/>
              <a:t>pré- </a:t>
            </a:r>
            <a:r>
              <a:rPr lang="fr-FR" sz="2000" b="1" dirty="0" err="1" smtClean="0"/>
              <a:t>gg</a:t>
            </a:r>
            <a:endParaRPr lang="fr-FR" sz="2000" b="1" dirty="0" smtClean="0"/>
          </a:p>
          <a:p>
            <a:r>
              <a:rPr lang="fr-FR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73122"/>
            <a:ext cx="2295525" cy="340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3680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" y="2132856"/>
            <a:ext cx="53311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776" y="188640"/>
            <a:ext cx="7467600" cy="1143000"/>
          </a:xfrm>
        </p:spPr>
        <p:txBody>
          <a:bodyPr/>
          <a:lstStyle/>
          <a:p>
            <a:pPr algn="ctr"/>
            <a:r>
              <a:rPr lang="fr-FR" i="1" dirty="0" smtClean="0">
                <a:solidFill>
                  <a:srgbClr val="FFC000"/>
                </a:solidFill>
              </a:rPr>
              <a:t>1. Les </a:t>
            </a:r>
            <a:r>
              <a:rPr lang="fr-FR" i="1" dirty="0">
                <a:solidFill>
                  <a:srgbClr val="FFC000"/>
                </a:solidFill>
              </a:rPr>
              <a:t>neurones radiculaires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0543" y="5229200"/>
            <a:ext cx="210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Motoneurone α</a:t>
            </a:r>
            <a:r>
              <a:rPr lang="fr-FR" dirty="0">
                <a:solidFill>
                  <a:srgbClr val="FF0000"/>
                </a:solidFill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70543" y="4757082"/>
                <a:ext cx="21018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solidFill>
                      <a:srgbClr val="00B050"/>
                    </a:solidFill>
                  </a:rPr>
                  <a:t>Motoneurone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fr-FR" dirty="0"/>
                  <a:t> 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543" y="4757082"/>
                <a:ext cx="210185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188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40152" y="3892986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Neurone pré- </a:t>
            </a:r>
            <a:r>
              <a:rPr lang="fr-FR" sz="2000" b="1" dirty="0" err="1">
                <a:solidFill>
                  <a:srgbClr val="00B0F0"/>
                </a:solidFill>
              </a:rPr>
              <a:t>gg</a:t>
            </a:r>
            <a:endParaRPr lang="fr-FR" sz="2000" b="1" dirty="0">
              <a:solidFill>
                <a:srgbClr val="00B0F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923928" y="5445224"/>
            <a:ext cx="209436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3698296" y="4955494"/>
            <a:ext cx="2241856" cy="164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707904" y="4077072"/>
            <a:ext cx="2232247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chniqu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924</TotalTime>
  <Words>237</Words>
  <Application>Microsoft Office PowerPoint</Application>
  <PresentationFormat>Affichage à l'écran (4:3)</PresentationFormat>
  <Paragraphs>105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Technique</vt:lpstr>
      <vt:lpstr>Année universitaire 2012-2013 </vt:lpstr>
      <vt:lpstr>PLAN</vt:lpstr>
      <vt:lpstr>1- INTRODUCTION </vt:lpstr>
      <vt:lpstr>2- DEVELOPPEMENT EMBRYONNAIRE </vt:lpstr>
      <vt:lpstr>3- STRUCTURE ANATOMOMICROSCOPIQUE </vt:lpstr>
      <vt:lpstr>4- STRUCTURE HISTOLOGIQUE </vt:lpstr>
      <vt:lpstr>4.1.La substance grise  </vt:lpstr>
      <vt:lpstr>1. Les neurones radiculaires </vt:lpstr>
      <vt:lpstr>1. Les neurones radiculaires</vt:lpstr>
      <vt:lpstr>2. Neurones funiculaires   fasciculaires : cordonales</vt:lpstr>
      <vt:lpstr>3. Les cellules de Golgi type II </vt:lpstr>
      <vt:lpstr>  4. Les cellules de Renshaw  </vt:lpstr>
      <vt:lpstr>4.2. La substance blanche </vt:lpstr>
      <vt:lpstr>5. HISTOPHYSIOLOGIE 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I-TECH</cp:lastModifiedBy>
  <cp:revision>44</cp:revision>
  <dcterms:created xsi:type="dcterms:W3CDTF">2013-04-06T17:07:15Z</dcterms:created>
  <dcterms:modified xsi:type="dcterms:W3CDTF">2013-04-23T21:24:12Z</dcterms:modified>
</cp:coreProperties>
</file>