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8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A4706-188C-48E8-A0FF-040B67AD49CB}" type="datetimeFigureOut">
              <a:rPr lang="fr-FR" smtClean="0"/>
              <a:t>26/12/2012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7103-9B8B-45CC-A8C4-52B8E9BA8D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553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C2A8B151-B9E6-4952-9E9A-FFEA0E190F35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1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66E9F3DC-FB45-4DBD-B0C8-752063A685BB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11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B1320B0-AC5F-4D01-AFB8-0755FB1CAE66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12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70E35E66-D7E5-4625-AD90-C16D70523480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14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A93CAAA1-88ED-483C-8844-E1BD3253E793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2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DC7A765-10AF-4F28-B02A-5A01AF9BD88C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3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E57E35CB-27F2-4CEB-99FE-FEA35C47DC1B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4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93E5E3D5-2D14-4899-90B4-4016FA6A68A6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5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772C8A3D-9D12-412B-ACCA-2AC678DF6101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6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178DF012-F398-4C9D-B87A-3BA96EF773AA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8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17593AA-CEF7-4BE1-8173-CAFD6C468D36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9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D5C5CB1C-47DF-4960-9936-E632D7F7BDB2}" type="slidenum">
              <a:rPr lang="fr-FR" smtClean="0">
                <a:latin typeface="Times New Roman" pitchFamily="18" charset="0"/>
                <a:cs typeface="Times New Roman" pitchFamily="18" charset="0"/>
              </a:rPr>
              <a:pPr eaLnBrk="1" hangingPunct="1"/>
              <a:t>10</a:t>
            </a:fld>
            <a:endParaRPr lang="fr-FR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26/12/2012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5400" dirty="0" smtClean="0">
                <a:solidFill>
                  <a:srgbClr val="FFC000"/>
                </a:solidFill>
                <a:latin typeface="Arial" pitchFamily="34" charset="0"/>
              </a:rPr>
              <a:t>Les gènes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071563"/>
            <a:ext cx="8858250" cy="54451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r-FR" sz="2800" b="1" i="1" dirty="0" smtClean="0">
                <a:solidFill>
                  <a:srgbClr val="FFC000"/>
                </a:solidFill>
                <a:latin typeface="Arial" pitchFamily="34" charset="0"/>
              </a:rPr>
              <a:t>I- Généralités, définition:</a:t>
            </a:r>
            <a:endParaRPr lang="fr-FR" sz="2800" dirty="0" smtClean="0">
              <a:solidFill>
                <a:srgbClr val="FFC000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r-FR" sz="2400" dirty="0" smtClean="0">
                <a:latin typeface="Arial" pitchFamily="34" charset="0"/>
              </a:rPr>
              <a:t>- L`unité de l’information génétique.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- Constitué d’une séquence d’acides nucléiques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- Codant pour la synthèse d’une protéine ou d’un ARN.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Les gènes sont des </a:t>
            </a:r>
            <a:r>
              <a:rPr lang="fr-FR" sz="2400" dirty="0" err="1" smtClean="0">
                <a:latin typeface="Arial" pitchFamily="34" charset="0"/>
              </a:rPr>
              <a:t>antites</a:t>
            </a:r>
            <a:r>
              <a:rPr lang="fr-FR" sz="2400" dirty="0" smtClean="0">
                <a:latin typeface="Arial" pitchFamily="34" charset="0"/>
              </a:rPr>
              <a:t> stables, se transmettent des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parents à leur descendance sans changements.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Occasionnellement ils peuvent subir des modifications dans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leur séquences: un tel phénomène  est appelé: mutation </a:t>
            </a:r>
          </a:p>
          <a:p>
            <a:pPr>
              <a:buFont typeface="Wingdings" pitchFamily="2" charset="2"/>
              <a:buNone/>
              <a:defRPr/>
            </a:pPr>
            <a:r>
              <a:rPr lang="fr-FR" sz="1800" dirty="0" smtClean="0"/>
              <a:t> </a:t>
            </a:r>
            <a:r>
              <a:rPr lang="fr-FR" sz="2400" dirty="0" smtClean="0">
                <a:latin typeface="Arial" pitchFamily="34" charset="0"/>
              </a:rPr>
              <a:t>Un organisme portant le gène normal est dit de type sauvage.</a:t>
            </a:r>
            <a:endParaRPr lang="en-US" sz="2400" dirty="0" smtClean="0">
              <a:latin typeface="Arial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Un organisme portant le gène altéré est un mutant.</a:t>
            </a:r>
            <a:endParaRPr lang="en-US" sz="2400" dirty="0" smtClean="0">
              <a:latin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 pour chaque gène nous héritons de deux allèles, chacun est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porté par un des deux chromosomes reçus de nos  parents </a:t>
            </a:r>
            <a:r>
              <a:rPr lang="fr-FR" sz="2400" dirty="0" err="1" smtClean="0">
                <a:latin typeface="Arial" pitchFamily="34" charset="0"/>
              </a:rPr>
              <a:t>cad</a:t>
            </a:r>
            <a:endParaRPr lang="fr-FR" sz="2400" dirty="0" smtClean="0">
              <a:latin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dirty="0" smtClean="0">
                <a:latin typeface="Arial" pitchFamily="34" charset="0"/>
              </a:rPr>
              <a:t>par la paire de chromosomes homologues.</a:t>
            </a:r>
          </a:p>
        </p:txBody>
      </p:sp>
    </p:spTree>
    <p:extLst>
      <p:ext uri="{BB962C8B-B14F-4D97-AF65-F5344CB8AC3E}">
        <p14:creationId xmlns:p14="http://schemas.microsoft.com/office/powerpoint/2010/main" val="392669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5750"/>
            <a:ext cx="8229600" cy="584041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</a:rPr>
              <a:t>Le signal pour l’arrêt de la traduction est donné par l’un des codons stop: UAA, UGA et UAG. Enfin 10 à 20 bases avant la fin du dernier exon est retrouvée une séquence AATAAA improprement appelée séquence de </a:t>
            </a:r>
            <a:r>
              <a:rPr lang="fr-FR" sz="2400" dirty="0" err="1" smtClean="0">
                <a:latin typeface="Arial" pitchFamily="34" charset="0"/>
              </a:rPr>
              <a:t>polyadénylation</a:t>
            </a:r>
            <a:r>
              <a:rPr lang="fr-FR" sz="2400" dirty="0" smtClean="0">
                <a:latin typeface="Arial" pitchFamily="34" charset="0"/>
              </a:rPr>
              <a:t>, il s’agit d’une séquence de reconnaissance pour la coupure du transcrit primaire, site de la fixation de la poly A polymérase.</a:t>
            </a:r>
          </a:p>
          <a:p>
            <a:pPr eaLnBrk="1" hangingPunct="1">
              <a:defRPr/>
            </a:pPr>
            <a:endParaRPr lang="fr-FR" sz="2400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</a:rPr>
              <a:t>Le gène se termine par une région 3’ adjacente où l’on a parfois caractérisé des séquences régulatrices. </a:t>
            </a:r>
          </a:p>
          <a:p>
            <a:pPr lvl="1" eaLnBrk="1" hangingPunct="1">
              <a:defRPr/>
            </a:pPr>
            <a:endParaRPr lang="fr-FR" sz="2400" dirty="0" smtClean="0">
              <a:latin typeface="Arial" pitchFamily="34" charset="0"/>
            </a:endParaRPr>
          </a:p>
          <a:p>
            <a:pPr lvl="1" eaLnBrk="1" hangingPunct="1">
              <a:defRPr/>
            </a:pPr>
            <a:r>
              <a:rPr lang="fr-FR" sz="2400" dirty="0" smtClean="0">
                <a:latin typeface="Arial" pitchFamily="34" charset="0"/>
              </a:rPr>
              <a:t>Les limites des gènes sont imprécises, leurs tailles sont très variables pouvant atteindre jusqu’à 2 millions de </a:t>
            </a:r>
            <a:r>
              <a:rPr lang="fr-FR" sz="2400" dirty="0" err="1" smtClean="0">
                <a:latin typeface="Arial" pitchFamily="34" charset="0"/>
              </a:rPr>
              <a:t>pb</a:t>
            </a:r>
            <a:r>
              <a:rPr lang="fr-FR" sz="2400" dirty="0" smtClean="0">
                <a:latin typeface="Arial" pitchFamily="34" charset="0"/>
              </a:rPr>
              <a:t> (gène de la </a:t>
            </a:r>
            <a:r>
              <a:rPr lang="fr-FR" sz="2400" dirty="0" err="1" smtClean="0">
                <a:latin typeface="Arial" pitchFamily="34" charset="0"/>
              </a:rPr>
              <a:t>dystrophine</a:t>
            </a:r>
            <a:r>
              <a:rPr lang="fr-FR" sz="2400" dirty="0" smtClean="0">
                <a:latin typeface="Arial" pitchFamily="34" charset="0"/>
              </a:rPr>
              <a:t>); il n’y a pas de relation directe entre la taille de la protéine et  la longueur du </a:t>
            </a:r>
            <a:r>
              <a:rPr lang="fr-FR" sz="1800" dirty="0" smtClean="0"/>
              <a:t>gène ( voir tableau)</a:t>
            </a:r>
          </a:p>
        </p:txBody>
      </p:sp>
    </p:spTree>
    <p:extLst>
      <p:ext uri="{BB962C8B-B14F-4D97-AF65-F5344CB8AC3E}">
        <p14:creationId xmlns:p14="http://schemas.microsoft.com/office/powerpoint/2010/main" val="155583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2000" dirty="0" smtClean="0"/>
              <a:t/>
            </a:r>
            <a:br>
              <a:rPr lang="fr-FR" sz="2000" dirty="0" smtClean="0"/>
            </a:b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</a:rPr>
              <a:t>C) Exemple : Famille des gènes de la  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  <a:sym typeface="Symbol" pitchFamily="18" charset="2"/>
              </a:rPr>
              <a:t> GLOBINE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4525962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defRPr/>
            </a:pPr>
            <a:r>
              <a:rPr lang="fr-FR" sz="2400" dirty="0" smtClean="0">
                <a:latin typeface="Arial" pitchFamily="34" charset="0"/>
              </a:rPr>
              <a:t>En allant  5</a:t>
            </a:r>
            <a:r>
              <a:rPr lang="en-US" sz="2400" dirty="0" smtClean="0">
                <a:latin typeface="Arial" pitchFamily="34" charset="0"/>
              </a:rPr>
              <a:t>‘ vers  3’, on </a:t>
            </a:r>
            <a:r>
              <a:rPr lang="en-US" sz="2400" dirty="0" err="1" smtClean="0">
                <a:latin typeface="Arial" pitchFamily="34" charset="0"/>
              </a:rPr>
              <a:t>retrouve</a:t>
            </a:r>
            <a:r>
              <a:rPr lang="en-US" sz="2400" dirty="0" smtClean="0">
                <a:latin typeface="Arial" pitchFamily="34" charset="0"/>
              </a:rPr>
              <a:t> dans </a:t>
            </a:r>
            <a:r>
              <a:rPr lang="en-US" sz="2400" dirty="0" err="1" smtClean="0">
                <a:latin typeface="Arial" pitchFamily="34" charset="0"/>
              </a:rPr>
              <a:t>l’ordre</a:t>
            </a:r>
            <a:r>
              <a:rPr lang="en-US" sz="2400" dirty="0" smtClean="0">
                <a:latin typeface="Arial" pitchFamily="34" charset="0"/>
              </a:rPr>
              <a:t> les </a:t>
            </a:r>
            <a:r>
              <a:rPr lang="en-US" sz="2400" dirty="0" err="1" smtClean="0">
                <a:latin typeface="Arial" pitchFamily="34" charset="0"/>
              </a:rPr>
              <a:t>gènes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suivants</a:t>
            </a:r>
            <a:r>
              <a:rPr lang="en-US" sz="2400" dirty="0" smtClean="0">
                <a:latin typeface="Arial" pitchFamily="34" charset="0"/>
              </a:rPr>
              <a:t>: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, G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A 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 ,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 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 1( 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pseudogène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),  et .</a:t>
            </a:r>
          </a:p>
          <a:p>
            <a:pPr marL="609600" indent="-6096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 Ces gènes s’étendent sur environ 50 Kb.</a:t>
            </a:r>
          </a:p>
          <a:p>
            <a:pPr marL="609600" indent="-6096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Le gène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 est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séparé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de 15 à 18 Kb du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gène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G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 ,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ce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dernier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étant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séparé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du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gène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A 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de 5à 6 Kb;15 à 18 Kb plus loin on 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retrouve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les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gènes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 et .</a:t>
            </a:r>
          </a:p>
          <a:p>
            <a:pPr marL="609600" indent="-6096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Ces gènes possèdent 2 introns IVS1 et IVS2, ce dernier a la caractéristique d’être plus long.</a:t>
            </a:r>
          </a:p>
          <a:p>
            <a:pPr marL="609600" indent="-6096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 les séquences codant pour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A 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et G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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 sont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presque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identiques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ce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qui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indique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que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leur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duplication est un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phénomène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récent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.</a:t>
            </a:r>
          </a:p>
          <a:p>
            <a:pPr marL="609600" indent="-609600" eaLnBrk="1" hangingPunct="1">
              <a:defRPr/>
            </a:pPr>
            <a:r>
              <a:rPr lang="en-US" sz="2400" dirty="0" smtClean="0">
                <a:latin typeface="Arial" pitchFamily="34" charset="0"/>
                <a:sym typeface="Symbol" pitchFamily="18" charset="2"/>
              </a:rPr>
              <a:t> 2 types de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séquences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répétées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sont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retrouvées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:</a:t>
            </a:r>
          </a:p>
          <a:p>
            <a:pPr marL="990600" lvl="1" indent="-5334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Séquences ALU.                                      </a:t>
            </a:r>
          </a:p>
          <a:p>
            <a:pPr marL="990600" lvl="1" indent="-533400"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Séquences LINE 1.</a:t>
            </a:r>
          </a:p>
          <a:p>
            <a:pPr marL="609600" indent="-609600" eaLnBrk="1" hangingPunct="1">
              <a:defRPr/>
            </a:pPr>
            <a:endParaRPr lang="fr-FR" sz="1800" dirty="0" smtClean="0">
              <a:sym typeface="Symbol" pitchFamily="18" charset="2"/>
            </a:endParaRPr>
          </a:p>
          <a:p>
            <a:pPr marL="990600" lvl="1" indent="-533400" eaLnBrk="1" hangingPunct="1">
              <a:buFontTx/>
              <a:buNone/>
              <a:defRPr/>
            </a:pPr>
            <a:endParaRPr lang="fr-FR" sz="18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833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ChangeArrowheads="1"/>
          </p:cNvSpPr>
          <p:nvPr/>
        </p:nvSpPr>
        <p:spPr bwMode="auto">
          <a:xfrm>
            <a:off x="5795963" y="1557338"/>
            <a:ext cx="2808287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3059113" y="1557338"/>
            <a:ext cx="2376487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68313" y="1557338"/>
            <a:ext cx="2159000" cy="7921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FFFF"/>
              </a:solidFill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000" dirty="0" smtClean="0"/>
              <a:t>REPRESENTATION DE LA CLASSIFICATION DE L’ADN EUCARYOTIQUE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6868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fr-FR" sz="1800" dirty="0" smtClean="0"/>
              <a:t>ADN présent                          ADN </a:t>
            </a:r>
            <a:r>
              <a:rPr lang="fr-FR" sz="1800" dirty="0" err="1" smtClean="0"/>
              <a:t>espaceur</a:t>
            </a:r>
            <a:r>
              <a:rPr lang="fr-FR" sz="1800" dirty="0" smtClean="0"/>
              <a:t>               ADN à copie unique</a:t>
            </a:r>
          </a:p>
          <a:p>
            <a:pPr eaLnBrk="1" hangingPunct="1">
              <a:buFontTx/>
              <a:buNone/>
              <a:defRPr/>
            </a:pPr>
            <a:r>
              <a:rPr lang="fr-FR" sz="1800" dirty="0" smtClean="0"/>
              <a:t>en plusieurs copies              (fonction inconnue)         codant pour une protéine</a:t>
            </a:r>
          </a:p>
          <a:p>
            <a:pPr eaLnBrk="1" hangingPunct="1">
              <a:buFontTx/>
              <a:buNone/>
              <a:defRPr/>
            </a:pPr>
            <a:endParaRPr lang="fr-FR" sz="1800" dirty="0" smtClean="0"/>
          </a:p>
          <a:p>
            <a:pPr eaLnBrk="1" hangingPunct="1">
              <a:buFontTx/>
              <a:buNone/>
              <a:defRPr/>
            </a:pPr>
            <a:endParaRPr lang="fr-FR" sz="1800" dirty="0" smtClean="0"/>
          </a:p>
          <a:p>
            <a:pPr eaLnBrk="1" hangingPunct="1">
              <a:buFontTx/>
              <a:buNone/>
              <a:defRPr/>
            </a:pPr>
            <a:endParaRPr lang="fr-FR" sz="1800" dirty="0" smtClean="0"/>
          </a:p>
          <a:p>
            <a:pPr eaLnBrk="1" hangingPunct="1">
              <a:buFontTx/>
              <a:buNone/>
              <a:defRPr/>
            </a:pPr>
            <a:r>
              <a:rPr lang="fr-FR" sz="1600" dirty="0" smtClean="0"/>
              <a:t>Séquences fonctionnelles                 Séquences non fonctionnelles </a:t>
            </a:r>
          </a:p>
          <a:p>
            <a:pPr eaLnBrk="1" hangingPunct="1">
              <a:buFontTx/>
              <a:buNone/>
              <a:defRPr/>
            </a:pPr>
            <a:endParaRPr lang="fr-FR" sz="1600" dirty="0" smtClean="0"/>
          </a:p>
          <a:p>
            <a:pPr eaLnBrk="1" hangingPunct="1">
              <a:buFontTx/>
              <a:buNone/>
              <a:defRPr/>
            </a:pPr>
            <a:endParaRPr lang="fr-FR" sz="1600" dirty="0" smtClean="0"/>
          </a:p>
          <a:p>
            <a:pPr eaLnBrk="1" hangingPunct="1">
              <a:buFontTx/>
              <a:buNone/>
              <a:defRPr/>
            </a:pPr>
            <a:r>
              <a:rPr lang="fr-FR" sz="1600" dirty="0" smtClean="0"/>
              <a:t>Familles       Séquences  fonctionnelles           ADN                  éléments             VNTR</a:t>
            </a:r>
          </a:p>
          <a:p>
            <a:pPr eaLnBrk="1" hangingPunct="1">
              <a:buFontTx/>
              <a:buNone/>
              <a:defRPr/>
            </a:pPr>
            <a:r>
              <a:rPr lang="fr-FR" sz="1600" dirty="0" smtClean="0"/>
              <a:t>de gènes      codant pour des ARN              </a:t>
            </a:r>
            <a:r>
              <a:rPr lang="fr-FR" sz="1600" dirty="0" err="1" smtClean="0"/>
              <a:t>télomériques</a:t>
            </a:r>
            <a:r>
              <a:rPr lang="fr-FR" sz="1600" dirty="0" smtClean="0"/>
              <a:t>     transposables     (microsatellite)</a:t>
            </a:r>
          </a:p>
          <a:p>
            <a:pPr eaLnBrk="1" hangingPunct="1">
              <a:buFontTx/>
              <a:buNone/>
              <a:defRPr/>
            </a:pPr>
            <a:r>
              <a:rPr lang="fr-FR" sz="1600" dirty="0" smtClean="0"/>
              <a:t>                                                                   centromériques</a:t>
            </a:r>
          </a:p>
        </p:txBody>
      </p:sp>
      <p:sp>
        <p:nvSpPr>
          <p:cNvPr id="83975" name="Line 8"/>
          <p:cNvSpPr>
            <a:spLocks noChangeShapeType="1"/>
          </p:cNvSpPr>
          <p:nvPr/>
        </p:nvSpPr>
        <p:spPr bwMode="auto">
          <a:xfrm>
            <a:off x="1763713" y="23495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76" name="Line 9"/>
          <p:cNvSpPr>
            <a:spLocks noChangeShapeType="1"/>
          </p:cNvSpPr>
          <p:nvPr/>
        </p:nvSpPr>
        <p:spPr bwMode="auto">
          <a:xfrm>
            <a:off x="1763713" y="2708275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77" name="Line 10"/>
          <p:cNvSpPr>
            <a:spLocks noChangeShapeType="1"/>
          </p:cNvSpPr>
          <p:nvPr/>
        </p:nvSpPr>
        <p:spPr bwMode="auto">
          <a:xfrm>
            <a:off x="4140200" y="27082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78" name="Line 11"/>
          <p:cNvSpPr>
            <a:spLocks noChangeShapeType="1"/>
          </p:cNvSpPr>
          <p:nvPr/>
        </p:nvSpPr>
        <p:spPr bwMode="auto">
          <a:xfrm flipH="1">
            <a:off x="1476375" y="27082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79" name="Line 12"/>
          <p:cNvSpPr>
            <a:spLocks noChangeShapeType="1"/>
          </p:cNvSpPr>
          <p:nvPr/>
        </p:nvSpPr>
        <p:spPr bwMode="auto">
          <a:xfrm flipH="1">
            <a:off x="1476375" y="2708275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0" name="Line 13"/>
          <p:cNvSpPr>
            <a:spLocks noChangeShapeType="1"/>
          </p:cNvSpPr>
          <p:nvPr/>
        </p:nvSpPr>
        <p:spPr bwMode="auto">
          <a:xfrm flipH="1">
            <a:off x="971550" y="3573463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1" name="Line 14"/>
          <p:cNvSpPr>
            <a:spLocks noChangeShapeType="1"/>
          </p:cNvSpPr>
          <p:nvPr/>
        </p:nvSpPr>
        <p:spPr bwMode="auto">
          <a:xfrm>
            <a:off x="1547813" y="3573463"/>
            <a:ext cx="11525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2" name="Line 15"/>
          <p:cNvSpPr>
            <a:spLocks noChangeShapeType="1"/>
          </p:cNvSpPr>
          <p:nvPr/>
        </p:nvSpPr>
        <p:spPr bwMode="auto">
          <a:xfrm>
            <a:off x="5292725" y="35734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3" name="Line 16"/>
          <p:cNvSpPr>
            <a:spLocks noChangeShapeType="1"/>
          </p:cNvSpPr>
          <p:nvPr/>
        </p:nvSpPr>
        <p:spPr bwMode="auto">
          <a:xfrm>
            <a:off x="4859338" y="3860800"/>
            <a:ext cx="30241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4" name="Line 17"/>
          <p:cNvSpPr>
            <a:spLocks noChangeShapeType="1"/>
          </p:cNvSpPr>
          <p:nvPr/>
        </p:nvSpPr>
        <p:spPr bwMode="auto">
          <a:xfrm>
            <a:off x="4859338" y="38608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5" name="Line 18"/>
          <p:cNvSpPr>
            <a:spLocks noChangeShapeType="1"/>
          </p:cNvSpPr>
          <p:nvPr/>
        </p:nvSpPr>
        <p:spPr bwMode="auto">
          <a:xfrm>
            <a:off x="6443663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3986" name="Line 20"/>
          <p:cNvSpPr>
            <a:spLocks noChangeShapeType="1"/>
          </p:cNvSpPr>
          <p:nvPr/>
        </p:nvSpPr>
        <p:spPr bwMode="auto">
          <a:xfrm>
            <a:off x="7885113" y="38608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9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84996" name="Picture 4" descr="Image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09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38"/>
            <a:ext cx="9144000" cy="6215062"/>
          </a:xfrm>
        </p:spPr>
        <p:txBody>
          <a:bodyPr/>
          <a:lstStyle/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</a:rPr>
              <a:t>L’hémoglobine, durant les premiers mois de la gestation est de type embryonnaire 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</a:t>
            </a:r>
            <a:r>
              <a:rPr lang="fr-FR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</a:t>
            </a:r>
            <a:r>
              <a:rPr lang="fr-FR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(xeta2 epsilon2).</a:t>
            </a:r>
            <a:endParaRPr lang="fr-FR" sz="2400" dirty="0" smtClean="0">
              <a:latin typeface="Arial" pitchFamily="34" charset="0"/>
            </a:endParaRPr>
          </a:p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</a:rPr>
              <a:t>Puis dès les premiers mois, des chaines 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 et  sont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synthétisées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ce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qui se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traduit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par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l’apparition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d’Hb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fœtale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(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</a:t>
            </a:r>
            <a:r>
              <a:rPr lang="fr-FR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).</a:t>
            </a:r>
          </a:p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Enfin, immédiatement après la naissance, une diminution brutale de la synthèse des chaines  et une augmentation parallèle de la synthèse des chaines  induisent le remplacement de l’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Hb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fœtale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par </a:t>
            </a:r>
            <a:r>
              <a:rPr lang="en-US" sz="2400" dirty="0" err="1" smtClean="0">
                <a:latin typeface="Arial" pitchFamily="34" charset="0"/>
                <a:sym typeface="Symbol" pitchFamily="18" charset="2"/>
              </a:rPr>
              <a:t>l’Hb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 A (</a:t>
            </a:r>
            <a:r>
              <a:rPr lang="en-US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sz="2400" dirty="0" smtClean="0">
                <a:latin typeface="Arial" pitchFamily="34" charset="0"/>
                <a:sym typeface="Symbol" pitchFamily="18" charset="2"/>
              </a:rPr>
              <a:t>, 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</a:t>
            </a:r>
            <a:r>
              <a:rPr lang="fr-FR" sz="2400" baseline="-25000" dirty="0" smtClean="0">
                <a:latin typeface="Arial" pitchFamily="34" charset="0"/>
                <a:sym typeface="Symbol" pitchFamily="18" charset="2"/>
              </a:rPr>
              <a:t>2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). Cette transition  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Hb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F 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Hb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A porte le nom de 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switch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.</a:t>
            </a:r>
          </a:p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Pour le fœtus, le fait de posséder une hémoglobine différente de celle de sa mère est un avantage; en effet l’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Hb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F ayant une plus forte affinité pour l’oxygène que l’</a:t>
            </a:r>
            <a:r>
              <a:rPr lang="fr-FR" sz="2400" dirty="0" err="1" smtClean="0">
                <a:latin typeface="Arial" pitchFamily="34" charset="0"/>
                <a:sym typeface="Symbol" pitchFamily="18" charset="2"/>
              </a:rPr>
              <a:t>Hb</a:t>
            </a:r>
            <a:r>
              <a:rPr lang="fr-FR" sz="2400" dirty="0" smtClean="0">
                <a:latin typeface="Arial" pitchFamily="34" charset="0"/>
                <a:sym typeface="Symbol" pitchFamily="18" charset="2"/>
              </a:rPr>
              <a:t> A, les transferts de l’oxygène entre la mère et le fœtus sont facilités.</a:t>
            </a:r>
          </a:p>
          <a:p>
            <a:pPr eaLnBrk="1" hangingPunct="1">
              <a:defRPr/>
            </a:pPr>
            <a:r>
              <a:rPr lang="fr-FR" sz="2400" dirty="0" smtClean="0">
                <a:latin typeface="Arial" pitchFamily="34" charset="0"/>
                <a:sym typeface="Symbol" pitchFamily="18" charset="2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2826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642938"/>
            <a:ext cx="8301037" cy="58578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r-FR" b="1" dirty="0" smtClean="0">
                <a:solidFill>
                  <a:srgbClr val="FFC000"/>
                </a:solidFill>
              </a:rPr>
              <a:t>II-Classification des gènes</a:t>
            </a:r>
            <a:r>
              <a:rPr lang="fr-FR" sz="1800" b="1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fr-FR" sz="2000" b="1" dirty="0" smtClean="0">
                <a:latin typeface="Arial" pitchFamily="34" charset="0"/>
              </a:rPr>
              <a:t>il existe au moins 3 classes de gènes: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b="1" dirty="0" smtClean="0">
              <a:solidFill>
                <a:srgbClr val="FFC000"/>
              </a:solidFill>
              <a:latin typeface="Arial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C000"/>
                </a:solidFill>
                <a:latin typeface="Arial" pitchFamily="34" charset="0"/>
              </a:rPr>
              <a:t>a -les gènes de classe I: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Gènes transcrits par l’ARN polymérase 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Gènes ribosomaux codant pour la synthèse de 3 ARN du ribosome: ARN 28</a:t>
            </a:r>
            <a:r>
              <a:rPr lang="fr-FR" sz="2000" b="1" dirty="0" smtClean="0">
                <a:latin typeface="Arial" pitchFamily="34" charset="0"/>
                <a:sym typeface="Symbol" pitchFamily="18" charset="2"/>
              </a:rPr>
              <a:t>, 18 et 5,8.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  <a:sym typeface="Symbol" pitchFamily="18" charset="2"/>
              </a:rPr>
              <a:t>Gènes non dispersés dans le génome, mais rassemblés en groupes.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  <a:sym typeface="Symbol" pitchFamily="18" charset="2"/>
              </a:rPr>
              <a:t>Peuvent dépasser 200 copies.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  <a:sym typeface="Symbol" pitchFamily="18" charset="2"/>
              </a:rPr>
              <a:t>Appartiennent à la catégorie de l‘ADN  moyennement </a:t>
            </a:r>
            <a:r>
              <a:rPr lang="fr-FR" sz="2000" b="1" dirty="0" err="1" smtClean="0">
                <a:latin typeface="Arial" pitchFamily="34" charset="0"/>
                <a:sym typeface="Symbol" pitchFamily="18" charset="2"/>
              </a:rPr>
              <a:t>repetitif</a:t>
            </a:r>
            <a:r>
              <a:rPr lang="fr-FR" sz="2000" b="1" dirty="0" smtClean="0">
                <a:latin typeface="Arial" pitchFamily="34" charset="0"/>
                <a:sym typeface="Symbol" pitchFamily="18" charset="2"/>
              </a:rPr>
              <a:t>  codant.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fr-FR" sz="2000" b="1" dirty="0" smtClean="0">
              <a:latin typeface="Arial" pitchFamily="34" charset="0"/>
              <a:sym typeface="Symbol" pitchFamily="18" charset="2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 smtClean="0">
                <a:solidFill>
                  <a:srgbClr val="FFC000"/>
                </a:solidFill>
                <a:latin typeface="Arial" pitchFamily="34" charset="0"/>
                <a:sym typeface="Symbol" pitchFamily="18" charset="2"/>
              </a:rPr>
              <a:t>b- Les gènes de classe II: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Gènes transcrits par l’ARN polymérase II.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Les gènes sont le plus souvent uniques ou quasi uniques (sauf pour les gènes codant pour une histone).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Les gènes de classe II codent pour une protéine.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000" b="1" dirty="0" smtClean="0">
                <a:latin typeface="Arial" pitchFamily="34" charset="0"/>
              </a:rPr>
              <a:t>Sont classés selon le nombre de leurs copies: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fr-FR" sz="2000" b="1" dirty="0" smtClean="0">
              <a:latin typeface="Arial" pitchFamily="34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656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57188"/>
            <a:ext cx="9144000" cy="452596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fr-FR" sz="2400" b="1" u="sng" dirty="0" smtClean="0">
                <a:solidFill>
                  <a:srgbClr val="FFC000"/>
                </a:solidFill>
                <a:latin typeface="Arial" pitchFamily="34" charset="0"/>
              </a:rPr>
              <a:t>Les gènes uniques ou quasi uniques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La très grande majorité des gènes appartient à cette classe 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La structure correspond au </a:t>
            </a:r>
            <a:r>
              <a:rPr lang="fr-FR" sz="2400" dirty="0" err="1" smtClean="0">
                <a:latin typeface="Arial" pitchFamily="34" charset="0"/>
              </a:rPr>
              <a:t>modele</a:t>
            </a:r>
            <a:r>
              <a:rPr lang="fr-FR" sz="2400" dirty="0" smtClean="0">
                <a:latin typeface="Arial" pitchFamily="34" charset="0"/>
              </a:rPr>
              <a:t> décrit précédemment.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fr-FR" sz="2400" dirty="0" smtClean="0">
              <a:latin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fr-FR" sz="2400" b="1" u="sng" dirty="0" smtClean="0">
                <a:solidFill>
                  <a:srgbClr val="FFC000"/>
                </a:solidFill>
                <a:latin typeface="Arial" pitchFamily="34" charset="0"/>
              </a:rPr>
              <a:t>Les familles de gènes</a:t>
            </a:r>
            <a:r>
              <a:rPr lang="fr-FR" sz="2400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 Il s’agit d’une extension du phénomène DUPLICATION / DIVERGENCE.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Chaque copie ayant divergé indépendamment, il en résulte toute une série de gènes codant pour des </a:t>
            </a:r>
            <a:r>
              <a:rPr lang="fr-FR" sz="2400" dirty="0" err="1" smtClean="0">
                <a:latin typeface="Arial" pitchFamily="34" charset="0"/>
              </a:rPr>
              <a:t>protèines</a:t>
            </a:r>
            <a:r>
              <a:rPr lang="fr-FR" sz="2400" dirty="0" smtClean="0">
                <a:latin typeface="Arial" pitchFamily="34" charset="0"/>
              </a:rPr>
              <a:t>  grossièrement </a:t>
            </a:r>
            <a:r>
              <a:rPr lang="fr-FR" sz="2400" b="1" u="sng" dirty="0" smtClean="0">
                <a:latin typeface="Arial" pitchFamily="34" charset="0"/>
              </a:rPr>
              <a:t>analogues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L’expression de chaque copie dépend du type ou de l’état cellulaire.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>
                <a:latin typeface="Arial" pitchFamily="34" charset="0"/>
              </a:rPr>
              <a:t>Citons :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sz="2400" dirty="0" smtClean="0">
                <a:latin typeface="Arial" pitchFamily="34" charset="0"/>
              </a:rPr>
              <a:t>La famille des gènes globine.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sz="2400" dirty="0" smtClean="0">
                <a:latin typeface="Arial" pitchFamily="34" charset="0"/>
              </a:rPr>
              <a:t>La famille des gènes actine.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fr-FR" sz="2400" dirty="0" smtClean="0">
                <a:latin typeface="Arial" pitchFamily="34" charset="0"/>
              </a:rPr>
              <a:t>La famille des gènes myosine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fr-FR" sz="2400" dirty="0" smtClean="0">
                <a:latin typeface="Arial" pitchFamily="34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15916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813"/>
            <a:ext cx="9144000" cy="77152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fr-FR" sz="2400" b="1" dirty="0" smtClean="0">
                <a:latin typeface="Arial" pitchFamily="34" charset="0"/>
              </a:rPr>
              <a:t>  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</a:rPr>
              <a:t>Les gènes domestiques: (House – </a:t>
            </a:r>
            <a:r>
              <a:rPr lang="fr-FR" sz="2400" b="1" dirty="0" err="1" smtClean="0">
                <a:solidFill>
                  <a:srgbClr val="FFC000"/>
                </a:solidFill>
                <a:latin typeface="Arial" pitchFamily="34" charset="0"/>
              </a:rPr>
              <a:t>Keeping</a:t>
            </a: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fr-FR" sz="2400" b="1" dirty="0" err="1" smtClean="0">
                <a:solidFill>
                  <a:srgbClr val="FFC000"/>
                </a:solidFill>
                <a:latin typeface="Arial" pitchFamily="34" charset="0"/>
              </a:rPr>
              <a:t>genes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</a:rPr>
              <a:t>)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_"/>
              <a:defRPr/>
            </a:pPr>
            <a:r>
              <a:rPr lang="fr-FR" sz="2400" dirty="0" smtClean="0">
                <a:latin typeface="Arial" pitchFamily="34" charset="0"/>
              </a:rPr>
              <a:t>Ce sont des gènes qui ne s’expriment que dans certains tissus.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_"/>
              <a:defRPr/>
            </a:pPr>
            <a:r>
              <a:rPr lang="fr-FR" sz="2400" dirty="0" smtClean="0">
                <a:latin typeface="Arial" pitchFamily="34" charset="0"/>
              </a:rPr>
              <a:t>Ils codent pour des protéines domestiques comme par exemple les gènes des enzymes de la glycolyse, de la respiration et des métabolismes intermédiaires indispensables à la survie de chaque cellule.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fr-FR" sz="2400" b="1" dirty="0" smtClean="0">
                <a:solidFill>
                  <a:srgbClr val="FFC000"/>
                </a:solidFill>
                <a:latin typeface="Arial" pitchFamily="34" charset="0"/>
              </a:rPr>
              <a:t>Les </a:t>
            </a:r>
            <a:r>
              <a:rPr lang="fr-FR" sz="2400" b="1" dirty="0" err="1" smtClean="0">
                <a:solidFill>
                  <a:srgbClr val="FFC000"/>
                </a:solidFill>
                <a:latin typeface="Arial" pitchFamily="34" charset="0"/>
              </a:rPr>
              <a:t>pseudogènes</a:t>
            </a:r>
            <a:r>
              <a:rPr lang="fr-FR" sz="2400" dirty="0" smtClean="0">
                <a:solidFill>
                  <a:srgbClr val="FFC000"/>
                </a:solidFill>
                <a:latin typeface="Arial" pitchFamily="34" charset="0"/>
              </a:rPr>
              <a:t> </a:t>
            </a:r>
            <a:r>
              <a:rPr lang="fr-FR" sz="1800" u="sng" dirty="0" smtClean="0"/>
              <a:t>: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Char char="§"/>
              <a:defRPr/>
            </a:pPr>
            <a:r>
              <a:rPr lang="fr-FR" sz="2400" dirty="0" smtClean="0">
                <a:latin typeface="Arial" pitchFamily="34" charset="0"/>
              </a:rPr>
              <a:t>Ce sont des séquences nucléotidiques non fonctionnelles, car elles sont ni transcrites ni traduites. Leur non fonctionnalité peut résulter :</a:t>
            </a:r>
          </a:p>
          <a:p>
            <a:pPr marL="990600" lvl="1" indent="-533400" eaLnBrk="1" hangingPunct="1">
              <a:lnSpc>
                <a:spcPct val="80000"/>
              </a:lnSpc>
              <a:buFont typeface="Tahoma" pitchFamily="34" charset="0"/>
              <a:buChar char="-"/>
              <a:defRPr/>
            </a:pPr>
            <a:r>
              <a:rPr lang="fr-FR" sz="2400" dirty="0" smtClean="0">
                <a:latin typeface="Arial" pitchFamily="34" charset="0"/>
              </a:rPr>
              <a:t>Soit de l’absence d’un cadre de lecture suffisant (excès de codons stop).</a:t>
            </a:r>
          </a:p>
          <a:p>
            <a:pPr marL="990600" lvl="1" indent="-533400" eaLnBrk="1" hangingPunct="1">
              <a:lnSpc>
                <a:spcPct val="80000"/>
              </a:lnSpc>
              <a:buFont typeface="Tahoma" pitchFamily="34" charset="0"/>
              <a:buChar char="-"/>
              <a:defRPr/>
            </a:pPr>
            <a:r>
              <a:rPr lang="fr-FR" sz="2400" dirty="0" smtClean="0">
                <a:latin typeface="Arial" pitchFamily="34" charset="0"/>
              </a:rPr>
              <a:t>Soit de l’absence de codon Méthionine initiateur ou de région promotrice</a:t>
            </a:r>
            <a:r>
              <a:rPr lang="fr-FR" sz="2400" b="1" dirty="0" smtClean="0">
                <a:latin typeface="Arial" pitchFamily="34" charset="0"/>
              </a:rPr>
              <a:t>.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Char char="_"/>
              <a:defRPr/>
            </a:pPr>
            <a:endParaRPr lang="fr-FR" sz="2400" dirty="0" smtClean="0">
              <a:latin typeface="Arial" pitchFamily="34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fr-FR" sz="1800" u="sng" dirty="0" smtClean="0"/>
          </a:p>
        </p:txBody>
      </p:sp>
    </p:spTree>
    <p:extLst>
      <p:ext uri="{BB962C8B-B14F-4D97-AF65-F5344CB8AC3E}">
        <p14:creationId xmlns:p14="http://schemas.microsoft.com/office/powerpoint/2010/main" val="17710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5256212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endParaRPr lang="fr-FR" sz="1800" b="1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400" b="1" u="sng" dirty="0" err="1" smtClean="0">
                <a:solidFill>
                  <a:srgbClr val="FFC000"/>
                </a:solidFill>
                <a:latin typeface="Arial" pitchFamily="34" charset="0"/>
              </a:rPr>
              <a:t>C-Les</a:t>
            </a:r>
            <a:r>
              <a:rPr lang="fr-FR" sz="2400" b="1" u="sng" dirty="0" smtClean="0">
                <a:solidFill>
                  <a:srgbClr val="FFC000"/>
                </a:solidFill>
                <a:latin typeface="Arial" pitchFamily="34" charset="0"/>
              </a:rPr>
              <a:t> gènes de classe III</a:t>
            </a:r>
            <a:r>
              <a:rPr lang="fr-FR" sz="2400" u="sng" dirty="0" smtClean="0">
                <a:solidFill>
                  <a:srgbClr val="FFC000"/>
                </a:solidFill>
                <a:latin typeface="Arial" pitchFamily="34" charset="0"/>
              </a:rPr>
              <a:t>: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Transcrits par l’ARN polymérase III.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Ces gènes codent pour les ARN t.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Appartiennent à la catégorie de l’ADN à répétition intermédiaire codant.</a:t>
            </a:r>
          </a:p>
          <a:p>
            <a:pPr marL="990600" lvl="1" indent="-5334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39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000" smtClean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214313"/>
            <a:ext cx="8929687" cy="431165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fr-FR" sz="2800" b="1" dirty="0" smtClean="0">
                <a:solidFill>
                  <a:srgbClr val="FFC000"/>
                </a:solidFill>
                <a:latin typeface="Arial" pitchFamily="34" charset="0"/>
              </a:rPr>
              <a:t>III-Anatomie d`un </a:t>
            </a:r>
            <a:r>
              <a:rPr lang="fr-FR" sz="2800" b="1" dirty="0" err="1" smtClean="0">
                <a:solidFill>
                  <a:srgbClr val="FFC000"/>
                </a:solidFill>
                <a:latin typeface="Arial" pitchFamily="34" charset="0"/>
              </a:rPr>
              <a:t>gene</a:t>
            </a:r>
            <a:r>
              <a:rPr lang="fr-FR" sz="2800" b="1" dirty="0" smtClean="0">
                <a:solidFill>
                  <a:srgbClr val="FFC000"/>
                </a:solidFill>
                <a:latin typeface="Arial" pitchFamily="34" charset="0"/>
              </a:rPr>
              <a:t> codant une </a:t>
            </a:r>
            <a:r>
              <a:rPr lang="fr-FR" sz="2800" b="1" dirty="0" err="1" smtClean="0">
                <a:solidFill>
                  <a:srgbClr val="FFC000"/>
                </a:solidFill>
                <a:latin typeface="Arial" pitchFamily="34" charset="0"/>
              </a:rPr>
              <a:t>proteine</a:t>
            </a:r>
            <a:r>
              <a:rPr lang="fr-FR" sz="2400" dirty="0" smtClean="0">
                <a:latin typeface="Arial" pitchFamily="34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fr-FR" sz="240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err="1" smtClean="0">
                <a:latin typeface="Arial" pitchFamily="34" charset="0"/>
              </a:rPr>
              <a:t>gene</a:t>
            </a:r>
            <a:r>
              <a:rPr lang="fr-FR" sz="2400" dirty="0" smtClean="0">
                <a:latin typeface="Arial" pitchFamily="34" charset="0"/>
              </a:rPr>
              <a:t> de classe II.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Ces gènes ne présentent pas une structure absolue définie.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Ce sont les plus fréquents.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Sa structure ne se limite pas à sa partie transcrite et encore moins à sa partie codante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fr-FR" sz="2400" dirty="0" smtClean="0">
                <a:latin typeface="Arial" pitchFamily="34" charset="0"/>
              </a:rPr>
              <a:t>L’information génétique est presque toujours morcelée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40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fr-FR" sz="2400" dirty="0" smtClean="0">
                <a:latin typeface="Arial" pitchFamily="34" charset="0"/>
              </a:rPr>
              <a:t>Le gène commence en 5</a:t>
            </a:r>
            <a:r>
              <a:rPr lang="en-US" sz="2400" dirty="0" smtClean="0">
                <a:latin typeface="Arial" pitchFamily="34" charset="0"/>
              </a:rPr>
              <a:t>‘ par des </a:t>
            </a:r>
            <a:r>
              <a:rPr lang="en-US" sz="2400" dirty="0" err="1" smtClean="0">
                <a:latin typeface="Arial" pitchFamily="34" charset="0"/>
              </a:rPr>
              <a:t>séquences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régulatrices</a:t>
            </a:r>
            <a:r>
              <a:rPr lang="en-US" sz="2400" dirty="0" smtClean="0">
                <a:latin typeface="Arial" pitchFamily="34" charset="0"/>
              </a:rPr>
              <a:t> non </a:t>
            </a:r>
            <a:r>
              <a:rPr lang="en-US" sz="2400" dirty="0" err="1" smtClean="0">
                <a:latin typeface="Arial" pitchFamily="34" charset="0"/>
              </a:rPr>
              <a:t>transcrites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dont</a:t>
            </a:r>
            <a:r>
              <a:rPr lang="en-US" sz="2400" dirty="0" smtClean="0">
                <a:latin typeface="Arial" pitchFamily="34" charset="0"/>
              </a:rPr>
              <a:t> la </a:t>
            </a:r>
            <a:r>
              <a:rPr lang="en-US" sz="2400" dirty="0" err="1" smtClean="0">
                <a:latin typeface="Arial" pitchFamily="34" charset="0"/>
              </a:rPr>
              <a:t>présence</a:t>
            </a:r>
            <a:r>
              <a:rPr lang="en-US" sz="2400" dirty="0" smtClean="0">
                <a:latin typeface="Arial" pitchFamily="34" charset="0"/>
              </a:rPr>
              <a:t> est </a:t>
            </a:r>
            <a:r>
              <a:rPr lang="en-US" sz="2400" dirty="0" err="1" smtClean="0">
                <a:latin typeface="Arial" pitchFamily="34" charset="0"/>
              </a:rPr>
              <a:t>nécessaire</a:t>
            </a:r>
            <a:r>
              <a:rPr lang="en-US" sz="2400" dirty="0" smtClean="0">
                <a:latin typeface="Arial" pitchFamily="34" charset="0"/>
              </a:rPr>
              <a:t> pour </a:t>
            </a:r>
            <a:r>
              <a:rPr lang="en-US" sz="2400" dirty="0" err="1" smtClean="0">
                <a:latin typeface="Arial" pitchFamily="34" charset="0"/>
              </a:rPr>
              <a:t>que</a:t>
            </a:r>
            <a:r>
              <a:rPr lang="en-US" sz="2400" dirty="0" smtClean="0">
                <a:latin typeface="Arial" pitchFamily="34" charset="0"/>
              </a:rPr>
              <a:t> la transcription </a:t>
            </a:r>
            <a:r>
              <a:rPr lang="en-US" sz="2400" dirty="0" err="1" smtClean="0">
                <a:latin typeface="Arial" pitchFamily="34" charset="0"/>
              </a:rPr>
              <a:t>s’effectue</a:t>
            </a:r>
            <a:r>
              <a:rPr lang="en-US" sz="2400" dirty="0" smtClean="0">
                <a:latin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</a:rPr>
              <a:t>quantitativement</a:t>
            </a:r>
            <a:r>
              <a:rPr lang="en-US" sz="2400" dirty="0" smtClean="0">
                <a:latin typeface="Arial" pitchFamily="34" charset="0"/>
              </a:rPr>
              <a:t> et </a:t>
            </a:r>
            <a:r>
              <a:rPr lang="en-US" sz="2400" dirty="0" err="1" smtClean="0">
                <a:latin typeface="Arial" pitchFamily="34" charset="0"/>
              </a:rPr>
              <a:t>qualitativement</a:t>
            </a:r>
            <a:r>
              <a:rPr lang="en-US" sz="2400" dirty="0" smtClean="0">
                <a:latin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</a:rPr>
              <a:t>manière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normale</a:t>
            </a:r>
            <a:r>
              <a:rPr lang="en-US" sz="2400" dirty="0" smtClean="0">
                <a:latin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</a:rPr>
              <a:t>Ces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séquences</a:t>
            </a:r>
            <a:r>
              <a:rPr lang="en-US" sz="2400" dirty="0" smtClean="0">
                <a:latin typeface="Arial" pitchFamily="34" charset="0"/>
              </a:rPr>
              <a:t> qui peuvent </a:t>
            </a:r>
            <a:r>
              <a:rPr lang="en-US" sz="2400" dirty="0" err="1" smtClean="0">
                <a:latin typeface="Arial" pitchFamily="34" charset="0"/>
              </a:rPr>
              <a:t>être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très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éloignées</a:t>
            </a:r>
            <a:r>
              <a:rPr lang="en-US" sz="2400" dirty="0" smtClean="0">
                <a:latin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</a:rPr>
              <a:t>jusqu’à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quelques</a:t>
            </a:r>
            <a:r>
              <a:rPr lang="en-US" sz="2400" dirty="0" smtClean="0">
                <a:latin typeface="Arial" pitchFamily="34" charset="0"/>
              </a:rPr>
              <a:t> Kb en </a:t>
            </a:r>
            <a:r>
              <a:rPr lang="en-US" sz="2400" dirty="0" err="1" smtClean="0">
                <a:latin typeface="Arial" pitchFamily="34" charset="0"/>
              </a:rPr>
              <a:t>amont</a:t>
            </a:r>
            <a:r>
              <a:rPr lang="en-US" sz="2400" dirty="0" smtClean="0">
                <a:latin typeface="Arial" pitchFamily="34" charset="0"/>
              </a:rPr>
              <a:t>) sont </a:t>
            </a:r>
            <a:r>
              <a:rPr lang="en-US" sz="2400" dirty="0" err="1" smtClean="0">
                <a:latin typeface="Arial" pitchFamily="34" charset="0"/>
              </a:rPr>
              <a:t>très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difficiles</a:t>
            </a:r>
            <a:r>
              <a:rPr lang="en-US" sz="2400" dirty="0" smtClean="0">
                <a:latin typeface="Arial" pitchFamily="34" charset="0"/>
              </a:rPr>
              <a:t> à </a:t>
            </a:r>
            <a:r>
              <a:rPr lang="en-US" sz="2400" dirty="0" err="1" smtClean="0">
                <a:latin typeface="Arial" pitchFamily="34" charset="0"/>
              </a:rPr>
              <a:t>mettre</a:t>
            </a:r>
            <a:r>
              <a:rPr lang="en-US" sz="2400" dirty="0" smtClean="0">
                <a:latin typeface="Arial" pitchFamily="34" charset="0"/>
              </a:rPr>
              <a:t> en </a:t>
            </a:r>
            <a:r>
              <a:rPr lang="en-US" sz="2400" dirty="0" err="1" smtClean="0">
                <a:latin typeface="Arial" pitchFamily="34" charset="0"/>
              </a:rPr>
              <a:t>évidence</a:t>
            </a:r>
            <a:r>
              <a:rPr lang="en-US" sz="2400" dirty="0" smtClean="0">
                <a:latin typeface="Arial" pitchFamily="34" charset="0"/>
              </a:rPr>
              <a:t> et à </a:t>
            </a:r>
            <a:r>
              <a:rPr lang="en-US" sz="2400" dirty="0" err="1" smtClean="0">
                <a:latin typeface="Arial" pitchFamily="34" charset="0"/>
              </a:rPr>
              <a:t>déterminer</a:t>
            </a:r>
            <a:r>
              <a:rPr lang="en-US" sz="2400" dirty="0" smtClean="0">
                <a:latin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</a:rPr>
              <a:t>manière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précise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err="1" smtClean="0">
                <a:latin typeface="Arial" pitchFamily="34" charset="0"/>
              </a:rPr>
              <a:t>fixent</a:t>
            </a:r>
            <a:r>
              <a:rPr lang="en-US" sz="2400" dirty="0" smtClean="0">
                <a:latin typeface="Arial" pitchFamily="34" charset="0"/>
              </a:rPr>
              <a:t> un ou </a:t>
            </a:r>
            <a:r>
              <a:rPr lang="en-US" sz="2400" dirty="0" err="1" smtClean="0">
                <a:latin typeface="Arial" pitchFamily="34" charset="0"/>
              </a:rPr>
              <a:t>plusieurs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facteurs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protèiques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1800" dirty="0" smtClean="0"/>
              <a:t>de la transcription.</a:t>
            </a:r>
          </a:p>
        </p:txBody>
      </p:sp>
    </p:spTree>
    <p:extLst>
      <p:ext uri="{BB962C8B-B14F-4D97-AF65-F5344CB8AC3E}">
        <p14:creationId xmlns:p14="http://schemas.microsoft.com/office/powerpoint/2010/main" val="284171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850" name="Object 2"/>
          <p:cNvGraphicFramePr>
            <a:graphicFrameLocks noChangeAspect="1"/>
          </p:cNvGraphicFramePr>
          <p:nvPr/>
        </p:nvGraphicFramePr>
        <p:xfrm>
          <a:off x="-2428875" y="0"/>
          <a:ext cx="12573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6397837" imgH="8774963" progId="Word.Document.12">
                  <p:embed/>
                </p:oleObj>
              </mc:Choice>
              <mc:Fallback>
                <p:oleObj name="Document" r:id="rId3" imgW="6397837" imgH="8774963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428875" y="0"/>
                        <a:ext cx="12573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19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" pitchFamily="34" charset="0"/>
              </a:rPr>
              <a:t>Vers - 100 par rapport au site </a:t>
            </a:r>
            <a:r>
              <a:rPr lang="en-US" sz="2400" dirty="0" err="1" smtClean="0">
                <a:latin typeface="Arial" pitchFamily="34" charset="0"/>
              </a:rPr>
              <a:t>d’initiation</a:t>
            </a:r>
            <a:r>
              <a:rPr lang="en-US" sz="2400" dirty="0" smtClean="0">
                <a:latin typeface="Arial" pitchFamily="34" charset="0"/>
              </a:rPr>
              <a:t> de la transcription commence la region </a:t>
            </a:r>
            <a:r>
              <a:rPr lang="en-US" sz="2400" dirty="0" err="1" smtClean="0">
                <a:latin typeface="Arial" pitchFamily="34" charset="0"/>
              </a:rPr>
              <a:t>dite</a:t>
            </a:r>
            <a:r>
              <a:rPr lang="en-US" sz="2400" dirty="0" smtClean="0">
                <a:latin typeface="Arial" pitchFamily="34" charset="0"/>
              </a:rPr>
              <a:t> “PROMOTRICE”, </a:t>
            </a:r>
            <a:r>
              <a:rPr lang="en-US" sz="2400" dirty="0" err="1" smtClean="0">
                <a:latin typeface="Arial" pitchFamily="34" charset="0"/>
              </a:rPr>
              <a:t>où</a:t>
            </a:r>
            <a:r>
              <a:rPr lang="en-US" sz="2400" dirty="0" smtClean="0">
                <a:latin typeface="Arial" pitchFamily="34" charset="0"/>
              </a:rPr>
              <a:t> se fixe l’ARN </a:t>
            </a:r>
            <a:r>
              <a:rPr lang="en-US" sz="2400" dirty="0" err="1" smtClean="0">
                <a:latin typeface="Arial" pitchFamily="34" charset="0"/>
              </a:rPr>
              <a:t>polymérase</a:t>
            </a:r>
            <a:r>
              <a:rPr lang="en-US" sz="2400" dirty="0" smtClean="0">
                <a:latin typeface="Arial" pitchFamily="34" charset="0"/>
              </a:rPr>
              <a:t> II.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en-US" sz="2400" dirty="0" smtClean="0">
              <a:latin typeface="Arial" pitchFamily="34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en-US" sz="2400" dirty="0" smtClean="0">
                <a:latin typeface="Arial" pitchFamily="34" charset="0"/>
              </a:rPr>
              <a:t>Vers - 70 à - 80  se </a:t>
            </a:r>
            <a:r>
              <a:rPr lang="en-US" sz="2400" dirty="0" err="1" smtClean="0">
                <a:latin typeface="Arial" pitchFamily="34" charset="0"/>
              </a:rPr>
              <a:t>trouve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très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souvent</a:t>
            </a:r>
            <a:r>
              <a:rPr lang="en-US" sz="2400" dirty="0" smtClean="0">
                <a:latin typeface="Arial" pitchFamily="34" charset="0"/>
              </a:rPr>
              <a:t> une </a:t>
            </a:r>
            <a:r>
              <a:rPr lang="en-US" sz="2400" dirty="0" err="1" smtClean="0">
                <a:latin typeface="Arial" pitchFamily="34" charset="0"/>
              </a:rPr>
              <a:t>séquence</a:t>
            </a:r>
            <a:r>
              <a:rPr lang="en-US" sz="2400" dirty="0" smtClean="0">
                <a:latin typeface="Arial" pitchFamily="34" charset="0"/>
              </a:rPr>
              <a:t> CAAT, </a:t>
            </a:r>
            <a:r>
              <a:rPr lang="en-US" sz="2400" dirty="0" err="1" smtClean="0">
                <a:latin typeface="Arial" pitchFamily="34" charset="0"/>
              </a:rPr>
              <a:t>où</a:t>
            </a:r>
            <a:r>
              <a:rPr lang="en-US" sz="2400" dirty="0" smtClean="0">
                <a:latin typeface="Arial" pitchFamily="34" charset="0"/>
              </a:rPr>
              <a:t> se </a:t>
            </a:r>
            <a:r>
              <a:rPr lang="fr-FR" sz="2400" dirty="0" smtClean="0">
                <a:latin typeface="Arial" pitchFamily="34" charset="0"/>
              </a:rPr>
              <a:t>Vers -25 à -30: on retrouve, sauf dans de rares cas comme dans certains gènes domestiques, la séquence TATA appelée  </a:t>
            </a:r>
            <a:r>
              <a:rPr lang="fr-FR" sz="2400" u="sng" dirty="0" smtClean="0">
                <a:latin typeface="Arial" pitchFamily="34" charset="0"/>
              </a:rPr>
              <a:t>TATA box </a:t>
            </a:r>
            <a:r>
              <a:rPr lang="fr-FR" sz="2400" dirty="0" smtClean="0">
                <a:latin typeface="Arial" pitchFamily="34" charset="0"/>
              </a:rPr>
              <a:t>ou </a:t>
            </a:r>
            <a:r>
              <a:rPr lang="en-US" sz="2400" dirty="0" smtClean="0">
                <a:latin typeface="Arial" pitchFamily="34" charset="0"/>
              </a:rPr>
              <a:t>“Goldberg-</a:t>
            </a:r>
            <a:r>
              <a:rPr lang="en-US" sz="2400" dirty="0" err="1" smtClean="0">
                <a:latin typeface="Arial" pitchFamily="34" charset="0"/>
              </a:rPr>
              <a:t>Hogness</a:t>
            </a:r>
            <a:r>
              <a:rPr lang="en-US" sz="2400" dirty="0" smtClean="0">
                <a:latin typeface="Arial" pitchFamily="34" charset="0"/>
              </a:rPr>
              <a:t> box”, </a:t>
            </a:r>
            <a:r>
              <a:rPr lang="en-US" sz="2400" dirty="0" err="1" smtClean="0">
                <a:latin typeface="Arial" pitchFamily="34" charset="0"/>
              </a:rPr>
              <a:t>c’est</a:t>
            </a:r>
            <a:r>
              <a:rPr lang="en-US" sz="2400" dirty="0" smtClean="0">
                <a:latin typeface="Arial" pitchFamily="34" charset="0"/>
              </a:rPr>
              <a:t> au </a:t>
            </a:r>
            <a:r>
              <a:rPr lang="en-US" sz="2400" dirty="0" err="1" smtClean="0">
                <a:latin typeface="Arial" pitchFamily="34" charset="0"/>
              </a:rPr>
              <a:t>niveau</a:t>
            </a:r>
            <a:r>
              <a:rPr lang="en-US" sz="2400" dirty="0" smtClean="0">
                <a:latin typeface="Arial" pitchFamily="34" charset="0"/>
              </a:rPr>
              <a:t> de </a:t>
            </a:r>
            <a:r>
              <a:rPr lang="en-US" sz="2400" dirty="0" err="1" smtClean="0">
                <a:latin typeface="Arial" pitchFamily="34" charset="0"/>
              </a:rPr>
              <a:t>cette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boite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que</a:t>
            </a:r>
            <a:r>
              <a:rPr lang="en-US" sz="2400" dirty="0" smtClean="0">
                <a:latin typeface="Arial" pitchFamily="34" charset="0"/>
              </a:rPr>
              <a:t> se fixe le </a:t>
            </a:r>
            <a:r>
              <a:rPr lang="en-US" sz="2400" dirty="0" err="1" smtClean="0">
                <a:latin typeface="Arial" pitchFamily="34" charset="0"/>
              </a:rPr>
              <a:t>facteur</a:t>
            </a:r>
            <a:r>
              <a:rPr lang="en-US" sz="2400" dirty="0" smtClean="0">
                <a:latin typeface="Arial" pitchFamily="34" charset="0"/>
              </a:rPr>
              <a:t> TFIID. Si </a:t>
            </a:r>
            <a:r>
              <a:rPr lang="en-US" sz="2400" dirty="0" err="1" smtClean="0">
                <a:latin typeface="Arial" pitchFamily="34" charset="0"/>
              </a:rPr>
              <a:t>elle</a:t>
            </a:r>
            <a:r>
              <a:rPr lang="en-US" sz="2400" dirty="0" smtClean="0">
                <a:latin typeface="Arial" pitchFamily="34" charset="0"/>
              </a:rPr>
              <a:t> est </a:t>
            </a:r>
            <a:r>
              <a:rPr lang="en-US" sz="2400" dirty="0" err="1" smtClean="0">
                <a:latin typeface="Arial" pitchFamily="34" charset="0"/>
              </a:rPr>
              <a:t>artificiellement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délétée</a:t>
            </a:r>
            <a:r>
              <a:rPr lang="en-US" sz="2400" dirty="0" smtClean="0">
                <a:latin typeface="Arial" pitchFamily="34" charset="0"/>
              </a:rPr>
              <a:t> (</a:t>
            </a:r>
            <a:r>
              <a:rPr lang="en-US" sz="2400" dirty="0" err="1" smtClean="0">
                <a:latin typeface="Arial" pitchFamily="34" charset="0"/>
              </a:rPr>
              <a:t>Délétion</a:t>
            </a:r>
            <a:r>
              <a:rPr lang="en-US" sz="2400" dirty="0" smtClean="0">
                <a:latin typeface="Arial" pitchFamily="34" charset="0"/>
              </a:rPr>
              <a:t> ou Mutation), le </a:t>
            </a:r>
            <a:r>
              <a:rPr lang="en-US" sz="2400" dirty="0" err="1" smtClean="0">
                <a:latin typeface="Arial" pitchFamily="34" charset="0"/>
              </a:rPr>
              <a:t>taux</a:t>
            </a:r>
            <a:r>
              <a:rPr lang="en-US" sz="2400" dirty="0" smtClean="0">
                <a:latin typeface="Arial" pitchFamily="34" charset="0"/>
              </a:rPr>
              <a:t> de transcription est </a:t>
            </a:r>
            <a:r>
              <a:rPr lang="en-US" sz="2400" dirty="0" err="1" smtClean="0">
                <a:latin typeface="Arial" pitchFamily="34" charset="0"/>
              </a:rPr>
              <a:t>diminué</a:t>
            </a:r>
            <a:r>
              <a:rPr lang="en-US" sz="2400" dirty="0" smtClean="0">
                <a:latin typeface="Arial" pitchFamily="34" charset="0"/>
              </a:rPr>
              <a:t> et la </a:t>
            </a:r>
            <a:r>
              <a:rPr lang="en-US" sz="2400" dirty="0" err="1" smtClean="0">
                <a:latin typeface="Arial" pitchFamily="34" charset="0"/>
              </a:rPr>
              <a:t>fidélité</a:t>
            </a:r>
            <a:r>
              <a:rPr lang="en-US" sz="2400" dirty="0" smtClean="0">
                <a:latin typeface="Arial" pitchFamily="34" charset="0"/>
              </a:rPr>
              <a:t> du point </a:t>
            </a:r>
            <a:r>
              <a:rPr lang="en-US" sz="2400" dirty="0" err="1" smtClean="0">
                <a:latin typeface="Arial" pitchFamily="34" charset="0"/>
              </a:rPr>
              <a:t>d’initiation</a:t>
            </a:r>
            <a:r>
              <a:rPr lang="en-US" sz="2400" dirty="0" smtClean="0">
                <a:latin typeface="Arial" pitchFamily="34" charset="0"/>
              </a:rPr>
              <a:t> est </a:t>
            </a:r>
            <a:r>
              <a:rPr lang="en-US" sz="2400" dirty="0" err="1" smtClean="0">
                <a:latin typeface="Arial" pitchFamily="34" charset="0"/>
              </a:rPr>
              <a:t>perdue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cette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dernière</a:t>
            </a:r>
            <a:r>
              <a:rPr lang="en-US" sz="2400" dirty="0" smtClean="0">
                <a:latin typeface="Arial" pitchFamily="34" charset="0"/>
              </a:rPr>
              <a:t> se </a:t>
            </a:r>
            <a:r>
              <a:rPr lang="en-US" sz="2400" dirty="0" err="1" smtClean="0">
                <a:latin typeface="Arial" pitchFamily="34" charset="0"/>
              </a:rPr>
              <a:t>faisant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quelques</a:t>
            </a:r>
            <a:r>
              <a:rPr lang="en-US" sz="2400" dirty="0" smtClean="0">
                <a:latin typeface="Arial" pitchFamily="34" charset="0"/>
              </a:rPr>
              <a:t> bases </a:t>
            </a:r>
            <a:r>
              <a:rPr lang="en-US" sz="2400" dirty="0" err="1" smtClean="0">
                <a:latin typeface="Arial" pitchFamily="34" charset="0"/>
              </a:rPr>
              <a:t>avant</a:t>
            </a:r>
            <a:r>
              <a:rPr lang="en-US" sz="2400" dirty="0" smtClean="0">
                <a:latin typeface="Arial" pitchFamily="34" charset="0"/>
              </a:rPr>
              <a:t> ou après le site </a:t>
            </a:r>
            <a:r>
              <a:rPr lang="en-US" sz="2400" dirty="0" err="1" smtClean="0">
                <a:latin typeface="Arial" pitchFamily="34" charset="0"/>
              </a:rPr>
              <a:t>habituel</a:t>
            </a:r>
            <a:r>
              <a:rPr lang="en-US" sz="2400" dirty="0" smtClean="0">
                <a:latin typeface="Arial" pitchFamily="34" charset="0"/>
              </a:rPr>
              <a:t> , </a:t>
            </a:r>
            <a:r>
              <a:rPr lang="en-US" sz="2400" dirty="0" err="1" smtClean="0">
                <a:latin typeface="Arial" pitchFamily="34" charset="0"/>
              </a:rPr>
              <a:t>cependant</a:t>
            </a:r>
            <a:r>
              <a:rPr lang="en-US" sz="2400" dirty="0" smtClean="0">
                <a:latin typeface="Arial" pitchFamily="34" charset="0"/>
              </a:rPr>
              <a:t> la transcription </a:t>
            </a:r>
            <a:r>
              <a:rPr lang="en-US" sz="2400" dirty="0" err="1" smtClean="0">
                <a:latin typeface="Arial" pitchFamily="34" charset="0"/>
              </a:rPr>
              <a:t>n’est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jamais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abolie</a:t>
            </a:r>
            <a:r>
              <a:rPr lang="en-US" sz="2400" dirty="0" smtClean="0">
                <a:latin typeface="Arial" pitchFamily="34" charset="0"/>
              </a:rPr>
              <a:t> dans </a:t>
            </a:r>
            <a:r>
              <a:rPr lang="en-US" sz="2400" dirty="0" err="1" smtClean="0">
                <a:latin typeface="Arial" pitchFamily="34" charset="0"/>
              </a:rPr>
              <a:t>sa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totalité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4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500063"/>
            <a:ext cx="8229600" cy="60721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 smtClean="0">
                <a:latin typeface="Arial" pitchFamily="34" charset="0"/>
              </a:rPr>
              <a:t>Vient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ensuite</a:t>
            </a:r>
            <a:r>
              <a:rPr lang="en-US" sz="2000" dirty="0" smtClean="0">
                <a:latin typeface="Arial" pitchFamily="34" charset="0"/>
              </a:rPr>
              <a:t> le site d’initiation de la transcription, la base </a:t>
            </a:r>
            <a:r>
              <a:rPr lang="en-US" sz="2000" dirty="0" err="1" smtClean="0">
                <a:latin typeface="Arial" pitchFamily="34" charset="0"/>
              </a:rPr>
              <a:t>correspondant</a:t>
            </a:r>
            <a:r>
              <a:rPr lang="en-US" sz="2000" dirty="0" smtClean="0">
                <a:latin typeface="Arial" pitchFamily="34" charset="0"/>
              </a:rPr>
              <a:t>  à </a:t>
            </a:r>
            <a:r>
              <a:rPr lang="en-US" sz="2000" dirty="0" err="1" smtClean="0">
                <a:latin typeface="Arial" pitchFamily="34" charset="0"/>
              </a:rPr>
              <a:t>ce</a:t>
            </a:r>
            <a:r>
              <a:rPr lang="en-US" sz="2000" dirty="0" smtClean="0">
                <a:latin typeface="Arial" pitchFamily="34" charset="0"/>
              </a:rPr>
              <a:t> site est le plus </a:t>
            </a:r>
            <a:r>
              <a:rPr lang="en-US" sz="2000" dirty="0" err="1" smtClean="0">
                <a:latin typeface="Arial" pitchFamily="34" charset="0"/>
              </a:rPr>
              <a:t>souvent</a:t>
            </a:r>
            <a:r>
              <a:rPr lang="en-US" sz="2000" dirty="0" smtClean="0">
                <a:latin typeface="Arial" pitchFamily="34" charset="0"/>
              </a:rPr>
              <a:t>: une purine, suit une </a:t>
            </a:r>
            <a:r>
              <a:rPr lang="en-US" sz="2000" dirty="0" err="1" smtClean="0">
                <a:latin typeface="Arial" pitchFamily="34" charset="0"/>
              </a:rPr>
              <a:t>partie</a:t>
            </a:r>
            <a:r>
              <a:rPr lang="en-US" sz="2000" dirty="0" smtClean="0">
                <a:latin typeface="Arial" pitchFamily="34" charset="0"/>
              </a:rPr>
              <a:t> non </a:t>
            </a:r>
            <a:r>
              <a:rPr lang="en-US" sz="2000" dirty="0" err="1" smtClean="0">
                <a:latin typeface="Arial" pitchFamily="34" charset="0"/>
              </a:rPr>
              <a:t>codante</a:t>
            </a:r>
            <a:r>
              <a:rPr lang="en-US" sz="2000" dirty="0" smtClean="0">
                <a:latin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</a:rPr>
              <a:t>longueur</a:t>
            </a:r>
            <a:r>
              <a:rPr lang="en-US" sz="2000" dirty="0" smtClean="0">
                <a:latin typeface="Arial" pitchFamily="34" charset="0"/>
              </a:rPr>
              <a:t> variable et </a:t>
            </a:r>
            <a:r>
              <a:rPr lang="en-US" sz="2000" dirty="0" err="1" smtClean="0">
                <a:latin typeface="Arial" pitchFamily="34" charset="0"/>
              </a:rPr>
              <a:t>ce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jusqu’à</a:t>
            </a:r>
            <a:r>
              <a:rPr lang="en-US" sz="2000" dirty="0" smtClean="0">
                <a:latin typeface="Arial" pitchFamily="34" charset="0"/>
              </a:rPr>
              <a:t> la </a:t>
            </a:r>
            <a:r>
              <a:rPr lang="en-US" sz="2000" dirty="0" err="1" smtClean="0">
                <a:latin typeface="Arial" pitchFamily="34" charset="0"/>
              </a:rPr>
              <a:t>séquence</a:t>
            </a:r>
            <a:r>
              <a:rPr lang="en-US" sz="2000" dirty="0" smtClean="0">
                <a:latin typeface="Arial" pitchFamily="34" charset="0"/>
              </a:rPr>
              <a:t> ATG, </a:t>
            </a:r>
            <a:r>
              <a:rPr lang="en-US" sz="2000" dirty="0" err="1" smtClean="0">
                <a:latin typeface="Arial" pitchFamily="34" charset="0"/>
              </a:rPr>
              <a:t>codon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Methionine</a:t>
            </a:r>
            <a:r>
              <a:rPr lang="en-US" sz="2000" dirty="0" smtClean="0">
                <a:latin typeface="Arial" pitchFamily="34" charset="0"/>
              </a:rPr>
              <a:t> qui </a:t>
            </a:r>
            <a:r>
              <a:rPr lang="en-US" sz="2000" dirty="0" err="1" smtClean="0">
                <a:latin typeface="Arial" pitchFamily="34" charset="0"/>
              </a:rPr>
              <a:t>signale</a:t>
            </a:r>
            <a:r>
              <a:rPr lang="en-US" sz="2000" dirty="0" smtClean="0">
                <a:latin typeface="Arial" pitchFamily="34" charset="0"/>
              </a:rPr>
              <a:t> le lieu d’initiation de la traduction.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000" dirty="0" err="1" smtClean="0">
                <a:latin typeface="Arial" pitchFamily="34" charset="0"/>
              </a:rPr>
              <a:t>Suivent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ensuite</a:t>
            </a:r>
            <a:r>
              <a:rPr lang="en-US" sz="2000" dirty="0" smtClean="0">
                <a:latin typeface="Arial" pitchFamily="34" charset="0"/>
              </a:rPr>
              <a:t> une </a:t>
            </a:r>
            <a:r>
              <a:rPr lang="en-US" sz="2000" dirty="0" err="1" smtClean="0">
                <a:latin typeface="Arial" pitchFamily="34" charset="0"/>
              </a:rPr>
              <a:t>alternance</a:t>
            </a:r>
            <a:r>
              <a:rPr lang="en-US" sz="2000" dirty="0" smtClean="0">
                <a:latin typeface="Arial" pitchFamily="34" charset="0"/>
              </a:rPr>
              <a:t> de </a:t>
            </a:r>
            <a:r>
              <a:rPr lang="en-US" sz="2000" dirty="0" err="1" smtClean="0">
                <a:latin typeface="Arial" pitchFamily="34" charset="0"/>
              </a:rPr>
              <a:t>séquences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présentes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</a:rPr>
              <a:t>Exons</a:t>
            </a:r>
            <a:r>
              <a:rPr lang="en-US" sz="2000" dirty="0" smtClean="0">
                <a:latin typeface="Arial" pitchFamily="34" charset="0"/>
              </a:rPr>
              <a:t>) ou non (</a:t>
            </a:r>
            <a:r>
              <a:rPr lang="en-US" sz="2000" dirty="0" err="1" smtClean="0">
                <a:latin typeface="Arial" pitchFamily="34" charset="0"/>
              </a:rPr>
              <a:t>Introns</a:t>
            </a:r>
            <a:r>
              <a:rPr lang="en-US" sz="2000" dirty="0" smtClean="0">
                <a:latin typeface="Arial" pitchFamily="34" charset="0"/>
              </a:rPr>
              <a:t>) dans la version finale de l’ARN m </a:t>
            </a:r>
            <a:r>
              <a:rPr lang="en-US" sz="2000" dirty="0" err="1" smtClean="0">
                <a:latin typeface="Arial" pitchFamily="34" charset="0"/>
              </a:rPr>
              <a:t>cytosolique</a:t>
            </a:r>
            <a:r>
              <a:rPr lang="en-US" sz="2000" dirty="0" smtClean="0">
                <a:latin typeface="Arial" pitchFamily="34" charset="0"/>
              </a:rPr>
              <a:t>.</a:t>
            </a:r>
          </a:p>
          <a:p>
            <a:pPr eaLnBrk="1" hangingPunct="1">
              <a:defRPr/>
            </a:pPr>
            <a:r>
              <a:rPr lang="fr-FR" sz="2000" dirty="0" smtClean="0">
                <a:latin typeface="Arial" pitchFamily="34" charset="0"/>
              </a:rPr>
              <a:t>On appelle </a:t>
            </a:r>
            <a:r>
              <a:rPr lang="en-US" sz="2000" dirty="0" smtClean="0">
                <a:latin typeface="Arial" pitchFamily="34" charset="0"/>
              </a:rPr>
              <a:t>"</a:t>
            </a:r>
            <a:r>
              <a:rPr lang="fr-FR" sz="2000" b="1" dirty="0" smtClean="0">
                <a:latin typeface="Arial" pitchFamily="34" charset="0"/>
              </a:rPr>
              <a:t>Exon</a:t>
            </a:r>
            <a:r>
              <a:rPr lang="en-US" sz="2000" dirty="0" smtClean="0">
                <a:latin typeface="Arial" pitchFamily="34" charset="0"/>
              </a:rPr>
              <a:t>“ </a:t>
            </a:r>
            <a:r>
              <a:rPr lang="en-US" sz="2000" dirty="0" err="1" smtClean="0">
                <a:latin typeface="Arial" pitchFamily="34" charset="0"/>
              </a:rPr>
              <a:t>toutes</a:t>
            </a:r>
            <a:r>
              <a:rPr lang="en-US" sz="2000" dirty="0" smtClean="0">
                <a:latin typeface="Arial" pitchFamily="34" charset="0"/>
              </a:rPr>
              <a:t> les </a:t>
            </a:r>
            <a:r>
              <a:rPr lang="en-US" sz="2000" dirty="0" err="1" smtClean="0">
                <a:latin typeface="Arial" pitchFamily="34" charset="0"/>
              </a:rPr>
              <a:t>séquences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transcrites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retrouvées</a:t>
            </a:r>
            <a:r>
              <a:rPr lang="en-US" sz="2000" dirty="0" smtClean="0">
                <a:latin typeface="Arial" pitchFamily="34" charset="0"/>
              </a:rPr>
              <a:t> dans le </a:t>
            </a:r>
            <a:r>
              <a:rPr lang="en-US" sz="2000" dirty="0" err="1" smtClean="0">
                <a:latin typeface="Arial" pitchFamily="34" charset="0"/>
              </a:rPr>
              <a:t>messager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cytosolique</a:t>
            </a:r>
            <a:r>
              <a:rPr lang="en-US" sz="2000" dirty="0" smtClean="0">
                <a:latin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</a:rPr>
              <a:t>cela</a:t>
            </a:r>
            <a:r>
              <a:rPr lang="en-US" sz="2000" dirty="0" smtClean="0">
                <a:latin typeface="Arial" pitchFamily="34" charset="0"/>
              </a:rPr>
              <a:t> ne </a:t>
            </a:r>
            <a:r>
              <a:rPr lang="en-US" sz="2000" dirty="0" err="1" smtClean="0">
                <a:latin typeface="Arial" pitchFamily="34" charset="0"/>
              </a:rPr>
              <a:t>veut</a:t>
            </a:r>
            <a:r>
              <a:rPr lang="en-US" sz="2000" dirty="0" smtClean="0">
                <a:latin typeface="Arial" pitchFamily="34" charset="0"/>
              </a:rPr>
              <a:t> en </a:t>
            </a:r>
            <a:r>
              <a:rPr lang="en-US" sz="2000" dirty="0" err="1" smtClean="0">
                <a:latin typeface="Arial" pitchFamily="34" charset="0"/>
              </a:rPr>
              <a:t>rien</a:t>
            </a:r>
            <a:r>
              <a:rPr lang="en-US" sz="2000" dirty="0" smtClean="0">
                <a:latin typeface="Arial" pitchFamily="34" charset="0"/>
              </a:rPr>
              <a:t> dire </a:t>
            </a:r>
            <a:r>
              <a:rPr lang="en-US" sz="2000" dirty="0" err="1" smtClean="0">
                <a:latin typeface="Arial" pitchFamily="34" charset="0"/>
              </a:rPr>
              <a:t>qu’Ils</a:t>
            </a:r>
            <a:r>
              <a:rPr lang="en-US" sz="2000" dirty="0" smtClean="0">
                <a:latin typeface="Arial" pitchFamily="34" charset="0"/>
              </a:rPr>
              <a:t> correspondent aux parties </a:t>
            </a:r>
            <a:r>
              <a:rPr lang="en-US" sz="2000" dirty="0" err="1" smtClean="0">
                <a:latin typeface="Arial" pitchFamily="34" charset="0"/>
              </a:rPr>
              <a:t>codantes</a:t>
            </a:r>
            <a:r>
              <a:rPr lang="en-US" sz="2000" dirty="0" smtClean="0">
                <a:latin typeface="Arial" pitchFamily="34" charset="0"/>
              </a:rPr>
              <a:t> du </a:t>
            </a:r>
            <a:r>
              <a:rPr lang="en-US" sz="2000" dirty="0" err="1" smtClean="0">
                <a:latin typeface="Arial" pitchFamily="34" charset="0"/>
              </a:rPr>
              <a:t>gène</a:t>
            </a:r>
            <a:r>
              <a:rPr lang="en-US" sz="2000" dirty="0" smtClean="0">
                <a:latin typeface="Arial" pitchFamily="34" charset="0"/>
              </a:rPr>
              <a:t>; en </a:t>
            </a:r>
            <a:r>
              <a:rPr lang="en-US" sz="2000" dirty="0" err="1" smtClean="0">
                <a:latin typeface="Arial" pitchFamily="34" charset="0"/>
              </a:rPr>
              <a:t>effet</a:t>
            </a:r>
            <a:r>
              <a:rPr lang="en-US" sz="2000" dirty="0" smtClean="0">
                <a:latin typeface="Arial" pitchFamily="34" charset="0"/>
              </a:rPr>
              <a:t> des </a:t>
            </a:r>
            <a:r>
              <a:rPr lang="en-US" sz="2000" dirty="0" err="1" smtClean="0">
                <a:latin typeface="Arial" pitchFamily="34" charset="0"/>
              </a:rPr>
              <a:t>séquences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exoniques</a:t>
            </a:r>
            <a:r>
              <a:rPr lang="en-US" sz="2000" dirty="0" smtClean="0">
                <a:latin typeface="Arial" pitchFamily="34" charset="0"/>
              </a:rPr>
              <a:t> non </a:t>
            </a:r>
            <a:r>
              <a:rPr lang="en-US" sz="2000" dirty="0" err="1" smtClean="0">
                <a:latin typeface="Arial" pitchFamily="34" charset="0"/>
              </a:rPr>
              <a:t>codantes</a:t>
            </a:r>
            <a:r>
              <a:rPr lang="en-US" sz="2000" dirty="0" smtClean="0">
                <a:latin typeface="Arial" pitchFamily="34" charset="0"/>
              </a:rPr>
              <a:t> plus ou </a:t>
            </a:r>
            <a:r>
              <a:rPr lang="en-US" sz="2000" dirty="0" err="1" smtClean="0">
                <a:latin typeface="Arial" pitchFamily="34" charset="0"/>
              </a:rPr>
              <a:t>moins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longues</a:t>
            </a:r>
            <a:r>
              <a:rPr lang="en-US" sz="2000" dirty="0" smtClean="0">
                <a:latin typeface="Arial" pitchFamily="34" charset="0"/>
              </a:rPr>
              <a:t> peuvent </a:t>
            </a:r>
            <a:r>
              <a:rPr lang="en-US" sz="2000" dirty="0" err="1" smtClean="0">
                <a:latin typeface="Arial" pitchFamily="34" charset="0"/>
              </a:rPr>
              <a:t>exister</a:t>
            </a:r>
            <a:r>
              <a:rPr lang="en-US" sz="2000" dirty="0" smtClean="0">
                <a:latin typeface="Arial" pitchFamily="34" charset="0"/>
              </a:rPr>
              <a:t>, en 5‘ </a:t>
            </a:r>
            <a:r>
              <a:rPr lang="en-US" sz="2000" dirty="0" err="1" smtClean="0">
                <a:latin typeface="Arial" pitchFamily="34" charset="0"/>
              </a:rPr>
              <a:t>avant</a:t>
            </a:r>
            <a:r>
              <a:rPr lang="en-US" sz="2000" dirty="0" smtClean="0">
                <a:latin typeface="Arial" pitchFamily="34" charset="0"/>
              </a:rPr>
              <a:t> le </a:t>
            </a:r>
            <a:r>
              <a:rPr lang="en-US" sz="2000" dirty="0" err="1" smtClean="0">
                <a:latin typeface="Arial" pitchFamily="34" charset="0"/>
              </a:rPr>
              <a:t>codon</a:t>
            </a:r>
            <a:r>
              <a:rPr lang="en-US" sz="2000" dirty="0" smtClean="0">
                <a:latin typeface="Arial" pitchFamily="34" charset="0"/>
              </a:rPr>
              <a:t> ATG, et en 3‘ en </a:t>
            </a:r>
            <a:r>
              <a:rPr lang="en-US" sz="2000" dirty="0" err="1" smtClean="0">
                <a:latin typeface="Arial" pitchFamily="34" charset="0"/>
              </a:rPr>
              <a:t>aval</a:t>
            </a:r>
            <a:r>
              <a:rPr lang="en-US" sz="2000" dirty="0" smtClean="0">
                <a:latin typeface="Arial" pitchFamily="34" charset="0"/>
              </a:rPr>
              <a:t> du premier </a:t>
            </a:r>
            <a:r>
              <a:rPr lang="en-US" sz="2000" dirty="0" err="1" smtClean="0">
                <a:latin typeface="Arial" pitchFamily="34" charset="0"/>
              </a:rPr>
              <a:t>codon</a:t>
            </a:r>
            <a:r>
              <a:rPr lang="en-US" sz="2000" dirty="0" smtClean="0">
                <a:latin typeface="Arial" pitchFamily="34" charset="0"/>
              </a:rPr>
              <a:t> STOP.</a:t>
            </a:r>
          </a:p>
          <a:p>
            <a:pPr eaLnBrk="1" hangingPunct="1">
              <a:defRPr/>
            </a:pPr>
            <a:r>
              <a:rPr lang="en-US" sz="2000" dirty="0" smtClean="0">
                <a:latin typeface="Arial" pitchFamily="34" charset="0"/>
              </a:rPr>
              <a:t>On </a:t>
            </a:r>
            <a:r>
              <a:rPr lang="en-US" sz="2000" dirty="0" err="1" smtClean="0">
                <a:latin typeface="Arial" pitchFamily="34" charset="0"/>
              </a:rPr>
              <a:t>appelle</a:t>
            </a:r>
            <a:r>
              <a:rPr lang="en-US" sz="2000" dirty="0" smtClean="0">
                <a:latin typeface="Arial" pitchFamily="34" charset="0"/>
              </a:rPr>
              <a:t> “</a:t>
            </a:r>
            <a:r>
              <a:rPr lang="en-US" sz="2000" b="1" dirty="0" err="1" smtClean="0">
                <a:latin typeface="Arial" pitchFamily="34" charset="0"/>
              </a:rPr>
              <a:t>Intron</a:t>
            </a:r>
            <a:r>
              <a:rPr lang="en-US" sz="2000" dirty="0" smtClean="0">
                <a:latin typeface="Arial" pitchFamily="34" charset="0"/>
              </a:rPr>
              <a:t>” </a:t>
            </a:r>
            <a:r>
              <a:rPr lang="en-US" sz="2000" dirty="0" err="1" smtClean="0">
                <a:latin typeface="Arial" pitchFamily="34" charset="0"/>
              </a:rPr>
              <a:t>toute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séquence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transcrite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éliminée</a:t>
            </a:r>
            <a:r>
              <a:rPr lang="en-US" sz="2000" dirty="0" smtClean="0">
                <a:latin typeface="Arial" pitchFamily="34" charset="0"/>
              </a:rPr>
              <a:t> par </a:t>
            </a:r>
            <a:r>
              <a:rPr lang="en-US" sz="2000" dirty="0" err="1" smtClean="0">
                <a:latin typeface="Arial" pitchFamily="34" charset="0"/>
              </a:rPr>
              <a:t>épissage</a:t>
            </a:r>
            <a:r>
              <a:rPr lang="en-US" sz="2000" dirty="0" smtClean="0">
                <a:latin typeface="Arial" pitchFamily="34" charset="0"/>
              </a:rPr>
              <a:t> en </a:t>
            </a:r>
            <a:r>
              <a:rPr lang="en-US" sz="2000" dirty="0" err="1" smtClean="0">
                <a:latin typeface="Arial" pitchFamily="34" charset="0"/>
              </a:rPr>
              <a:t>cours</a:t>
            </a:r>
            <a:r>
              <a:rPr lang="en-US" sz="2000" dirty="0" smtClean="0">
                <a:latin typeface="Arial" pitchFamily="34" charset="0"/>
              </a:rPr>
              <a:t> de la maturation du </a:t>
            </a:r>
            <a:r>
              <a:rPr lang="en-US" sz="2000" dirty="0" err="1" smtClean="0">
                <a:latin typeface="Arial" pitchFamily="34" charset="0"/>
              </a:rPr>
              <a:t>transcrit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primaire</a:t>
            </a:r>
            <a:r>
              <a:rPr lang="en-US" sz="2000" dirty="0" smtClean="0">
                <a:latin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</a:rPr>
              <a:t>donc</a:t>
            </a:r>
            <a:r>
              <a:rPr lang="en-US" sz="2000" dirty="0" smtClean="0">
                <a:latin typeface="Arial" pitchFamily="34" charset="0"/>
              </a:rPr>
              <a:t> non </a:t>
            </a:r>
            <a:r>
              <a:rPr lang="en-US" sz="2000" dirty="0" err="1" smtClean="0">
                <a:latin typeface="Arial" pitchFamily="34" charset="0"/>
              </a:rPr>
              <a:t>retrouvée</a:t>
            </a:r>
            <a:r>
              <a:rPr lang="en-US" sz="2000" dirty="0" smtClean="0">
                <a:latin typeface="Arial" pitchFamily="34" charset="0"/>
              </a:rPr>
              <a:t> dans le </a:t>
            </a:r>
            <a:r>
              <a:rPr lang="en-US" sz="2000" dirty="0" err="1" smtClean="0">
                <a:latin typeface="Arial" pitchFamily="34" charset="0"/>
              </a:rPr>
              <a:t>messager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cytosolique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mûr</a:t>
            </a:r>
            <a:r>
              <a:rPr lang="en-US" sz="2000" dirty="0" smtClean="0">
                <a:latin typeface="Arial" pitchFamily="34" charset="0"/>
              </a:rPr>
              <a:t>; </a:t>
            </a:r>
            <a:r>
              <a:rPr lang="en-US" sz="2000" dirty="0" err="1" smtClean="0">
                <a:latin typeface="Arial" pitchFamily="34" charset="0"/>
              </a:rPr>
              <a:t>il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n’existe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aucune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règle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concernant</a:t>
            </a:r>
            <a:r>
              <a:rPr lang="en-US" sz="2000" dirty="0" smtClean="0">
                <a:latin typeface="Arial" pitchFamily="34" charset="0"/>
              </a:rPr>
              <a:t> la </a:t>
            </a:r>
            <a:r>
              <a:rPr lang="en-US" sz="2000" dirty="0" err="1" smtClean="0">
                <a:latin typeface="Arial" pitchFamily="34" charset="0"/>
              </a:rPr>
              <a:t>longueur</a:t>
            </a:r>
            <a:r>
              <a:rPr lang="en-US" sz="2000" dirty="0" smtClean="0">
                <a:latin typeface="Arial" pitchFamily="34" charset="0"/>
              </a:rPr>
              <a:t> et le </a:t>
            </a:r>
            <a:r>
              <a:rPr lang="en-US" sz="2000" dirty="0" err="1" smtClean="0">
                <a:latin typeface="Arial" pitchFamily="34" charset="0"/>
              </a:rPr>
              <a:t>nombre</a:t>
            </a:r>
            <a:r>
              <a:rPr lang="en-US" sz="2000" dirty="0" smtClean="0">
                <a:latin typeface="Arial" pitchFamily="34" charset="0"/>
              </a:rPr>
              <a:t> des </a:t>
            </a:r>
            <a:r>
              <a:rPr lang="en-US" sz="2000" dirty="0" err="1" smtClean="0">
                <a:latin typeface="Arial" pitchFamily="34" charset="0"/>
              </a:rPr>
              <a:t>introns</a:t>
            </a:r>
            <a:r>
              <a:rPr lang="en-US" sz="2000" dirty="0" smtClean="0">
                <a:latin typeface="Arial" pitchFamily="34" charset="0"/>
              </a:rPr>
              <a:t> et des </a:t>
            </a:r>
            <a:r>
              <a:rPr lang="en-US" sz="2000" dirty="0" err="1" smtClean="0">
                <a:latin typeface="Arial" pitchFamily="34" charset="0"/>
              </a:rPr>
              <a:t>exons</a:t>
            </a:r>
            <a:r>
              <a:rPr lang="en-US" sz="2000" dirty="0" smtClean="0">
                <a:latin typeface="Arial" pitchFamily="34" charset="0"/>
              </a:rPr>
              <a:t> qui </a:t>
            </a:r>
            <a:r>
              <a:rPr lang="en-US" sz="2000" dirty="0" err="1" smtClean="0">
                <a:latin typeface="Arial" pitchFamily="34" charset="0"/>
              </a:rPr>
              <a:t>varient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considérabement</a:t>
            </a:r>
            <a:r>
              <a:rPr lang="en-US" sz="2000" dirty="0" smtClean="0">
                <a:latin typeface="Arial" pitchFamily="34" charset="0"/>
              </a:rPr>
              <a:t> d’un </a:t>
            </a:r>
            <a:r>
              <a:rPr lang="en-US" sz="2000" dirty="0" err="1" smtClean="0">
                <a:latin typeface="Arial" pitchFamily="34" charset="0"/>
              </a:rPr>
              <a:t>gène</a:t>
            </a:r>
            <a:r>
              <a:rPr lang="en-US" sz="2000" dirty="0" smtClean="0">
                <a:latin typeface="Arial" pitchFamily="34" charset="0"/>
              </a:rPr>
              <a:t> à  </a:t>
            </a:r>
            <a:r>
              <a:rPr lang="en-US" sz="2000" dirty="0" err="1" smtClean="0">
                <a:latin typeface="Arial" pitchFamily="34" charset="0"/>
              </a:rPr>
              <a:t>l’autre</a:t>
            </a:r>
            <a:r>
              <a:rPr lang="en-US" sz="2000" dirty="0" smtClean="0">
                <a:latin typeface="Arial" pitchFamily="34" charset="0"/>
              </a:rPr>
              <a:t> ( </a:t>
            </a:r>
            <a:r>
              <a:rPr lang="en-US" sz="2000" dirty="0" err="1" smtClean="0">
                <a:latin typeface="Arial" pitchFamily="34" charset="0"/>
              </a:rPr>
              <a:t>voir</a:t>
            </a:r>
            <a:r>
              <a:rPr lang="en-US" sz="2000" dirty="0" smtClean="0">
                <a:latin typeface="Arial" pitchFamily="34" charset="0"/>
              </a:rPr>
              <a:t> tableau</a:t>
            </a:r>
            <a:r>
              <a:rPr lang="en-US" sz="20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4345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1410</Words>
  <Application>Microsoft Office PowerPoint</Application>
  <PresentationFormat>Affichage à l'écran (4:3)</PresentationFormat>
  <Paragraphs>115</Paragraphs>
  <Slides>14</Slides>
  <Notes>12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Document Microsoft Office Word</vt:lpstr>
      <vt:lpstr>Les gènes</vt:lpstr>
      <vt:lpstr>Présentation PowerPoint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  <vt:lpstr> C) Exemple : Famille des gènes de la   GLOBINE</vt:lpstr>
      <vt:lpstr>REPRESENTATION DE LA CLASSIFICATION DE L’ADN EUCARYOTIQUE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gènes</dc:title>
  <dc:creator>ency-education.com</dc:creator>
  <cp:lastModifiedBy>khaled</cp:lastModifiedBy>
  <cp:revision>1</cp:revision>
  <dcterms:created xsi:type="dcterms:W3CDTF">2012-12-26T09:37:31Z</dcterms:created>
  <dcterms:modified xsi:type="dcterms:W3CDTF">2012-12-26T09:43:40Z</dcterms:modified>
</cp:coreProperties>
</file>