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7" r:id="rId21"/>
    <p:sldId id="278" r:id="rId22"/>
    <p:sldId id="279" r:id="rId23"/>
    <p:sldId id="276" r:id="rId24"/>
    <p:sldId id="280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EC9"/>
    <a:srgbClr val="CC3300"/>
    <a:srgbClr val="FF66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28/01/2013</a:t>
            </a:fld>
            <a:endParaRPr lang="fr-BE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28/01/2013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28/01/2013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28/01/2013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28/01/2013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28/01/2013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28/01/2013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28/01/2013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28/01/2013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28/01/2013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28/01/2013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28/01/2013</a:t>
            </a:fld>
            <a:endParaRPr lang="fr-BE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a-sciences.com/uploads/tx_oxcsfutura/anatomie-coeur_www.afblum.be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a-sciences.com/uploads/tx_oxcsfutura/anatomie-coeur_www.afblum.be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futura-sciences.com/uploads/tx_oxcsfutura/anatomie-coeur_www.afblum.b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futura-sciences.com/uploads/tx_oxcsfutura/anatomie-coeur_www.afblum.b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a-sciences.com/uploads/tx_oxcsfutura/anatomie-coeur_www.afblum.be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hyperlink" Target="http://www.futura-sciences.com/uploads/tx_oxcsfutura/anatomie-coeur_www.afblum.b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METABOLISME DES TRIGLYCÉRIDES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S.A HAMMA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xplosion 1 33"/>
          <p:cNvSpPr/>
          <p:nvPr/>
        </p:nvSpPr>
        <p:spPr>
          <a:xfrm>
            <a:off x="5363072" y="1124744"/>
            <a:ext cx="3780928" cy="144016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Vague 30"/>
          <p:cNvSpPr/>
          <p:nvPr/>
        </p:nvSpPr>
        <p:spPr>
          <a:xfrm>
            <a:off x="7380312" y="3068960"/>
            <a:ext cx="1512168" cy="792088"/>
          </a:xfrm>
          <a:prstGeom prst="wav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Vague 27"/>
          <p:cNvSpPr/>
          <p:nvPr/>
        </p:nvSpPr>
        <p:spPr>
          <a:xfrm>
            <a:off x="179512" y="2132856"/>
            <a:ext cx="1872208" cy="936104"/>
          </a:xfrm>
          <a:prstGeom prst="wave">
            <a:avLst>
              <a:gd name="adj1" fmla="val 12500"/>
              <a:gd name="adj2" fmla="val -294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xplosion 1 24"/>
          <p:cNvSpPr/>
          <p:nvPr/>
        </p:nvSpPr>
        <p:spPr>
          <a:xfrm>
            <a:off x="7199784" y="5157192"/>
            <a:ext cx="1944216" cy="864096"/>
          </a:xfrm>
          <a:prstGeom prst="irregularSeal1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506" name="Picture 2" descr="http://www.e-monsite.com/s/2008/10/05/desplanques-leforgeoux/34357080balance2-gi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6096000" cy="381642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31224" cy="1154392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MÉTABOLISME DES TRIGLYCÉRIDES 3</a:t>
            </a:r>
            <a:endParaRPr lang="fr-FR" sz="4000" dirty="0"/>
          </a:p>
        </p:txBody>
      </p:sp>
      <p:sp>
        <p:nvSpPr>
          <p:cNvPr id="4" name="Rectangle 3"/>
          <p:cNvSpPr/>
          <p:nvPr/>
        </p:nvSpPr>
        <p:spPr>
          <a:xfrm>
            <a:off x="1691680" y="908720"/>
            <a:ext cx="5569666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b="1" dirty="0" smtClean="0"/>
              <a:t>MÉTABOLISME DES TRIGLYCÉRIDES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1691680" y="3501008"/>
            <a:ext cx="169642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</a:rPr>
              <a:t>Synthèse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08104" y="4221088"/>
            <a:ext cx="2308645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</a:rPr>
              <a:t>Catabolisme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47864" y="6093296"/>
            <a:ext cx="2581091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b="1" dirty="0" smtClean="0"/>
              <a:t>État énergétique</a:t>
            </a:r>
            <a:endParaRPr lang="fr-FR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3203848" y="5733256"/>
            <a:ext cx="2869443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/>
              <a:t>État nutritionnel</a:t>
            </a:r>
            <a:endParaRPr lang="fr-FR" sz="2400" b="1" dirty="0"/>
          </a:p>
        </p:txBody>
      </p:sp>
      <p:sp>
        <p:nvSpPr>
          <p:cNvPr id="21" name="Flèche droite 20"/>
          <p:cNvSpPr/>
          <p:nvPr/>
        </p:nvSpPr>
        <p:spPr>
          <a:xfrm rot="12151097">
            <a:off x="2288250" y="5536282"/>
            <a:ext cx="908913" cy="28803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508" name="Picture 4" descr="http://1.bp.blogspot.com/_nN31A7E782Y/TBzJ3dD9vVI/AAAAAAAAEQ0/EdmPrq5aXQA/s1600/gif_manger.gif"/>
          <p:cNvPicPr>
            <a:picLocks noChangeAspect="1" noChangeArrowheads="1"/>
          </p:cNvPicPr>
          <p:nvPr/>
        </p:nvPicPr>
        <p:blipFill>
          <a:blip r:embed="rId3" cstate="print"/>
          <a:srcRect r="10627"/>
          <a:stretch>
            <a:fillRect/>
          </a:stretch>
        </p:blipFill>
        <p:spPr bwMode="auto">
          <a:xfrm>
            <a:off x="179512" y="4437112"/>
            <a:ext cx="2123728" cy="2088232"/>
          </a:xfrm>
          <a:prstGeom prst="rect">
            <a:avLst/>
          </a:prstGeom>
          <a:noFill/>
        </p:spPr>
      </p:pic>
      <p:pic>
        <p:nvPicPr>
          <p:cNvPr id="21510" name="Picture 6" descr="http://crdp.ac-dijon.fr/IMG/gif_couri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09120"/>
            <a:ext cx="2051720" cy="234888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7596336" y="5373216"/>
            <a:ext cx="1011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Jeûne</a:t>
            </a:r>
            <a:endParaRPr lang="fr-FR" sz="2400" dirty="0"/>
          </a:p>
        </p:txBody>
      </p:sp>
      <p:sp>
        <p:nvSpPr>
          <p:cNvPr id="26" name="Flèche droite 25"/>
          <p:cNvSpPr/>
          <p:nvPr/>
        </p:nvSpPr>
        <p:spPr>
          <a:xfrm rot="12151097">
            <a:off x="2282881" y="6067309"/>
            <a:ext cx="1049753" cy="2880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179512" y="2420888"/>
            <a:ext cx="1831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C3300"/>
                </a:solidFill>
              </a:rPr>
              <a:t>Lipogenèse</a:t>
            </a:r>
            <a:endParaRPr lang="fr-FR" sz="2400" dirty="0">
              <a:solidFill>
                <a:srgbClr val="CC3300"/>
              </a:solidFill>
            </a:endParaRPr>
          </a:p>
        </p:txBody>
      </p:sp>
      <p:sp>
        <p:nvSpPr>
          <p:cNvPr id="29" name="Flèche droite 28"/>
          <p:cNvSpPr/>
          <p:nvPr/>
        </p:nvSpPr>
        <p:spPr>
          <a:xfrm rot="20280419">
            <a:off x="6104065" y="5624105"/>
            <a:ext cx="1014270" cy="303356"/>
          </a:xfrm>
          <a:prstGeom prst="rightArrow">
            <a:avLst>
              <a:gd name="adj1" fmla="val 49953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524328" y="3212976"/>
            <a:ext cx="1395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C3300"/>
                </a:solidFill>
              </a:rPr>
              <a:t>Lipolyse</a:t>
            </a:r>
            <a:endParaRPr lang="fr-FR" sz="2400" dirty="0">
              <a:solidFill>
                <a:srgbClr val="CC33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36096" y="1412776"/>
            <a:ext cx="3240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Contrôle hormonal </a:t>
            </a:r>
          </a:p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complexe</a:t>
            </a:r>
            <a:endParaRPr lang="fr-FR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5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5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1" grpId="0" animBg="1"/>
      <p:bldP spid="31" grpId="1" animBg="1"/>
      <p:bldP spid="31" grpId="2" animBg="1"/>
      <p:bldP spid="31" grpId="3" animBg="1"/>
      <p:bldP spid="28" grpId="0" animBg="1"/>
      <p:bldP spid="28" grpId="1" animBg="1"/>
      <p:bldP spid="28" grpId="2" animBg="1"/>
      <p:bldP spid="25" grpId="0" animBg="1"/>
      <p:bldP spid="25" grpId="1" animBg="1"/>
      <p:bldP spid="5" grpId="0" animBg="1"/>
      <p:bldP spid="5" grpId="1" animBg="1"/>
      <p:bldP spid="15" grpId="0" animBg="1"/>
      <p:bldP spid="15" grpId="1" animBg="1"/>
      <p:bldP spid="15" grpId="2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4" grpId="0"/>
      <p:bldP spid="24" grpId="1"/>
      <p:bldP spid="26" grpId="0" animBg="1"/>
      <p:bldP spid="26" grpId="1" animBg="1"/>
      <p:bldP spid="27" grpId="0"/>
      <p:bldP spid="27" grpId="1"/>
      <p:bldP spid="27" grpId="2"/>
      <p:bldP spid="29" grpId="0" animBg="1"/>
      <p:bldP spid="29" grpId="1" animBg="1"/>
      <p:bldP spid="30" grpId="0"/>
      <p:bldP spid="30" grpId="1"/>
      <p:bldP spid="30" grpId="2"/>
      <p:bldP spid="30" grpId="3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-387424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MÉTABOLISME DES TRIGLYCÉRIDES 4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692696"/>
            <a:ext cx="4824536" cy="648072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</a:t>
            </a:r>
            <a:r>
              <a:rPr lang="fr-FR" b="1" dirty="0" smtClean="0">
                <a:solidFill>
                  <a:srgbClr val="00B0F0"/>
                </a:solidFill>
              </a:rPr>
              <a:t>Synthèse des triglycérides 1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95536" y="3140968"/>
            <a:ext cx="154196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/>
              <a:t>Substrats</a:t>
            </a:r>
            <a:endParaRPr lang="fr-F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555776" y="4221088"/>
            <a:ext cx="223292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/>
              <a:t>Acides gras activés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43808" y="2204864"/>
            <a:ext cx="177138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/>
              <a:t>Glycérol activé</a:t>
            </a:r>
          </a:p>
          <a:p>
            <a:endParaRPr lang="fr-FR" b="1" dirty="0" smtClean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76056" y="1397387"/>
            <a:ext cx="2376264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Calibri" pitchFamily="34" charset="0"/>
                <a:cs typeface="Arial" pitchFamily="34" charset="0"/>
              </a:rPr>
              <a:t>2-mono glycérides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5148064" y="3140968"/>
            <a:ext cx="221413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Glycérol-3-phosphate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7308304" y="2132856"/>
            <a:ext cx="146533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rgbClr val="E80EC9"/>
                </a:solidFill>
              </a:rPr>
              <a:t>Entérocytes</a:t>
            </a:r>
            <a:endParaRPr lang="fr-FR" b="1" dirty="0">
              <a:solidFill>
                <a:srgbClr val="E80EC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6296" y="3645024"/>
            <a:ext cx="170993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E80EC9"/>
                </a:solidFill>
              </a:rPr>
              <a:t>Tissu adipeux</a:t>
            </a:r>
          </a:p>
          <a:p>
            <a:r>
              <a:rPr lang="fr-FR" b="1" dirty="0" smtClean="0">
                <a:solidFill>
                  <a:srgbClr val="E80EC9"/>
                </a:solidFill>
              </a:rPr>
              <a:t>Muscles </a:t>
            </a:r>
          </a:p>
          <a:p>
            <a:r>
              <a:rPr lang="fr-FR" b="1" dirty="0" smtClean="0">
                <a:solidFill>
                  <a:srgbClr val="E80EC9"/>
                </a:solidFill>
              </a:rPr>
              <a:t>Myocarde </a:t>
            </a:r>
          </a:p>
          <a:p>
            <a:r>
              <a:rPr lang="fr-FR" b="1" dirty="0" smtClean="0">
                <a:solidFill>
                  <a:srgbClr val="E80EC9"/>
                </a:solidFill>
              </a:rPr>
              <a:t> Foie </a:t>
            </a:r>
            <a:endParaRPr lang="fr-FR" b="1" dirty="0">
              <a:solidFill>
                <a:srgbClr val="E80EC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44" y="537321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R-CH2-COOH + ATP + </a:t>
            </a:r>
            <a:r>
              <a:rPr lang="fr-FR" dirty="0" err="1" smtClean="0"/>
              <a:t>HSCoA</a:t>
            </a:r>
            <a:r>
              <a:rPr lang="fr-FR" dirty="0" smtClean="0"/>
              <a:t>                          R-CH2-CO~</a:t>
            </a:r>
            <a:r>
              <a:rPr lang="fr-FR" dirty="0" err="1" smtClean="0"/>
              <a:t>SCoA</a:t>
            </a:r>
            <a:r>
              <a:rPr lang="fr-FR" dirty="0" smtClean="0"/>
              <a:t> + AMP + </a:t>
            </a:r>
            <a:r>
              <a:rPr lang="fr-FR" dirty="0" err="1" smtClean="0"/>
              <a:t>PPi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059832" y="5013176"/>
            <a:ext cx="2378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rgbClr val="D60093"/>
                </a:solidFill>
              </a:rPr>
              <a:t>A</a:t>
            </a:r>
            <a:r>
              <a:rPr lang="fr-FR" b="1" i="1" dirty="0" err="1" smtClean="0">
                <a:solidFill>
                  <a:srgbClr val="D60093"/>
                </a:solidFill>
              </a:rPr>
              <a:t>cyl</a:t>
            </a:r>
            <a:r>
              <a:rPr lang="fr-FR" b="1" i="1" dirty="0" smtClean="0">
                <a:solidFill>
                  <a:srgbClr val="D60093"/>
                </a:solidFill>
              </a:rPr>
              <a:t>-</a:t>
            </a:r>
            <a:r>
              <a:rPr lang="fr-FR" b="1" i="1" dirty="0" err="1" smtClean="0">
                <a:solidFill>
                  <a:srgbClr val="D60093"/>
                </a:solidFill>
              </a:rPr>
              <a:t>CoA</a:t>
            </a:r>
            <a:r>
              <a:rPr lang="fr-FR" b="1" i="1" dirty="0" smtClean="0">
                <a:solidFill>
                  <a:srgbClr val="D60093"/>
                </a:solidFill>
              </a:rPr>
              <a:t> synthétase</a:t>
            </a:r>
            <a:endParaRPr lang="fr-FR" dirty="0">
              <a:solidFill>
                <a:srgbClr val="D60093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3851920" y="5517232"/>
            <a:ext cx="1080120" cy="14401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83768" y="6165304"/>
            <a:ext cx="3756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 smtClean="0">
                <a:latin typeface="Bodoni MT" pitchFamily="18" charset="0"/>
                <a:ea typeface="Times New Roman" pitchFamily="18" charset="0"/>
                <a:cs typeface="Arial" pitchFamily="34" charset="0"/>
              </a:rPr>
              <a:t>PPi</a:t>
            </a:r>
            <a:r>
              <a:rPr lang="fr-FR" dirty="0" smtClean="0">
                <a:latin typeface="Bodoni MT" pitchFamily="18" charset="0"/>
                <a:ea typeface="Times New Roman" pitchFamily="18" charset="0"/>
                <a:cs typeface="Arial" pitchFamily="34" charset="0"/>
              </a:rPr>
              <a:t> +H</a:t>
            </a:r>
            <a:r>
              <a:rPr lang="fr-FR" baseline="-30000" dirty="0" smtClean="0">
                <a:latin typeface="Bodoni MT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fr-FR" dirty="0" smtClean="0">
                <a:latin typeface="Bodoni MT" pitchFamily="18" charset="0"/>
                <a:ea typeface="Times New Roman" pitchFamily="18" charset="0"/>
                <a:cs typeface="Arial" pitchFamily="34" charset="0"/>
              </a:rPr>
              <a:t>O                                      2Pi 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07904" y="5949280"/>
            <a:ext cx="18663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err="1" smtClean="0">
                <a:solidFill>
                  <a:srgbClr val="D60093"/>
                </a:solidFill>
              </a:rPr>
              <a:t>Pyrophosphatase</a:t>
            </a:r>
            <a:endParaRPr lang="fr-FR" sz="1600" b="1" dirty="0">
              <a:solidFill>
                <a:srgbClr val="D60093"/>
              </a:solidFill>
            </a:endParaRPr>
          </a:p>
        </p:txBody>
      </p:sp>
      <p:sp>
        <p:nvSpPr>
          <p:cNvPr id="17" name="Flèche droite 16"/>
          <p:cNvSpPr/>
          <p:nvPr/>
        </p:nvSpPr>
        <p:spPr>
          <a:xfrm>
            <a:off x="3707904" y="6309320"/>
            <a:ext cx="1800200" cy="14401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 rot="20136762">
            <a:off x="1554800" y="2585452"/>
            <a:ext cx="1209864" cy="2960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 rot="1930659">
            <a:off x="1412334" y="3925652"/>
            <a:ext cx="1144857" cy="3153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 rot="20136762">
            <a:off x="3859057" y="1649348"/>
            <a:ext cx="1209864" cy="2960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 rot="1201764">
            <a:off x="3938031" y="2979166"/>
            <a:ext cx="1209864" cy="2960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25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MÉTABOLISME DES TRIGLYCÉRIDES 5</a:t>
            </a:r>
            <a:endParaRPr lang="fr-FR" sz="3600" dirty="0"/>
          </a:p>
        </p:txBody>
      </p:sp>
      <p:pic>
        <p:nvPicPr>
          <p:cNvPr id="5" name="Espace réservé du contenu 4" descr="photo 5 b is 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20000"/>
          </a:blip>
          <a:srcRect l="27909" t="65413" r="26740" b="6778"/>
          <a:stretch>
            <a:fillRect/>
          </a:stretch>
        </p:blipFill>
        <p:spPr>
          <a:xfrm>
            <a:off x="1722011" y="1343624"/>
            <a:ext cx="5760640" cy="5514375"/>
          </a:xfrm>
        </p:spPr>
      </p:pic>
      <p:sp>
        <p:nvSpPr>
          <p:cNvPr id="4" name="Rectangle 3"/>
          <p:cNvSpPr/>
          <p:nvPr/>
        </p:nvSpPr>
        <p:spPr>
          <a:xfrm>
            <a:off x="0" y="6093296"/>
            <a:ext cx="377991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fr-FR" sz="2000" b="1" dirty="0" smtClean="0">
                <a:solidFill>
                  <a:schemeClr val="tx1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2-mono glycérides, enthérocytes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7784" y="836712"/>
            <a:ext cx="4127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Synthèse des triglycérides 2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5292080" y="1556792"/>
            <a:ext cx="3563888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E80EC9"/>
                </a:solidFill>
              </a:rPr>
              <a:t>L’</a:t>
            </a:r>
            <a:r>
              <a:rPr lang="fr-FR" sz="1600" b="1" dirty="0" err="1" smtClean="0">
                <a:solidFill>
                  <a:srgbClr val="E80EC9"/>
                </a:solidFill>
              </a:rPr>
              <a:t>acyl</a:t>
            </a:r>
            <a:r>
              <a:rPr lang="fr-FR" sz="1600" b="1" dirty="0" smtClean="0">
                <a:solidFill>
                  <a:srgbClr val="E80EC9"/>
                </a:solidFill>
              </a:rPr>
              <a:t>-</a:t>
            </a:r>
            <a:r>
              <a:rPr lang="fr-FR" sz="1600" b="1" dirty="0" err="1" smtClean="0">
                <a:solidFill>
                  <a:srgbClr val="E80EC9"/>
                </a:solidFill>
              </a:rPr>
              <a:t>coenzymeA</a:t>
            </a:r>
            <a:r>
              <a:rPr lang="fr-FR" sz="1600" b="1" dirty="0" smtClean="0">
                <a:solidFill>
                  <a:srgbClr val="E80EC9"/>
                </a:solidFill>
              </a:rPr>
              <a:t> </a:t>
            </a:r>
            <a:r>
              <a:rPr lang="fr-FR" sz="1600" b="1" dirty="0" err="1" smtClean="0">
                <a:solidFill>
                  <a:srgbClr val="E80EC9"/>
                </a:solidFill>
              </a:rPr>
              <a:t>synthètase</a:t>
            </a:r>
            <a:r>
              <a:rPr lang="fr-FR" sz="1600" b="1" dirty="0" smtClean="0">
                <a:solidFill>
                  <a:srgbClr val="E80EC9"/>
                </a:solidFill>
              </a:rPr>
              <a:t> </a:t>
            </a:r>
          </a:p>
          <a:p>
            <a:r>
              <a:rPr lang="fr-FR" sz="1600" b="1" dirty="0" smtClean="0">
                <a:solidFill>
                  <a:srgbClr val="00B0F0"/>
                </a:solidFill>
              </a:rPr>
              <a:t>+</a:t>
            </a:r>
            <a:r>
              <a:rPr lang="fr-FR" sz="1600" b="1" dirty="0" smtClean="0">
                <a:solidFill>
                  <a:srgbClr val="E80EC9"/>
                </a:solidFill>
              </a:rPr>
              <a:t> les 02 </a:t>
            </a:r>
            <a:r>
              <a:rPr lang="fr-FR" sz="1600" b="1" dirty="0" err="1" smtClean="0">
                <a:solidFill>
                  <a:srgbClr val="E80EC9"/>
                </a:solidFill>
              </a:rPr>
              <a:t>acyl</a:t>
            </a:r>
            <a:r>
              <a:rPr lang="fr-FR" sz="1600" b="1" dirty="0" smtClean="0">
                <a:solidFill>
                  <a:srgbClr val="E80EC9"/>
                </a:solidFill>
              </a:rPr>
              <a:t>-transférases</a:t>
            </a:r>
          </a:p>
          <a:p>
            <a:r>
              <a:rPr lang="fr-FR" sz="1600" b="1" dirty="0" smtClean="0">
                <a:solidFill>
                  <a:srgbClr val="E80EC9"/>
                </a:solidFill>
              </a:rPr>
              <a:t> </a:t>
            </a:r>
            <a:r>
              <a:rPr lang="fr-FR" sz="1600" b="1" dirty="0" smtClean="0">
                <a:solidFill>
                  <a:srgbClr val="00B0F0"/>
                </a:solidFill>
              </a:rPr>
              <a:t>=</a:t>
            </a:r>
            <a:r>
              <a:rPr lang="fr-FR" sz="1600" b="1" dirty="0" smtClean="0">
                <a:solidFill>
                  <a:srgbClr val="E80EC9"/>
                </a:solidFill>
              </a:rPr>
              <a:t> un complexe multienzymatique, la triglycéride </a:t>
            </a:r>
            <a:r>
              <a:rPr lang="fr-FR" sz="1600" b="1" dirty="0" err="1" smtClean="0">
                <a:solidFill>
                  <a:srgbClr val="E80EC9"/>
                </a:solidFill>
              </a:rPr>
              <a:t>synthase</a:t>
            </a:r>
            <a:endParaRPr lang="fr-FR" sz="1600" b="1" dirty="0">
              <a:solidFill>
                <a:srgbClr val="E80EC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412776"/>
            <a:ext cx="278185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 smtClean="0"/>
              <a:t>Triglycérides alimentaires </a:t>
            </a:r>
            <a:endParaRPr lang="fr-FR" dirty="0"/>
          </a:p>
        </p:txBody>
      </p:sp>
      <p:sp>
        <p:nvSpPr>
          <p:cNvPr id="9" name="Flèche droite 8"/>
          <p:cNvSpPr/>
          <p:nvPr/>
        </p:nvSpPr>
        <p:spPr>
          <a:xfrm rot="1643772">
            <a:off x="1324810" y="1920631"/>
            <a:ext cx="10081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19256" cy="1154392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MÉTABOLISME DES TRIGLYCÉRIDES 6</a:t>
            </a:r>
            <a:endParaRPr lang="fr-FR" sz="3200" b="1" dirty="0"/>
          </a:p>
        </p:txBody>
      </p:sp>
      <p:pic>
        <p:nvPicPr>
          <p:cNvPr id="4" name="Espace réservé du contenu 3" descr="photo 5 b is 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 l="20000" t="10626" r="30799" b="71590"/>
          <a:stretch>
            <a:fillRect/>
          </a:stretch>
        </p:blipFill>
        <p:spPr>
          <a:xfrm>
            <a:off x="971600" y="1340768"/>
            <a:ext cx="6912768" cy="4824536"/>
          </a:xfrm>
        </p:spPr>
      </p:pic>
      <p:sp>
        <p:nvSpPr>
          <p:cNvPr id="5" name="Rectangle 4"/>
          <p:cNvSpPr/>
          <p:nvPr/>
        </p:nvSpPr>
        <p:spPr>
          <a:xfrm>
            <a:off x="539552" y="5949280"/>
            <a:ext cx="438479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Glycérol-3-phosphate</a:t>
            </a:r>
            <a:r>
              <a:rPr lang="fr-FR" b="1" dirty="0" smtClean="0"/>
              <a:t> </a:t>
            </a:r>
          </a:p>
          <a:p>
            <a:r>
              <a:rPr lang="fr-FR" b="1" dirty="0" smtClean="0"/>
              <a:t>Tissu </a:t>
            </a:r>
            <a:r>
              <a:rPr lang="fr-FR" b="1" dirty="0" err="1" smtClean="0"/>
              <a:t>adipeux,Muscles</a:t>
            </a:r>
            <a:r>
              <a:rPr lang="fr-FR" b="1" dirty="0" smtClean="0"/>
              <a:t> ,Myocarde, Foie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915816" y="908720"/>
            <a:ext cx="4119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Synthèse des triglycérides 3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8002149" y="2060848"/>
            <a:ext cx="114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Glycérol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444208" y="1772816"/>
            <a:ext cx="17270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E80EC9"/>
                </a:solidFill>
              </a:rPr>
              <a:t>Glycérol</a:t>
            </a:r>
            <a:r>
              <a:rPr lang="fr-FR" sz="1600" dirty="0" smtClean="0">
                <a:solidFill>
                  <a:srgbClr val="E80EC9"/>
                </a:solidFill>
              </a:rPr>
              <a:t> </a:t>
            </a:r>
            <a:r>
              <a:rPr lang="fr-FR" sz="1600" b="1" dirty="0" smtClean="0">
                <a:solidFill>
                  <a:srgbClr val="E80EC9"/>
                </a:solidFill>
              </a:rPr>
              <a:t>kinase</a:t>
            </a:r>
            <a:r>
              <a:rPr lang="fr-FR" sz="1600" dirty="0" smtClean="0">
                <a:solidFill>
                  <a:srgbClr val="E80EC9"/>
                </a:solidFill>
              </a:rPr>
              <a:t> </a:t>
            </a:r>
            <a:endParaRPr lang="fr-FR" sz="1600" dirty="0">
              <a:solidFill>
                <a:srgbClr val="E80EC9"/>
              </a:solidFill>
            </a:endParaRPr>
          </a:p>
        </p:txBody>
      </p:sp>
      <p:sp>
        <p:nvSpPr>
          <p:cNvPr id="9" name="Flèche droite 8"/>
          <p:cNvSpPr/>
          <p:nvPr/>
        </p:nvSpPr>
        <p:spPr>
          <a:xfrm rot="10800000">
            <a:off x="6372200" y="2132856"/>
            <a:ext cx="165618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19256" cy="1154392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MÉTABOLISME DES TRIGLYCÉRIDES 7</a:t>
            </a:r>
            <a:endParaRPr lang="fr-FR" sz="3200" b="1" dirty="0"/>
          </a:p>
        </p:txBody>
      </p:sp>
      <p:pic>
        <p:nvPicPr>
          <p:cNvPr id="4" name="Espace réservé du contenu 3" descr="photo 5 b is 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 l="42573" t="21664" r="29774" b="43001"/>
          <a:stretch>
            <a:fillRect/>
          </a:stretch>
        </p:blipFill>
        <p:spPr>
          <a:xfrm>
            <a:off x="2411760" y="1556792"/>
            <a:ext cx="5256584" cy="5301208"/>
          </a:xfrm>
        </p:spPr>
      </p:pic>
      <p:sp>
        <p:nvSpPr>
          <p:cNvPr id="5" name="Rectangle 4"/>
          <p:cNvSpPr/>
          <p:nvPr/>
        </p:nvSpPr>
        <p:spPr>
          <a:xfrm>
            <a:off x="0" y="6211669"/>
            <a:ext cx="438479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Glycérol-3-phosphate</a:t>
            </a:r>
            <a:r>
              <a:rPr lang="fr-FR" b="1" dirty="0" smtClean="0"/>
              <a:t> </a:t>
            </a:r>
          </a:p>
          <a:p>
            <a:r>
              <a:rPr lang="fr-FR" b="1" dirty="0" smtClean="0"/>
              <a:t>Tissu </a:t>
            </a:r>
            <a:r>
              <a:rPr lang="fr-FR" b="1" dirty="0" err="1" smtClean="0"/>
              <a:t>adipeux,Muscles</a:t>
            </a:r>
            <a:r>
              <a:rPr lang="fr-FR" b="1" dirty="0" smtClean="0"/>
              <a:t> ,Myocarde, Foie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915816" y="908720"/>
            <a:ext cx="41197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Synthèse des triglycérides 3</a:t>
            </a:r>
          </a:p>
          <a:p>
            <a:endParaRPr lang="fr-FR" sz="2400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268760"/>
            <a:ext cx="3816424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E80EC9"/>
                </a:solidFill>
                <a:effectLst/>
                <a:latin typeface="Bodoni MT" pitchFamily="18" charset="0"/>
                <a:ea typeface="Calibri" pitchFamily="34" charset="0"/>
                <a:cs typeface="Arial" pitchFamily="34" charset="0"/>
              </a:rPr>
              <a:t>Les 03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rgbClr val="E80EC9"/>
                </a:solidFill>
                <a:effectLst/>
                <a:latin typeface="Bodoni MT" pitchFamily="18" charset="0"/>
                <a:ea typeface="Calibri" pitchFamily="34" charset="0"/>
                <a:cs typeface="Arial" pitchFamily="34" charset="0"/>
              </a:rPr>
              <a:t>acyls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E80EC9"/>
                </a:solidFill>
                <a:effectLst/>
                <a:latin typeface="Bodoni MT" pitchFamily="18" charset="0"/>
                <a:ea typeface="Calibri" pitchFamily="34" charset="0"/>
                <a:cs typeface="Arial" pitchFamily="34" charset="0"/>
              </a:rPr>
              <a:t> transférases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E80EC9"/>
                </a:solidFill>
                <a:effectLst/>
                <a:latin typeface="Bodoni MT" pitchFamily="18" charset="0"/>
                <a:ea typeface="Calibri" pitchFamily="34" charset="0"/>
                <a:cs typeface="Arial" pitchFamily="34" charset="0"/>
              </a:rPr>
              <a:t>+ la  phosphatase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E80EC9"/>
                </a:solidFill>
                <a:effectLst/>
                <a:latin typeface="Bodoni MT" pitchFamily="18" charset="0"/>
                <a:ea typeface="Calibri" pitchFamily="34" charset="0"/>
                <a:cs typeface="Arial" pitchFamily="34" charset="0"/>
              </a:rPr>
              <a:t>= complexe multienzymatique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E80EC9"/>
                </a:solidFill>
                <a:effectLst/>
                <a:latin typeface="Bodoni MT" pitchFamily="18" charset="0"/>
                <a:ea typeface="Calibri" pitchFamily="34" charset="0"/>
                <a:cs typeface="Arial" pitchFamily="34" charset="0"/>
              </a:rPr>
              <a:t>(membrane du réticulum endoplasmique 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lang="fr-FR" sz="1600" b="1" dirty="0" smtClean="0">
                <a:solidFill>
                  <a:srgbClr val="E80EC9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E80EC9"/>
                </a:solidFill>
                <a:effectLst/>
                <a:latin typeface="Bodoni MT" pitchFamily="18" charset="0"/>
                <a:ea typeface="Calibri" pitchFamily="34" charset="0"/>
                <a:cs typeface="Arial" pitchFamily="34" charset="0"/>
              </a:rPr>
              <a:t>la triglycéride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rgbClr val="E80EC9"/>
                </a:solidFill>
                <a:effectLst/>
                <a:latin typeface="Bodoni MT" pitchFamily="18" charset="0"/>
                <a:ea typeface="Calibri" pitchFamily="34" charset="0"/>
                <a:cs typeface="Arial" pitchFamily="34" charset="0"/>
              </a:rPr>
              <a:t>synthase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E80EC9"/>
                </a:solidFill>
                <a:effectLst/>
                <a:latin typeface="Bodoni MT" pitchFamily="18" charset="0"/>
                <a:ea typeface="Calibri" pitchFamily="34" charset="0"/>
                <a:cs typeface="Arial" pitchFamily="34" charset="0"/>
              </a:rPr>
              <a:t>.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E80EC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MÉTABOLISME DES TRIGLYCÉRIDES 8</a:t>
            </a:r>
            <a:endParaRPr lang="fr-FR" sz="32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43808" y="764704"/>
            <a:ext cx="4032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lang="fr-FR" sz="2400" b="1" dirty="0" smtClean="0">
                <a:solidFill>
                  <a:srgbClr val="00B0F0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doni MT" pitchFamily="18" charset="0"/>
                <a:ea typeface="Calibri" pitchFamily="34" charset="0"/>
                <a:cs typeface="Arial" pitchFamily="34" charset="0"/>
              </a:rPr>
              <a:t>atabolisme des triglycérides 1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Espace réservé du contenu 6" descr="photo 5 b is 00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40000"/>
          </a:blip>
          <a:srcRect l="25075" t="24867" r="44191" b="42841"/>
          <a:stretch>
            <a:fillRect/>
          </a:stretch>
        </p:blipFill>
        <p:spPr>
          <a:xfrm>
            <a:off x="1763688" y="1412776"/>
            <a:ext cx="5040560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MÉTABOLISME DES TRIGLYCÉRIDES 9</a:t>
            </a:r>
            <a:endParaRPr lang="fr-FR" sz="32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627784" y="1340768"/>
            <a:ext cx="4032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lang="fr-FR" sz="2400" b="1" dirty="0" smtClean="0">
                <a:solidFill>
                  <a:srgbClr val="00B0F0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doni MT" pitchFamily="18" charset="0"/>
                <a:ea typeface="Calibri" pitchFamily="34" charset="0"/>
                <a:cs typeface="Arial" pitchFamily="34" charset="0"/>
              </a:rPr>
              <a:t>atabolisme des triglycérides 2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23528" y="2636912"/>
            <a:ext cx="8229600" cy="2448272"/>
          </a:xfrm>
        </p:spPr>
        <p:txBody>
          <a:bodyPr>
            <a:normAutofit/>
          </a:bodyPr>
          <a:lstStyle/>
          <a:p>
            <a:r>
              <a:rPr lang="fr-FR" dirty="0" smtClean="0"/>
              <a:t>Trois enzymes différentes : 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pPr algn="just">
              <a:buNone/>
            </a:pPr>
            <a:r>
              <a:rPr lang="fr-FR" dirty="0" smtClean="0"/>
              <a:t>                                    - Mêmes substrats et produits</a:t>
            </a:r>
          </a:p>
          <a:p>
            <a:pPr algn="just">
              <a:buNone/>
            </a:pPr>
            <a:r>
              <a:rPr lang="fr-FR" dirty="0" smtClean="0"/>
              <a:t>                                    - N’ont pas les mêmes localisations </a:t>
            </a:r>
          </a:p>
          <a:p>
            <a:pPr algn="just">
              <a:buNone/>
            </a:pPr>
            <a:r>
              <a:rPr lang="fr-FR" dirty="0" smtClean="0"/>
              <a:t>                                    - N’ont pas les mêmes spécificités.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MÉTABOLISME DES TRIGLYCÉRIDES 10</a:t>
            </a:r>
            <a:endParaRPr lang="fr-FR" sz="32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43808" y="764704"/>
            <a:ext cx="4032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lang="fr-FR" sz="2400" b="1" dirty="0" smtClean="0">
                <a:solidFill>
                  <a:srgbClr val="00B0F0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doni MT" pitchFamily="18" charset="0"/>
                <a:ea typeface="Calibri" pitchFamily="34" charset="0"/>
                <a:cs typeface="Arial" pitchFamily="34" charset="0"/>
              </a:rPr>
              <a:t>atabolisme des triglycérides 3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3645024"/>
            <a:ext cx="351262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b="1" i="1" dirty="0" smtClean="0"/>
              <a:t>La lipase pancréatique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203848" y="1844824"/>
            <a:ext cx="268054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Lumière intestinale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2699792" y="2492896"/>
            <a:ext cx="3556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Triglycérides alimentaires 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1691680" y="5733256"/>
            <a:ext cx="5940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2 mono-glycérides , acide gras , glycérol</a:t>
            </a:r>
            <a:endParaRPr lang="fr-FR" sz="2400" dirty="0"/>
          </a:p>
        </p:txBody>
      </p:sp>
      <p:sp>
        <p:nvSpPr>
          <p:cNvPr id="11" name="Flèche vers le bas 10"/>
          <p:cNvSpPr/>
          <p:nvPr/>
        </p:nvSpPr>
        <p:spPr>
          <a:xfrm>
            <a:off x="4211960" y="2996952"/>
            <a:ext cx="288032" cy="237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331640" y="4149080"/>
            <a:ext cx="15648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E80EC9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Sels biliaires </a:t>
            </a:r>
            <a:endParaRPr lang="fr-FR" sz="2000" dirty="0">
              <a:solidFill>
                <a:srgbClr val="E80E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MÉTABOLISME DES TRIGLYCÉRIDES 11</a:t>
            </a:r>
            <a:endParaRPr lang="fr-FR" sz="32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43808" y="764704"/>
            <a:ext cx="4032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lang="fr-FR" sz="2400" b="1" dirty="0" smtClean="0">
                <a:solidFill>
                  <a:srgbClr val="00B0F0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doni MT" pitchFamily="18" charset="0"/>
                <a:ea typeface="Calibri" pitchFamily="34" charset="0"/>
                <a:cs typeface="Arial" pitchFamily="34" charset="0"/>
              </a:rPr>
              <a:t>atabolisme des triglycérides 4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59832" y="5733256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Acide gras , Glycérol</a:t>
            </a:r>
            <a:endParaRPr lang="fr-FR" sz="2400" dirty="0"/>
          </a:p>
        </p:txBody>
      </p:sp>
      <p:sp>
        <p:nvSpPr>
          <p:cNvPr id="13" name="Rectangle 12"/>
          <p:cNvSpPr/>
          <p:nvPr/>
        </p:nvSpPr>
        <p:spPr>
          <a:xfrm>
            <a:off x="179512" y="3429000"/>
            <a:ext cx="4187941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b="1" i="1" dirty="0" smtClean="0">
                <a:latin typeface="Bodoni MT" pitchFamily="18" charset="0"/>
                <a:ea typeface="Calibri" pitchFamily="34" charset="0"/>
                <a:cs typeface="Arial" pitchFamily="34" charset="0"/>
                <a:sym typeface="Wingdings 3" pitchFamily="18" charset="2"/>
              </a:rPr>
              <a:t>La lipoprotéine lipase (LPL)</a:t>
            </a:r>
            <a:endParaRPr lang="fr-FR" sz="2400" dirty="0"/>
          </a:p>
        </p:txBody>
      </p:sp>
      <p:sp>
        <p:nvSpPr>
          <p:cNvPr id="14" name="Flèche vers le bas 13"/>
          <p:cNvSpPr/>
          <p:nvPr/>
        </p:nvSpPr>
        <p:spPr>
          <a:xfrm>
            <a:off x="4572000" y="2996952"/>
            <a:ext cx="288032" cy="2664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339752" y="2492896"/>
            <a:ext cx="4858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  <a:sym typeface="Wingdings 3" pitchFamily="18" charset="2"/>
              </a:rPr>
              <a:t>Triglycérides chylomicrons et VLDL</a:t>
            </a:r>
            <a:endParaRPr lang="fr-FR" sz="2400" dirty="0"/>
          </a:p>
        </p:txBody>
      </p:sp>
      <p:sp>
        <p:nvSpPr>
          <p:cNvPr id="15" name="Rectangle 14"/>
          <p:cNvSpPr/>
          <p:nvPr/>
        </p:nvSpPr>
        <p:spPr>
          <a:xfrm>
            <a:off x="1979712" y="2132856"/>
            <a:ext cx="54726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  <a:sym typeface="Wingdings 3" pitchFamily="18" charset="2"/>
              </a:rPr>
              <a:t>Tissus adipeux, Muscles ,Myocarde ,Tissu mammaire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59832" y="1700808"/>
            <a:ext cx="313278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  <a:sym typeface="Wingdings 3" pitchFamily="18" charset="2"/>
              </a:rPr>
              <a:t>Endothélium capillaire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2" grpId="0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MÉTABOLISME DES TRIGLYCÉRIDES 12</a:t>
            </a:r>
            <a:endParaRPr lang="fr-FR" sz="32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43808" y="764704"/>
            <a:ext cx="4032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lang="fr-FR" sz="2400" b="1" dirty="0" smtClean="0">
                <a:solidFill>
                  <a:srgbClr val="00B0F0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doni MT" pitchFamily="18" charset="0"/>
                <a:ea typeface="Calibri" pitchFamily="34" charset="0"/>
                <a:cs typeface="Arial" pitchFamily="34" charset="0"/>
              </a:rPr>
              <a:t>atabolisme des triglycérides 5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31840" y="6021288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Acide gras , Glycérol</a:t>
            </a:r>
            <a:endParaRPr lang="fr-FR" sz="2400" dirty="0"/>
          </a:p>
        </p:txBody>
      </p:sp>
      <p:sp>
        <p:nvSpPr>
          <p:cNvPr id="14" name="Flèche vers le bas 13"/>
          <p:cNvSpPr/>
          <p:nvPr/>
        </p:nvSpPr>
        <p:spPr>
          <a:xfrm>
            <a:off x="4355976" y="3356992"/>
            <a:ext cx="288032" cy="2664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763688" y="2060848"/>
            <a:ext cx="5353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  <a:sym typeface="Wingdings 3" pitchFamily="18" charset="2"/>
              </a:rPr>
              <a:t>Triglycérides des remnants, IDL et LDL</a:t>
            </a:r>
            <a:endParaRPr lang="fr-FR" sz="2400" dirty="0"/>
          </a:p>
        </p:txBody>
      </p:sp>
      <p:sp>
        <p:nvSpPr>
          <p:cNvPr id="15" name="Rectangle 14"/>
          <p:cNvSpPr/>
          <p:nvPr/>
        </p:nvSpPr>
        <p:spPr>
          <a:xfrm>
            <a:off x="2483768" y="2564904"/>
            <a:ext cx="410445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dirty="0" smtClean="0">
                <a:latin typeface="Bodoni MT" pitchFamily="18" charset="0"/>
                <a:ea typeface="Calibri" pitchFamily="34" charset="0"/>
                <a:cs typeface="Arial" pitchFamily="34" charset="0"/>
                <a:sym typeface="Wingdings 3" pitchFamily="18" charset="2"/>
              </a:rPr>
              <a:t>Tissus adipeux, Muscles ,Myocarde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544" y="4005064"/>
            <a:ext cx="3271601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b="1" i="1" dirty="0" smtClean="0">
                <a:latin typeface="Bodoni MT" pitchFamily="18" charset="0"/>
                <a:ea typeface="Calibri" pitchFamily="34" charset="0"/>
                <a:cs typeface="Arial" pitchFamily="34" charset="0"/>
                <a:sym typeface="Wingdings 3" pitchFamily="18" charset="2"/>
              </a:rPr>
              <a:t>La triglycéride lipase </a:t>
            </a:r>
            <a:endParaRPr lang="fr-FR" sz="2400" dirty="0"/>
          </a:p>
        </p:txBody>
      </p:sp>
      <p:sp>
        <p:nvSpPr>
          <p:cNvPr id="17" name="Rectangle 16"/>
          <p:cNvSpPr/>
          <p:nvPr/>
        </p:nvSpPr>
        <p:spPr>
          <a:xfrm>
            <a:off x="4139952" y="1700808"/>
            <a:ext cx="58868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  <a:sym typeface="Wingdings 3" pitchFamily="18" charset="2"/>
              </a:rPr>
              <a:t>Foie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43808" y="2996952"/>
            <a:ext cx="3355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  <a:sym typeface="Wingdings 3" pitchFamily="18" charset="2"/>
              </a:rPr>
              <a:t>Les triglycérides stockés </a:t>
            </a:r>
            <a:endParaRPr lang="fr-FR" sz="2400" dirty="0"/>
          </a:p>
        </p:txBody>
      </p:sp>
      <p:sp>
        <p:nvSpPr>
          <p:cNvPr id="19" name="Rectangle 18"/>
          <p:cNvSpPr/>
          <p:nvPr/>
        </p:nvSpPr>
        <p:spPr>
          <a:xfrm>
            <a:off x="1043608" y="4581128"/>
            <a:ext cx="203908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Bodoni MT" pitchFamily="18" charset="0"/>
                <a:ea typeface="Calibri" pitchFamily="34" charset="0"/>
                <a:cs typeface="Arial" pitchFamily="34" charset="0"/>
                <a:sym typeface="Wingdings 3" pitchFamily="18" charset="2"/>
              </a:rPr>
              <a:t>Hormonosensible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1" animBg="1"/>
      <p:bldP spid="12" grpId="0"/>
      <p:bldP spid="15" grpId="0" animBg="1"/>
      <p:bldP spid="17" grpId="0" animBg="1"/>
      <p:bldP spid="18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305800" cy="1143000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INTRODUCTION 1</a:t>
            </a:r>
            <a:endParaRPr lang="fr-FR" sz="4000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2204864"/>
            <a:ext cx="8434387" cy="45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 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CH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-O-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doni MT" pitchFamily="18" charset="0"/>
                <a:cs typeface="Arial" pitchFamily="34" charset="0"/>
              </a:rPr>
              <a:t>CO-R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doni MT" pitchFamily="18" charset="0"/>
                <a:cs typeface="Arial" pitchFamily="34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doni MT" pitchFamily="18" charset="0"/>
                <a:cs typeface="Arial" pitchFamily="34" charset="0"/>
                <a:sym typeface="Wingdings 3" pitchFamily="18" charset="2"/>
              </a:rPr>
              <a:t>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doni MT" pitchFamily="18" charset="0"/>
                <a:cs typeface="Arial" pitchFamily="34" charset="0"/>
              </a:rPr>
              <a:t>Groupement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doni MT" pitchFamily="18" charset="0"/>
                <a:cs typeface="Arial" pitchFamily="34" charset="0"/>
              </a:rPr>
              <a:t>acyle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Bodoni MT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                                </a:t>
            </a:r>
            <a:r>
              <a:rPr lang="en-US" sz="2400" dirty="0" smtClean="0">
                <a:latin typeface="Bodoni MT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Century Schoolbook"/>
                <a:cs typeface="Arial" pitchFamily="34" charset="0"/>
              </a:rPr>
              <a:t>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  </a:t>
            </a:r>
            <a:r>
              <a:rPr lang="en-US" sz="2400" dirty="0" smtClean="0">
                <a:latin typeface="Bodoni MT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 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CH- O-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doni MT" pitchFamily="18" charset="0"/>
                <a:cs typeface="Arial" pitchFamily="34" charset="0"/>
              </a:rPr>
              <a:t>CO- R2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              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/>
                <a:cs typeface="Arial" pitchFamily="34" charset="0"/>
              </a:rPr>
              <a:t>│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 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CH2-O-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doni MT" pitchFamily="18" charset="0"/>
                <a:cs typeface="Arial" pitchFamily="34" charset="0"/>
              </a:rPr>
              <a:t>CO-R3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              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  <a:sym typeface="Wingdings 3" pitchFamily="18" charset="2"/>
              </a:rPr>
              <a:t>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     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Squelette glycérol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i="1" dirty="0" smtClean="0">
                <a:latin typeface="Bodoni MT" pitchFamily="18" charset="0"/>
                <a:cs typeface="Arial" pitchFamily="34" charset="0"/>
              </a:rPr>
              <a:t>                                                                 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liaison ester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  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Triglycerides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3779912" y="4005064"/>
            <a:ext cx="208823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horizontal à deux flèches 11"/>
          <p:cNvSpPr/>
          <p:nvPr/>
        </p:nvSpPr>
        <p:spPr>
          <a:xfrm>
            <a:off x="3347864" y="3789040"/>
            <a:ext cx="3384376" cy="1440160"/>
          </a:xfrm>
          <a:prstGeom prst="leftRightArrowCallout">
            <a:avLst>
              <a:gd name="adj1" fmla="val 11065"/>
              <a:gd name="adj2" fmla="val 12807"/>
              <a:gd name="adj3" fmla="val 16871"/>
              <a:gd name="adj4" fmla="val 6823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08720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MÉTABOLISME DES TRIGLYCÉRIDES 13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1619672" y="980728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Métabolisme tissulaire des triglycérides</a:t>
            </a:r>
            <a:r>
              <a:rPr lang="fr-FR" b="1" dirty="0" smtClean="0"/>
              <a:t> </a:t>
            </a:r>
            <a:endParaRPr lang="fr-FR" dirty="0"/>
          </a:p>
        </p:txBody>
      </p:sp>
      <p:pic>
        <p:nvPicPr>
          <p:cNvPr id="6" name="Picture 2" descr="http://upload.wikimedia.org/wikipedia/commons/7/7e/Digestive_appareil_%28french%29.png"/>
          <p:cNvPicPr>
            <a:picLocks noChangeAspect="1" noChangeArrowheads="1"/>
          </p:cNvPicPr>
          <p:nvPr/>
        </p:nvPicPr>
        <p:blipFill>
          <a:blip r:embed="rId2" cstate="print"/>
          <a:srcRect l="22857" t="34146" r="17143" b="14634"/>
          <a:stretch>
            <a:fillRect/>
          </a:stretch>
        </p:blipFill>
        <p:spPr bwMode="auto">
          <a:xfrm>
            <a:off x="611560" y="1772816"/>
            <a:ext cx="1512168" cy="151216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411760" y="2132856"/>
            <a:ext cx="597452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Lieu de production des triglycérides exogènes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6876256" y="4221088"/>
            <a:ext cx="18002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Lieu stockage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9512" y="4221088"/>
            <a:ext cx="298782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Lieux de consommation</a:t>
            </a:r>
            <a:endParaRPr lang="fr-FR" sz="2000" dirty="0"/>
          </a:p>
        </p:txBody>
      </p:sp>
      <p:sp>
        <p:nvSpPr>
          <p:cNvPr id="11" name="Rectangle 10"/>
          <p:cNvSpPr/>
          <p:nvPr/>
        </p:nvSpPr>
        <p:spPr>
          <a:xfrm>
            <a:off x="3923928" y="4149080"/>
            <a:ext cx="2237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Chylomicrons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13" name="Flèche vers le bas 12"/>
          <p:cNvSpPr/>
          <p:nvPr/>
        </p:nvSpPr>
        <p:spPr>
          <a:xfrm>
            <a:off x="4932040" y="2636912"/>
            <a:ext cx="288032" cy="100811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4" descr="Le cœur assure la circulation du sang dans l'organisme pour alimenter le corps en oxygènes et en nutriments. © www.afblum.be">
            <a:hlinkClick r:id="rId3" tooltip="Le cœur assure la circulation du sang dans l'organisme pour alimenter le corps en oxygènes et en nutriments. © www.afblum.b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4741" t="7001" r="25777"/>
          <a:stretch>
            <a:fillRect/>
          </a:stretch>
        </p:blipFill>
        <p:spPr bwMode="auto">
          <a:xfrm>
            <a:off x="1619672" y="4725144"/>
            <a:ext cx="172815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://www.blogcdn.com/www.engadget.com/media/2008/03/3-22-08-artificial-musc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869160"/>
            <a:ext cx="136683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4869160"/>
            <a:ext cx="20162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9" grpId="0" animBg="1"/>
      <p:bldP spid="10" grpId="0" animBg="1"/>
      <p:bldP spid="11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08720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MÉTABOLISME DES TRIGLYCÉRIDES 14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1619672" y="980728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Métabolisme tissulaire des triglycérides</a:t>
            </a:r>
            <a:r>
              <a:rPr lang="fr-FR" b="1" dirty="0" smtClean="0"/>
              <a:t> 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347864" y="1916832"/>
            <a:ext cx="460851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     </a:t>
            </a:r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Lieu stockage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 et de distribution des acides gras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528" y="4725144"/>
            <a:ext cx="349188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Lieux de consommation</a:t>
            </a:r>
            <a:endParaRPr lang="fr-FR" sz="2400" dirty="0"/>
          </a:p>
        </p:txBody>
      </p:sp>
      <p:sp>
        <p:nvSpPr>
          <p:cNvPr id="13" name="Flèche vers le bas 12"/>
          <p:cNvSpPr/>
          <p:nvPr/>
        </p:nvSpPr>
        <p:spPr>
          <a:xfrm>
            <a:off x="5580112" y="3789040"/>
            <a:ext cx="288032" cy="100811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20162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788024" y="3284984"/>
            <a:ext cx="1718997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Acides gras 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212976"/>
            <a:ext cx="363589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Triglycérides exogènes et endogènes (chylomicrons – VLDL hépati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ques</a:t>
            </a:r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3491880" y="3789040"/>
            <a:ext cx="1430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Lipoprotéine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 lipase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68344" y="3356992"/>
            <a:ext cx="130837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 err="1" smtClean="0">
                <a:latin typeface="Bodoni MT" pitchFamily="18" charset="0"/>
                <a:ea typeface="Calibri" pitchFamily="34" charset="0"/>
                <a:cs typeface="Arial" pitchFamily="34" charset="0"/>
              </a:rPr>
              <a:t>Acétyl</a:t>
            </a:r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-</a:t>
            </a:r>
            <a:r>
              <a:rPr lang="fr-FR" dirty="0" err="1" smtClean="0">
                <a:latin typeface="Bodoni MT" pitchFamily="18" charset="0"/>
                <a:ea typeface="Calibri" pitchFamily="34" charset="0"/>
                <a:cs typeface="Arial" pitchFamily="34" charset="0"/>
              </a:rPr>
              <a:t>CoA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4788024" y="4797152"/>
            <a:ext cx="182896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Triglycérides</a:t>
            </a:r>
            <a:endParaRPr lang="fr-FR" sz="2400" dirty="0"/>
          </a:p>
        </p:txBody>
      </p:sp>
      <p:sp>
        <p:nvSpPr>
          <p:cNvPr id="21" name="Flèche droite 20"/>
          <p:cNvSpPr/>
          <p:nvPr/>
        </p:nvSpPr>
        <p:spPr>
          <a:xfrm>
            <a:off x="3635896" y="3429000"/>
            <a:ext cx="1152128" cy="21602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 rot="10800000">
            <a:off x="6516216" y="3429000"/>
            <a:ext cx="1152128" cy="21602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vers le bas 23"/>
          <p:cNvSpPr/>
          <p:nvPr/>
        </p:nvSpPr>
        <p:spPr>
          <a:xfrm>
            <a:off x="5580112" y="5229200"/>
            <a:ext cx="288032" cy="100811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860032" y="6237312"/>
            <a:ext cx="1718997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Acides gras 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27" name="Flèche vers le bas 26"/>
          <p:cNvSpPr/>
          <p:nvPr/>
        </p:nvSpPr>
        <p:spPr>
          <a:xfrm rot="5400000">
            <a:off x="4211960" y="5949280"/>
            <a:ext cx="288032" cy="100811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6156176" y="5589240"/>
            <a:ext cx="109427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0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Lipolyse</a:t>
            </a:r>
            <a:endParaRPr lang="fr-FR" sz="2000" dirty="0"/>
          </a:p>
        </p:txBody>
      </p:sp>
      <p:sp>
        <p:nvSpPr>
          <p:cNvPr id="29" name="Rectangle 28"/>
          <p:cNvSpPr/>
          <p:nvPr/>
        </p:nvSpPr>
        <p:spPr>
          <a:xfrm>
            <a:off x="6084168" y="4077072"/>
            <a:ext cx="136838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0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Lipogenèse</a:t>
            </a:r>
            <a:endParaRPr lang="fr-FR" sz="2000" dirty="0"/>
          </a:p>
        </p:txBody>
      </p:sp>
      <p:pic>
        <p:nvPicPr>
          <p:cNvPr id="30" name="Picture 4" descr="Le cœur assure la circulation du sang dans l'organisme pour alimenter le corps en oxygènes et en nutriments. © www.afblum.be">
            <a:hlinkClick r:id="rId3" tooltip="Le cœur assure la circulation du sang dans l'organisme pour alimenter le corps en oxygènes et en nutriments. © www.afblum.b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4741" t="7001" r="25777"/>
          <a:stretch>
            <a:fillRect/>
          </a:stretch>
        </p:blipFill>
        <p:spPr bwMode="auto">
          <a:xfrm>
            <a:off x="1907705" y="5229200"/>
            <a:ext cx="1512168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http://www.blogcdn.com/www.engadget.com/media/2008/03/3-22-08-artificial-musc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273824"/>
            <a:ext cx="136683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5" grpId="0" animBg="1"/>
      <p:bldP spid="16" grpId="0" animBg="1"/>
      <p:bldP spid="17" grpId="0"/>
      <p:bldP spid="18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xplosion 1 25"/>
          <p:cNvSpPr/>
          <p:nvPr/>
        </p:nvSpPr>
        <p:spPr>
          <a:xfrm>
            <a:off x="7596336" y="4797152"/>
            <a:ext cx="1403648" cy="1080120"/>
          </a:xfrm>
          <a:prstGeom prst="irregularSeal1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08720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MÉTABOLISME DES TRIGLYCÉRIDES 15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1619672" y="980728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Métabolisme tissulaire des triglycérides</a:t>
            </a:r>
            <a:r>
              <a:rPr lang="fr-FR" b="1" dirty="0" smtClean="0"/>
              <a:t> 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851920" y="1988840"/>
            <a:ext cx="349188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Lieux de consommation</a:t>
            </a:r>
            <a:endParaRPr lang="fr-FR" sz="2400" dirty="0"/>
          </a:p>
        </p:txBody>
      </p:sp>
      <p:sp>
        <p:nvSpPr>
          <p:cNvPr id="13" name="Flèche vers le bas 12"/>
          <p:cNvSpPr/>
          <p:nvPr/>
        </p:nvSpPr>
        <p:spPr>
          <a:xfrm>
            <a:off x="5436096" y="3933056"/>
            <a:ext cx="288032" cy="2016224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788024" y="3429000"/>
            <a:ext cx="1643655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Acides gras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429000"/>
            <a:ext cx="381642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Triglycérides exogènes et endogènes (chylomicrons – VLDL hépati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ques</a:t>
            </a:r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2987824" y="3861048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Lipoprotéine lipase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35629" y="3501008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latin typeface="Bodoni MT" pitchFamily="18" charset="0"/>
                <a:ea typeface="Calibri" pitchFamily="34" charset="0"/>
                <a:cs typeface="Arial" pitchFamily="34" charset="0"/>
              </a:rPr>
              <a:t>Acétyl</a:t>
            </a:r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-</a:t>
            </a:r>
            <a:r>
              <a:rPr lang="fr-FR" dirty="0" err="1" smtClean="0">
                <a:latin typeface="Bodoni MT" pitchFamily="18" charset="0"/>
                <a:ea typeface="Calibri" pitchFamily="34" charset="0"/>
                <a:cs typeface="Arial" pitchFamily="34" charset="0"/>
              </a:rPr>
              <a:t>CoA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4716016" y="5949280"/>
            <a:ext cx="182896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Triglycérides</a:t>
            </a:r>
            <a:endParaRPr lang="fr-FR" sz="2400" dirty="0"/>
          </a:p>
        </p:txBody>
      </p:sp>
      <p:sp>
        <p:nvSpPr>
          <p:cNvPr id="21" name="Flèche droite 20"/>
          <p:cNvSpPr/>
          <p:nvPr/>
        </p:nvSpPr>
        <p:spPr>
          <a:xfrm>
            <a:off x="3851920" y="3573016"/>
            <a:ext cx="936104" cy="21602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6444208" y="3501008"/>
            <a:ext cx="1440160" cy="28803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5868144" y="4725144"/>
            <a:ext cx="136838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0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Lipogenèse</a:t>
            </a:r>
            <a:endParaRPr lang="fr-FR" sz="2000" dirty="0"/>
          </a:p>
        </p:txBody>
      </p:sp>
      <p:pic>
        <p:nvPicPr>
          <p:cNvPr id="30" name="Picture 4" descr="Le cœur assure la circulation du sang dans l'organisme pour alimenter le corps en oxygènes et en nutriments. © www.afblum.be">
            <a:hlinkClick r:id="rId2" tooltip="Le cœur assure la circulation du sang dans l'organisme pour alimenter le corps en oxygènes et en nutriments. © www.afblum.b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741" t="7001" r="25777"/>
          <a:stretch>
            <a:fillRect/>
          </a:stretch>
        </p:blipFill>
        <p:spPr bwMode="auto">
          <a:xfrm>
            <a:off x="1475656" y="1484784"/>
            <a:ext cx="172815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http://www.blogcdn.com/www.engadget.com/media/2008/03/3-22-08-artificial-musc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28800"/>
            <a:ext cx="136683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Flèche vers le bas 31"/>
          <p:cNvSpPr/>
          <p:nvPr/>
        </p:nvSpPr>
        <p:spPr>
          <a:xfrm>
            <a:off x="8172400" y="3861048"/>
            <a:ext cx="288032" cy="100811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7812360" y="5013176"/>
            <a:ext cx="1011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Énergie</a:t>
            </a:r>
            <a:endParaRPr lang="fr-FR" sz="2000" dirty="0"/>
          </a:p>
        </p:txBody>
      </p:sp>
      <p:sp>
        <p:nvSpPr>
          <p:cNvPr id="27" name="Flèche vers le bas 26"/>
          <p:cNvSpPr/>
          <p:nvPr/>
        </p:nvSpPr>
        <p:spPr>
          <a:xfrm rot="14033486">
            <a:off x="4259882" y="3399385"/>
            <a:ext cx="288032" cy="2464213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899592" y="5589240"/>
            <a:ext cx="304897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Triglycérides du tissu adipeux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6516216" y="3140968"/>
            <a:ext cx="1413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ß-oxydation </a:t>
            </a:r>
            <a:endParaRPr lang="fr-F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" grpId="0" animBg="1"/>
      <p:bldP spid="13" grpId="0" animBg="1"/>
      <p:bldP spid="15" grpId="0" animBg="1"/>
      <p:bldP spid="16" grpId="0" animBg="1"/>
      <p:bldP spid="17" grpId="0"/>
      <p:bldP spid="18" grpId="0"/>
      <p:bldP spid="19" grpId="0" animBg="1"/>
      <p:bldP spid="21" grpId="0" animBg="1"/>
      <p:bldP spid="23" grpId="0" animBg="1"/>
      <p:bldP spid="29" grpId="0" animBg="1"/>
      <p:bldP spid="32" grpId="0" animBg="1"/>
      <p:bldP spid="22" grpId="0"/>
      <p:bldP spid="27" grpId="0" animBg="1"/>
      <p:bldP spid="33" grpId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08720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MÉTABOLISME DES TRIGLYCÉRIDES 16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1619672" y="980728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Métabolisme tissulaire des triglycérides</a:t>
            </a:r>
            <a:r>
              <a:rPr lang="fr-FR" b="1" dirty="0" smtClean="0"/>
              <a:t> 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339752" y="1988840"/>
            <a:ext cx="651621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Lieux de </a:t>
            </a:r>
            <a:r>
              <a:rPr lang="fr-FR" sz="2400" dirty="0" smtClean="0">
                <a:solidFill>
                  <a:schemeClr val="tx1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production des triglycérides endogènes</a:t>
            </a:r>
            <a:endParaRPr lang="fr-FR" sz="2400" dirty="0"/>
          </a:p>
        </p:txBody>
      </p:sp>
      <p:sp>
        <p:nvSpPr>
          <p:cNvPr id="13" name="Flèche vers le bas 12"/>
          <p:cNvSpPr/>
          <p:nvPr/>
        </p:nvSpPr>
        <p:spPr>
          <a:xfrm>
            <a:off x="6588224" y="3284984"/>
            <a:ext cx="288032" cy="100811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796136" y="2852936"/>
            <a:ext cx="1643655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Acides gras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9552" y="2996952"/>
            <a:ext cx="381642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Triglycérides des remnants et IDL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5796136" y="4365104"/>
            <a:ext cx="182896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Triglycérides</a:t>
            </a:r>
            <a:endParaRPr lang="fr-FR" sz="2400" dirty="0"/>
          </a:p>
        </p:txBody>
      </p:sp>
      <p:sp>
        <p:nvSpPr>
          <p:cNvPr id="21" name="Flèche droite 20"/>
          <p:cNvSpPr/>
          <p:nvPr/>
        </p:nvSpPr>
        <p:spPr>
          <a:xfrm>
            <a:off x="4572000" y="2996952"/>
            <a:ext cx="1152128" cy="21602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Picture 4" descr="Le cœur assure la circulation du sang dans l'organisme pour alimenter le corps en oxygènes et en nutriments. © www.afblum.be">
            <a:hlinkClick r:id="rId2" tooltip="Le cœur assure la circulation du sang dans l'organisme pour alimenter le corps en oxygènes et en nutriments. © www.afblum.b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741" t="7001" r="25777"/>
          <a:stretch>
            <a:fillRect/>
          </a:stretch>
        </p:blipFill>
        <p:spPr bwMode="auto">
          <a:xfrm>
            <a:off x="1475656" y="5517232"/>
            <a:ext cx="158417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http://www.blogcdn.com/www.engadget.com/media/2008/03/3-22-08-artificial-musc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517232"/>
            <a:ext cx="136815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Flèche vers le bas 31"/>
          <p:cNvSpPr/>
          <p:nvPr/>
        </p:nvSpPr>
        <p:spPr>
          <a:xfrm>
            <a:off x="6588224" y="4869160"/>
            <a:ext cx="288032" cy="100811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vers le bas 26"/>
          <p:cNvSpPr/>
          <p:nvPr/>
        </p:nvSpPr>
        <p:spPr>
          <a:xfrm rot="5400000">
            <a:off x="4933425" y="5299823"/>
            <a:ext cx="347226" cy="179015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/>
          <a:srcRect l="4348"/>
          <a:stretch>
            <a:fillRect/>
          </a:stretch>
        </p:blipFill>
        <p:spPr bwMode="auto">
          <a:xfrm>
            <a:off x="467544" y="1772816"/>
            <a:ext cx="15841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89848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6012160" y="5949280"/>
            <a:ext cx="117692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VLDL</a:t>
            </a:r>
            <a:endParaRPr lang="fr-FR" sz="2800" dirty="0"/>
          </a:p>
        </p:txBody>
      </p:sp>
      <p:sp>
        <p:nvSpPr>
          <p:cNvPr id="37" name="Rectangle 36"/>
          <p:cNvSpPr/>
          <p:nvPr/>
        </p:nvSpPr>
        <p:spPr>
          <a:xfrm>
            <a:off x="7869292" y="2924944"/>
            <a:ext cx="127470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non utilisés</a:t>
            </a:r>
            <a:endParaRPr lang="fr-FR" dirty="0"/>
          </a:p>
        </p:txBody>
      </p:sp>
      <p:sp>
        <p:nvSpPr>
          <p:cNvPr id="38" name="Flèche vers le bas 37"/>
          <p:cNvSpPr/>
          <p:nvPr/>
        </p:nvSpPr>
        <p:spPr>
          <a:xfrm rot="5400000">
            <a:off x="7524328" y="2924944"/>
            <a:ext cx="216024" cy="36004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6" grpId="0" animBg="1"/>
      <p:bldP spid="19" grpId="0" animBg="1"/>
      <p:bldP spid="21" grpId="0" animBg="1"/>
      <p:bldP spid="32" grpId="0" animBg="1"/>
      <p:bldP spid="27" grpId="0" animBg="1"/>
      <p:bldP spid="36" grpId="0" animBg="1"/>
      <p:bldP spid="37" grpId="0" animBg="1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48072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RÉGULATION</a:t>
            </a:r>
            <a:endParaRPr lang="fr-FR" sz="3200" dirty="0"/>
          </a:p>
        </p:txBody>
      </p:sp>
      <p:pic>
        <p:nvPicPr>
          <p:cNvPr id="5" name="Espace réservé du contenu 4" descr="photo 6 b is 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40000"/>
          </a:blip>
          <a:srcRect l="10205" t="1571" r="34482"/>
          <a:stretch>
            <a:fillRect/>
          </a:stretch>
        </p:blipFill>
        <p:spPr>
          <a:xfrm rot="5400000">
            <a:off x="1745432" y="-980728"/>
            <a:ext cx="5472608" cy="8963472"/>
          </a:xfrm>
        </p:spPr>
      </p:pic>
      <p:sp>
        <p:nvSpPr>
          <p:cNvPr id="6" name="Rectangle 5"/>
          <p:cNvSpPr/>
          <p:nvPr/>
        </p:nvSpPr>
        <p:spPr>
          <a:xfrm>
            <a:off x="5940152" y="6093296"/>
            <a:ext cx="160832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Lipogenèse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1403648" y="6021288"/>
            <a:ext cx="127810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Lipolyse</a:t>
            </a:r>
            <a:endParaRPr lang="fr-FR" sz="2400" dirty="0"/>
          </a:p>
        </p:txBody>
      </p:sp>
      <p:sp>
        <p:nvSpPr>
          <p:cNvPr id="8" name="Flèche droite 7"/>
          <p:cNvSpPr/>
          <p:nvPr/>
        </p:nvSpPr>
        <p:spPr>
          <a:xfrm rot="5400000">
            <a:off x="6120172" y="872716"/>
            <a:ext cx="288032" cy="21602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5400000">
            <a:off x="3743908" y="800708"/>
            <a:ext cx="288032" cy="21602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Croix 14"/>
          <p:cNvSpPr/>
          <p:nvPr/>
        </p:nvSpPr>
        <p:spPr>
          <a:xfrm>
            <a:off x="6660232" y="1196752"/>
            <a:ext cx="288032" cy="288032"/>
          </a:xfrm>
          <a:prstGeom prst="plus">
            <a:avLst>
              <a:gd name="adj" fmla="val 4269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Croix 15"/>
          <p:cNvSpPr/>
          <p:nvPr/>
        </p:nvSpPr>
        <p:spPr>
          <a:xfrm>
            <a:off x="3059832" y="1124744"/>
            <a:ext cx="288032" cy="288032"/>
          </a:xfrm>
          <a:prstGeom prst="plus">
            <a:avLst>
              <a:gd name="adj" fmla="val 4269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roix 17"/>
          <p:cNvSpPr/>
          <p:nvPr/>
        </p:nvSpPr>
        <p:spPr>
          <a:xfrm>
            <a:off x="5940152" y="1412776"/>
            <a:ext cx="288032" cy="288032"/>
          </a:xfrm>
          <a:prstGeom prst="plus">
            <a:avLst>
              <a:gd name="adj" fmla="val 4269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Moins 18"/>
          <p:cNvSpPr/>
          <p:nvPr/>
        </p:nvSpPr>
        <p:spPr>
          <a:xfrm>
            <a:off x="4572000" y="5013176"/>
            <a:ext cx="410344" cy="36004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79512" y="4653136"/>
            <a:ext cx="132260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T3 ,Cortisol</a:t>
            </a:r>
            <a:endParaRPr lang="fr-FR" dirty="0"/>
          </a:p>
        </p:txBody>
      </p:sp>
      <p:sp>
        <p:nvSpPr>
          <p:cNvPr id="21" name="Flèche droite 20"/>
          <p:cNvSpPr/>
          <p:nvPr/>
        </p:nvSpPr>
        <p:spPr>
          <a:xfrm rot="19908118">
            <a:off x="1463017" y="4356691"/>
            <a:ext cx="906229" cy="17411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228184" y="4437112"/>
            <a:ext cx="61266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G3P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7236296" y="4941168"/>
            <a:ext cx="50725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AG</a:t>
            </a:r>
            <a:endParaRPr lang="fr-FR" dirty="0"/>
          </a:p>
        </p:txBody>
      </p:sp>
      <p:sp>
        <p:nvSpPr>
          <p:cNvPr id="22" name="Flèche droite 21"/>
          <p:cNvSpPr/>
          <p:nvPr/>
        </p:nvSpPr>
        <p:spPr>
          <a:xfrm rot="5400000">
            <a:off x="5976156" y="3681028"/>
            <a:ext cx="1152128" cy="21602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 rot="5400000">
            <a:off x="6228184" y="2276872"/>
            <a:ext cx="648072" cy="21602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203848" y="4149080"/>
            <a:ext cx="65274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TGL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14" grpId="0" animBg="1"/>
      <p:bldP spid="17" grpId="0" animBg="1"/>
      <p:bldP spid="22" grpId="0" animBg="1"/>
      <p:bldP spid="22" grpId="1" animBg="1"/>
      <p:bldP spid="23" grpId="0" animBg="1"/>
      <p:bldP spid="23" grpId="1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INTRODUCTION 1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2468880"/>
            <a:ext cx="8229600" cy="4389120"/>
          </a:xfrm>
        </p:spPr>
        <p:txBody>
          <a:bodyPr>
            <a:normAutofit/>
          </a:bodyPr>
          <a:lstStyle/>
          <a:p>
            <a:r>
              <a:rPr lang="fr-FR" b="1" i="1" dirty="0" smtClean="0"/>
              <a:t>Forme d’apport alimentaire des AG</a:t>
            </a:r>
          </a:p>
          <a:p>
            <a:pPr>
              <a:buNone/>
            </a:pPr>
            <a:r>
              <a:rPr lang="fr-FR" b="1" dirty="0" smtClean="0"/>
              <a:t>   - </a:t>
            </a:r>
            <a:r>
              <a:rPr lang="fr-FR" dirty="0" smtClean="0"/>
              <a:t>90% des graisses alimentaires (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1g par Kg de poids corporel et par jour).</a:t>
            </a:r>
          </a:p>
          <a:p>
            <a:pPr>
              <a:buNone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   - </a:t>
            </a:r>
            <a:r>
              <a:rPr lang="fr-FR" dirty="0" smtClean="0"/>
              <a:t>Apport énergétique important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(1/3 environ de la ration calorique d’une alimentation équilibrée). </a:t>
            </a:r>
          </a:p>
          <a:p>
            <a:pPr>
              <a:buNone/>
            </a:pPr>
            <a:r>
              <a:rPr lang="fr-FR" dirty="0" smtClean="0"/>
              <a:t>   - Le véhicule des vitamines liposolubles (vitamines A, D, E et K). </a:t>
            </a:r>
          </a:p>
          <a:p>
            <a:pPr>
              <a:buNone/>
            </a:pPr>
            <a:endParaRPr lang="fr-FR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1268760"/>
            <a:ext cx="35024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 smtClean="0">
                <a:solidFill>
                  <a:schemeClr val="bg2">
                    <a:lumMod val="50000"/>
                  </a:schemeClr>
                </a:solidFill>
              </a:rPr>
              <a:t>Rôles biologiques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INTRODUCTION 2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b="1" i="1" dirty="0" smtClean="0"/>
              <a:t> Forme de transport plasmatique des AG</a:t>
            </a:r>
            <a:r>
              <a:rPr lang="fr-FR" i="1" dirty="0" smtClean="0"/>
              <a:t> </a:t>
            </a:r>
          </a:p>
          <a:p>
            <a:pPr>
              <a:buNone/>
            </a:pPr>
            <a:r>
              <a:rPr lang="fr-FR" dirty="0" smtClean="0"/>
              <a:t>   - De faibles quantités d’acides gras sont solubilisées par liaison à l’albumine sérique.</a:t>
            </a:r>
          </a:p>
          <a:p>
            <a:pPr>
              <a:buNone/>
            </a:pPr>
            <a:r>
              <a:rPr lang="fr-FR" i="1" dirty="0" smtClean="0">
                <a:solidFill>
                  <a:schemeClr val="bg2">
                    <a:lumMod val="25000"/>
                  </a:schemeClr>
                </a:solidFill>
              </a:rPr>
              <a:t>   - </a:t>
            </a:r>
            <a:r>
              <a:rPr lang="fr-FR" dirty="0" smtClean="0"/>
              <a:t>La quasi-totalité des acides gras sont, sous forme de triglycérides, incorporés dans </a:t>
            </a:r>
            <a:r>
              <a:rPr lang="fr-FR" i="1" dirty="0" smtClean="0">
                <a:solidFill>
                  <a:schemeClr val="bg2">
                    <a:lumMod val="25000"/>
                  </a:schemeClr>
                </a:solidFill>
              </a:rPr>
              <a:t>Lipoprotéines</a:t>
            </a:r>
          </a:p>
          <a:p>
            <a:pPr>
              <a:buNone/>
            </a:pPr>
            <a:r>
              <a:rPr lang="fr-FR" dirty="0" smtClean="0"/>
              <a:t> 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1268760"/>
            <a:ext cx="35024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 smtClean="0">
                <a:solidFill>
                  <a:schemeClr val="bg2">
                    <a:lumMod val="50000"/>
                  </a:schemeClr>
                </a:solidFill>
              </a:rPr>
              <a:t>Rôles biologiques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xplosion 1 15"/>
          <p:cNvSpPr/>
          <p:nvPr/>
        </p:nvSpPr>
        <p:spPr>
          <a:xfrm>
            <a:off x="1979712" y="5805264"/>
            <a:ext cx="2160240" cy="1052736"/>
          </a:xfrm>
          <a:prstGeom prst="irregularSeal1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INTRODUCTION 3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389120"/>
          </a:xfrm>
        </p:spPr>
        <p:txBody>
          <a:bodyPr>
            <a:normAutofit/>
          </a:bodyPr>
          <a:lstStyle/>
          <a:p>
            <a:r>
              <a:rPr lang="fr-FR" b="1" i="1" dirty="0" smtClean="0"/>
              <a:t>Forme de stockage intracellulaire des AG</a:t>
            </a:r>
            <a:endParaRPr lang="fr-FR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rgbClr val="C00000"/>
                </a:solidFill>
              </a:rPr>
              <a:t>    +++ </a:t>
            </a:r>
            <a:r>
              <a:rPr lang="fr-FR" dirty="0" smtClean="0"/>
              <a:t>Dans le tissu adipeux (plus de 10% du poids corporel</a:t>
            </a:r>
          </a:p>
          <a:p>
            <a:pPr>
              <a:buNone/>
            </a:pPr>
            <a:r>
              <a:rPr lang="fr-FR" dirty="0" smtClean="0"/>
              <a:t>              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980728"/>
            <a:ext cx="34188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 smtClean="0">
                <a:solidFill>
                  <a:schemeClr val="bg2">
                    <a:lumMod val="50000"/>
                  </a:schemeClr>
                </a:solidFill>
              </a:rPr>
              <a:t>Rôles biologiques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348"/>
          <a:stretch>
            <a:fillRect/>
          </a:stretch>
        </p:blipFill>
        <p:spPr bwMode="auto">
          <a:xfrm>
            <a:off x="7020272" y="4725144"/>
            <a:ext cx="15841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Le cœur assure la circulation du sang dans l'organisme pour alimenter le corps en oxygènes et en nutriments. © www.afblum.be">
            <a:hlinkClick r:id="rId3" tooltip="Le cœur assure la circulation du sang dans l'organisme pour alimenter le corps en oxygènes et en nutriments. © www.afblum.be"/>
          </p:cNvPr>
          <p:cNvPicPr>
            <a:picLocks noChangeAspect="1" noChangeArrowheads="1"/>
          </p:cNvPicPr>
          <p:nvPr/>
        </p:nvPicPr>
        <p:blipFill>
          <a:blip r:embed="rId4" cstate="print"/>
          <a:srcRect l="24741" t="7001" r="25777"/>
          <a:stretch>
            <a:fillRect/>
          </a:stretch>
        </p:blipFill>
        <p:spPr bwMode="auto">
          <a:xfrm>
            <a:off x="1331640" y="4221088"/>
            <a:ext cx="1296987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blogcdn.com/www.engadget.com/media/2008/03/3-22-08-artificial-musc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653136"/>
            <a:ext cx="1224136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èche gauche 7"/>
          <p:cNvSpPr/>
          <p:nvPr/>
        </p:nvSpPr>
        <p:spPr>
          <a:xfrm rot="19713399">
            <a:off x="3232547" y="5072279"/>
            <a:ext cx="1694509" cy="31095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Flèche gauche 9"/>
          <p:cNvSpPr/>
          <p:nvPr/>
        </p:nvSpPr>
        <p:spPr>
          <a:xfrm rot="12756941">
            <a:off x="4846777" y="5276313"/>
            <a:ext cx="2445415" cy="32667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092280" y="6093296"/>
            <a:ext cx="1348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  <a:latin typeface="Bodoni MT" pitchFamily="18" charset="0"/>
                <a:cs typeface="Arial" pitchFamily="34" charset="0"/>
              </a:rPr>
              <a:t>Acétyles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Flèche vers le bas 11"/>
          <p:cNvSpPr/>
          <p:nvPr/>
        </p:nvSpPr>
        <p:spPr>
          <a:xfrm>
            <a:off x="4860032" y="3573016"/>
            <a:ext cx="216024" cy="57606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627784" y="4149080"/>
            <a:ext cx="485459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 smtClean="0"/>
              <a:t> </a:t>
            </a:r>
            <a:r>
              <a:rPr lang="fr-FR" sz="2400" dirty="0" smtClean="0"/>
              <a:t>1 Kg de glycérol + 7kg d’acides gras.</a:t>
            </a:r>
            <a:endParaRPr lang="fr-FR" sz="2400" dirty="0"/>
          </a:p>
        </p:txBody>
      </p:sp>
      <p:sp>
        <p:nvSpPr>
          <p:cNvPr id="14" name="Rectangle 13"/>
          <p:cNvSpPr/>
          <p:nvPr/>
        </p:nvSpPr>
        <p:spPr>
          <a:xfrm>
            <a:off x="2411760" y="3068960"/>
            <a:ext cx="548047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/>
              <a:t>8 Kg de triglycérides ( homme de 70 Kg)</a:t>
            </a:r>
            <a:endParaRPr lang="fr-FR" sz="2400" dirty="0"/>
          </a:p>
        </p:txBody>
      </p:sp>
      <p:sp>
        <p:nvSpPr>
          <p:cNvPr id="15" name="Rectangle 14"/>
          <p:cNvSpPr/>
          <p:nvPr/>
        </p:nvSpPr>
        <p:spPr>
          <a:xfrm>
            <a:off x="2339752" y="5949280"/>
            <a:ext cx="1318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C00000"/>
                </a:solidFill>
                <a:latin typeface="Bodoni MT" pitchFamily="18" charset="0"/>
                <a:cs typeface="Arial" pitchFamily="34" charset="0"/>
              </a:rPr>
              <a:t>énergie</a:t>
            </a:r>
            <a:endParaRPr lang="fr-FR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xplosion 1 10"/>
          <p:cNvSpPr/>
          <p:nvPr/>
        </p:nvSpPr>
        <p:spPr>
          <a:xfrm>
            <a:off x="5220072" y="4437112"/>
            <a:ext cx="2844824" cy="1152128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xplosion 1 8"/>
          <p:cNvSpPr/>
          <p:nvPr/>
        </p:nvSpPr>
        <p:spPr>
          <a:xfrm>
            <a:off x="1259632" y="2996952"/>
            <a:ext cx="3960440" cy="1152128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INTRODUCTION 4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845448"/>
          </a:xfrm>
        </p:spPr>
        <p:txBody>
          <a:bodyPr>
            <a:noAutofit/>
          </a:bodyPr>
          <a:lstStyle/>
          <a:p>
            <a:pPr lvl="0"/>
            <a:r>
              <a:rPr lang="fr-FR" sz="2400" dirty="0" smtClean="0"/>
              <a:t>Les acides gras, sous forme de triglycérides sont la forme privilégiée de réserve énergétique : </a:t>
            </a:r>
          </a:p>
          <a:p>
            <a:pPr lvl="0">
              <a:buNone/>
            </a:pPr>
            <a:r>
              <a:rPr lang="fr-FR" sz="2400" dirty="0" smtClean="0"/>
              <a:t>. </a:t>
            </a:r>
          </a:p>
          <a:p>
            <a:pPr lvl="0">
              <a:buNone/>
            </a:pPr>
            <a:r>
              <a:rPr lang="fr-FR" sz="2400" dirty="0" smtClean="0"/>
              <a:t>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1640" y="3284984"/>
            <a:ext cx="3558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+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Réduits que les </a:t>
            </a:r>
            <a:r>
              <a:rPr lang="fr-FR" sz="2400" dirty="0" smtClean="0">
                <a:solidFill>
                  <a:srgbClr val="C00000"/>
                </a:solidFill>
              </a:rPr>
              <a:t>glucides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422108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 smtClean="0"/>
              <a:t>Le rendement énergétique de l’oxydation complète (en CO</a:t>
            </a:r>
            <a:r>
              <a:rPr lang="fr-FR" baseline="-25000" dirty="0" smtClean="0"/>
              <a:t>2 </a:t>
            </a:r>
            <a:r>
              <a:rPr lang="fr-FR" dirty="0" smtClean="0"/>
              <a:t>et H</a:t>
            </a:r>
            <a:r>
              <a:rPr lang="fr-FR" baseline="-25000" dirty="0" smtClean="0"/>
              <a:t>2</a:t>
            </a:r>
            <a:r>
              <a:rPr lang="fr-FR" dirty="0" smtClean="0"/>
              <a:t>O) de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C00000"/>
                </a:solidFill>
              </a:rPr>
              <a:t>1g</a:t>
            </a:r>
            <a:r>
              <a:rPr lang="fr-FR" sz="2400" dirty="0" smtClean="0"/>
              <a:t> </a:t>
            </a:r>
            <a:r>
              <a:rPr lang="fr-FR" dirty="0" smtClean="0"/>
              <a:t>de lipides est </a:t>
            </a:r>
            <a:r>
              <a:rPr lang="fr-FR" sz="2400" dirty="0" smtClean="0">
                <a:solidFill>
                  <a:srgbClr val="C00000"/>
                </a:solidFill>
              </a:rPr>
              <a:t>+</a:t>
            </a:r>
            <a:r>
              <a:rPr lang="fr-FR" dirty="0" smtClean="0"/>
              <a:t> </a:t>
            </a:r>
            <a:r>
              <a:rPr lang="fr-FR" sz="2400" dirty="0" smtClean="0">
                <a:solidFill>
                  <a:srgbClr val="C00000"/>
                </a:solidFill>
              </a:rPr>
              <a:t>02</a:t>
            </a:r>
            <a:r>
              <a:rPr lang="fr-FR" dirty="0" smtClean="0"/>
              <a:t> </a:t>
            </a:r>
            <a:r>
              <a:rPr lang="fr-FR" sz="2400" dirty="0" smtClean="0">
                <a:solidFill>
                  <a:srgbClr val="C00000"/>
                </a:solidFill>
              </a:rPr>
              <a:t>&gt; </a:t>
            </a:r>
            <a:r>
              <a:rPr lang="fr-FR" dirty="0" smtClean="0"/>
              <a:t>à celui de </a:t>
            </a:r>
            <a:r>
              <a:rPr lang="fr-FR" sz="2400" dirty="0" smtClean="0">
                <a:solidFill>
                  <a:srgbClr val="C00000"/>
                </a:solidFill>
              </a:rPr>
              <a:t>1g </a:t>
            </a:r>
            <a:r>
              <a:rPr lang="fr-FR" dirty="0" smtClean="0"/>
              <a:t>de glucides</a:t>
            </a:r>
          </a:p>
          <a:p>
            <a:pPr algn="ctr"/>
            <a:r>
              <a:rPr lang="fr-FR" dirty="0" smtClean="0"/>
              <a:t>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9Kcal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/>
              </a:rPr>
              <a:t>→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4Kcal.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8144" y="4725144"/>
            <a:ext cx="1445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</a:rPr>
              <a:t>Anhydres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7944" y="5805264"/>
            <a:ext cx="4788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les glucides sont hydrophiles </a:t>
            </a:r>
            <a:r>
              <a:rPr lang="fr-FR" sz="2000" dirty="0" smtClean="0">
                <a:latin typeface="Century Schoolbook"/>
              </a:rPr>
              <a:t>→</a:t>
            </a:r>
            <a:r>
              <a:rPr lang="fr-FR" sz="2000" dirty="0" smtClean="0"/>
              <a:t>hydratés </a:t>
            </a:r>
          </a:p>
          <a:p>
            <a:r>
              <a:rPr lang="fr-FR" sz="2000" dirty="0" smtClean="0"/>
              <a:t>          </a:t>
            </a:r>
            <a: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1g de glycogène retient 2g d’eau</a:t>
            </a:r>
            <a:endParaRPr lang="fr-F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4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INTRODUCTION 5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77344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r-FR" dirty="0" smtClean="0"/>
              <a:t>Les AG sont stockés sous forme de TG:</a:t>
            </a:r>
          </a:p>
          <a:p>
            <a:pPr lvl="0"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63688" y="3717032"/>
            <a:ext cx="6192688" cy="23083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dirty="0" smtClean="0"/>
              <a:t>une molécule de haut intérêt biologique doit être stockée sous une forme différente </a:t>
            </a:r>
          </a:p>
          <a:p>
            <a:pPr algn="ctr"/>
            <a:r>
              <a:rPr lang="fr-FR" sz="2400" dirty="0" smtClean="0"/>
              <a:t> le contrôle du passage de l’une à l’autre par des voies distinctes </a:t>
            </a:r>
            <a:r>
              <a:rPr lang="fr-FR" sz="2400" dirty="0" smtClean="0">
                <a:latin typeface="Century Schoolbook"/>
              </a:rPr>
              <a:t>→</a:t>
            </a:r>
            <a:r>
              <a:rPr lang="fr-FR" sz="2400" dirty="0" smtClean="0"/>
              <a:t> l’adaptation de l’offre en cette molécule à la demande de l’organisme.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2987824" y="2780928"/>
            <a:ext cx="321209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buNone/>
            </a:pPr>
            <a:r>
              <a:rPr lang="fr-FR" sz="2400" dirty="0" smtClean="0"/>
              <a:t>TG =  Graisses neutres </a:t>
            </a:r>
          </a:p>
        </p:txBody>
      </p:sp>
      <p:sp>
        <p:nvSpPr>
          <p:cNvPr id="6" name="Flèche à angle droit 5"/>
          <p:cNvSpPr/>
          <p:nvPr/>
        </p:nvSpPr>
        <p:spPr>
          <a:xfrm rot="5400000">
            <a:off x="1763688" y="2060848"/>
            <a:ext cx="864096" cy="1440160"/>
          </a:xfrm>
          <a:prstGeom prst="bentUpArrow">
            <a:avLst>
              <a:gd name="adj1" fmla="val 16075"/>
              <a:gd name="adj2" fmla="val 17350"/>
              <a:gd name="adj3" fmla="val 275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à angle droit 7"/>
          <p:cNvSpPr/>
          <p:nvPr/>
        </p:nvSpPr>
        <p:spPr>
          <a:xfrm rot="5400000">
            <a:off x="71500" y="3392996"/>
            <a:ext cx="2736304" cy="648072"/>
          </a:xfrm>
          <a:prstGeom prst="bent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MÉTABOLISME DES TRIGLYCÉRIDES 1</a:t>
            </a:r>
            <a:endParaRPr lang="fr-FR" sz="3600" b="1" dirty="0"/>
          </a:p>
        </p:txBody>
      </p:sp>
      <p:pic>
        <p:nvPicPr>
          <p:cNvPr id="4" name="Picture 4" descr="Le cœur assure la circulation du sang dans l'organisme pour alimenter le corps en oxygènes et en nutriments. © www.afblum.be">
            <a:hlinkClick r:id="rId2" tooltip="Le cœur assure la circulation du sang dans l'organisme pour alimenter le corps en oxygènes et en nutriments. © www.afblum.b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741" t="7001" r="25777"/>
          <a:stretch>
            <a:fillRect/>
          </a:stretch>
        </p:blipFill>
        <p:spPr bwMode="auto">
          <a:xfrm>
            <a:off x="1619672" y="4149081"/>
            <a:ext cx="172815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blogcdn.com/www.engadget.com/media/2008/03/3-22-08-artificial-musc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988840"/>
            <a:ext cx="136683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653136"/>
            <a:ext cx="18722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420888"/>
            <a:ext cx="20162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upload.wikimedia.org/wikipedia/commons/7/7e/Digestive_appareil_%28french%29.png"/>
          <p:cNvPicPr>
            <a:picLocks noChangeAspect="1" noChangeArrowheads="1"/>
          </p:cNvPicPr>
          <p:nvPr/>
        </p:nvPicPr>
        <p:blipFill>
          <a:blip r:embed="rId7" cstate="print"/>
          <a:srcRect l="22857" t="34146" r="17143" b="14634"/>
          <a:stretch>
            <a:fillRect/>
          </a:stretch>
        </p:blipFill>
        <p:spPr bwMode="auto">
          <a:xfrm>
            <a:off x="1547664" y="1844824"/>
            <a:ext cx="1512168" cy="15121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691680" y="3429000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Intestin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851920" y="3789040"/>
            <a:ext cx="152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Tissu adipeux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444208" y="3717032"/>
            <a:ext cx="993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Muscles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979712" y="6165304"/>
            <a:ext cx="1182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Myocarde 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6012160" y="6021288"/>
            <a:ext cx="58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Foie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avec flèche vers le bas 13"/>
          <p:cNvSpPr/>
          <p:nvPr/>
        </p:nvSpPr>
        <p:spPr>
          <a:xfrm>
            <a:off x="5436096" y="2636912"/>
            <a:ext cx="2952328" cy="1728192"/>
          </a:xfrm>
          <a:prstGeom prst="downArrowCallout">
            <a:avLst>
              <a:gd name="adj1" fmla="val 9700"/>
              <a:gd name="adj2" fmla="val 12888"/>
              <a:gd name="adj3" fmla="val 25000"/>
              <a:gd name="adj4" fmla="val 6497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xplosion 1 11"/>
          <p:cNvSpPr/>
          <p:nvPr/>
        </p:nvSpPr>
        <p:spPr>
          <a:xfrm>
            <a:off x="1043608" y="5157192"/>
            <a:ext cx="3024336" cy="1268760"/>
          </a:xfrm>
          <a:prstGeom prst="irregularSeal1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avec flèche vers le haut 10"/>
          <p:cNvSpPr/>
          <p:nvPr/>
        </p:nvSpPr>
        <p:spPr>
          <a:xfrm>
            <a:off x="971600" y="3356992"/>
            <a:ext cx="3240360" cy="1656184"/>
          </a:xfrm>
          <a:prstGeom prst="upArrowCallout">
            <a:avLst>
              <a:gd name="adj1" fmla="val 8681"/>
              <a:gd name="adj2" fmla="val 12250"/>
              <a:gd name="adj3" fmla="val 25000"/>
              <a:gd name="adj4" fmla="val 644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31224" cy="1154392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MÉTABOLISME DES TRIGLYCÉRIDES 2</a:t>
            </a:r>
            <a:endParaRPr lang="fr-FR" sz="4000" dirty="0"/>
          </a:p>
        </p:txBody>
      </p:sp>
      <p:sp>
        <p:nvSpPr>
          <p:cNvPr id="4" name="Rectangle 3"/>
          <p:cNvSpPr/>
          <p:nvPr/>
        </p:nvSpPr>
        <p:spPr>
          <a:xfrm>
            <a:off x="1619672" y="1268760"/>
            <a:ext cx="5643404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b="1" dirty="0" smtClean="0"/>
              <a:t>MÉTABOLISME DES TRIGLYCÉRIDES 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1763688" y="2780928"/>
            <a:ext cx="1696426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</a:rPr>
              <a:t>Synthèse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4293096"/>
            <a:ext cx="3230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Acides gras , glycérol 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7704" y="5517232"/>
            <a:ext cx="1283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</a:rPr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Activés</a:t>
            </a:r>
            <a:endParaRPr lang="fr-FR" sz="2400" b="1" dirty="0">
              <a:solidFill>
                <a:srgbClr val="FF66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2080" y="4437112"/>
            <a:ext cx="323011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/>
              <a:t>Acides gras , glycérol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96136" y="2996952"/>
            <a:ext cx="2308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</a:rPr>
              <a:t>Catabolisme</a:t>
            </a:r>
            <a:endParaRPr lang="fr-FR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2" grpId="1" animBg="1"/>
      <p:bldP spid="11" grpId="0" animBg="1"/>
      <p:bldP spid="5" grpId="0" animBg="1"/>
      <p:bldP spid="6" grpId="0"/>
      <p:bldP spid="8" grpId="0"/>
      <p:bldP spid="9" grpId="0" animBg="1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718</TotalTime>
  <Words>627</Words>
  <Application>Microsoft Office PowerPoint</Application>
  <PresentationFormat>Affichage à l'écran (4:3)</PresentationFormat>
  <Paragraphs>197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Débit</vt:lpstr>
      <vt:lpstr>METABOLISME DES TRIGLYCÉRIDES</vt:lpstr>
      <vt:lpstr>INTRODUCTION 1</vt:lpstr>
      <vt:lpstr>INTRODUCTION 1</vt:lpstr>
      <vt:lpstr>INTRODUCTION 2</vt:lpstr>
      <vt:lpstr>INTRODUCTION 3</vt:lpstr>
      <vt:lpstr>INTRODUCTION 4</vt:lpstr>
      <vt:lpstr>INTRODUCTION 5</vt:lpstr>
      <vt:lpstr>MÉTABOLISME DES TRIGLYCÉRIDES 1</vt:lpstr>
      <vt:lpstr>MÉTABOLISME DES TRIGLYCÉRIDES 2</vt:lpstr>
      <vt:lpstr>MÉTABOLISME DES TRIGLYCÉRIDES 3</vt:lpstr>
      <vt:lpstr>MÉTABOLISME DES TRIGLYCÉRIDES 4</vt:lpstr>
      <vt:lpstr>MÉTABOLISME DES TRIGLYCÉRIDES 5</vt:lpstr>
      <vt:lpstr>MÉTABOLISME DES TRIGLYCÉRIDES 6</vt:lpstr>
      <vt:lpstr>MÉTABOLISME DES TRIGLYCÉRIDES 7</vt:lpstr>
      <vt:lpstr>MÉTABOLISME DES TRIGLYCÉRIDES 8</vt:lpstr>
      <vt:lpstr>MÉTABOLISME DES TRIGLYCÉRIDES 9</vt:lpstr>
      <vt:lpstr>MÉTABOLISME DES TRIGLYCÉRIDES 10</vt:lpstr>
      <vt:lpstr>MÉTABOLISME DES TRIGLYCÉRIDES 11</vt:lpstr>
      <vt:lpstr>MÉTABOLISME DES TRIGLYCÉRIDES 12</vt:lpstr>
      <vt:lpstr>MÉTABOLISME DES TRIGLYCÉRIDES 13</vt:lpstr>
      <vt:lpstr>MÉTABOLISME DES TRIGLYCÉRIDES 14</vt:lpstr>
      <vt:lpstr>MÉTABOLISME DES TRIGLYCÉRIDES 15</vt:lpstr>
      <vt:lpstr>MÉTABOLISME DES TRIGLYCÉRIDES 16</vt:lpstr>
      <vt:lpstr>RÉGULATION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ency-education.com</dc:creator>
  <cp:lastModifiedBy>Sihem Amina</cp:lastModifiedBy>
  <cp:revision>77</cp:revision>
  <dcterms:created xsi:type="dcterms:W3CDTF">2011-10-30T10:18:58Z</dcterms:created>
  <dcterms:modified xsi:type="dcterms:W3CDTF">2013-01-28T22:20:37Z</dcterms:modified>
</cp:coreProperties>
</file>