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B90B9-5506-4A40-B915-1E5D9F983415}" type="datetimeFigureOut">
              <a:rPr lang="fr-FR" smtClean="0"/>
              <a:t>04/05/2012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0F03B-64FA-4433-9E60-AF6FF26D448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0F03B-64FA-4433-9E60-AF6FF26D4482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F928-CF1C-45CE-99AD-D2C6D8F263FD}" type="datetimeFigureOut">
              <a:rPr lang="fr-FR" smtClean="0"/>
              <a:pPr/>
              <a:t>04/05/2012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328DE-086C-4ACE-B0EE-7F78EB0C76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FF00"/>
                </a:solidFill>
              </a:rPr>
              <a:t>CYCLE DE L’ACIDE CITRIQUE</a:t>
            </a:r>
            <a:endParaRPr lang="fr-F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2/ Isomérisation du citrate en </a:t>
            </a:r>
            <a:r>
              <a:rPr lang="fr-FR" b="1" dirty="0" err="1" smtClean="0">
                <a:solidFill>
                  <a:srgbClr val="FF0000"/>
                </a:solidFill>
              </a:rPr>
              <a:t>isocitrate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-  </a:t>
            </a:r>
            <a:r>
              <a:rPr lang="fr-FR" dirty="0" smtClean="0"/>
              <a:t>S</a:t>
            </a:r>
            <a:r>
              <a:rPr lang="fr-FR" dirty="0" smtClean="0"/>
              <a:t>e déroule en deux étapes: Déshydratation</a:t>
            </a:r>
          </a:p>
          <a:p>
            <a:pPr>
              <a:buNone/>
            </a:pPr>
            <a:r>
              <a:rPr lang="fr-FR" dirty="0" smtClean="0"/>
              <a:t>    en cis-aconitate suivie immédiatement d’une réhydratation en </a:t>
            </a:r>
            <a:r>
              <a:rPr lang="fr-FR" dirty="0" err="1" smtClean="0"/>
              <a:t>isocitrate</a:t>
            </a:r>
            <a:r>
              <a:rPr lang="fr-FR" dirty="0" smtClean="0"/>
              <a:t> sous l’action d’une aconitase</a:t>
            </a:r>
          </a:p>
          <a:p>
            <a:pPr>
              <a:buFontTx/>
              <a:buChar char="-"/>
            </a:pPr>
            <a:r>
              <a:rPr lang="fr-FR" dirty="0" smtClean="0"/>
              <a:t>Consiste à déplacer le groupement OH du citrate pour former une fonction alcool secondaire qui peut être oxydée </a:t>
            </a:r>
          </a:p>
          <a:p>
            <a:pPr>
              <a:buFontTx/>
              <a:buChar char="-"/>
            </a:pPr>
            <a:r>
              <a:rPr lang="fr-FR" dirty="0" smtClean="0"/>
              <a:t>Réversible mais s’effectue dans le sens de la formation de l’</a:t>
            </a:r>
            <a:r>
              <a:rPr lang="fr-FR" dirty="0" err="1" smtClean="0"/>
              <a:t>isocitrate</a:t>
            </a:r>
            <a:r>
              <a:rPr lang="fr-FR" dirty="0" smtClean="0"/>
              <a:t> car celui-ci est rapidement consommé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79044"/>
            <a:ext cx="878687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2/ Décarboxylation oxydative de l’</a:t>
            </a:r>
            <a:r>
              <a:rPr lang="fr-FR" b="1" dirty="0" err="1" smtClean="0">
                <a:solidFill>
                  <a:srgbClr val="FF0000"/>
                </a:solidFill>
              </a:rPr>
              <a:t>isocitrate</a:t>
            </a:r>
            <a:r>
              <a:rPr lang="fr-FR" b="1" dirty="0" smtClean="0">
                <a:solidFill>
                  <a:srgbClr val="FF0000"/>
                </a:solidFill>
              </a:rPr>
              <a:t> en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cétoglutarate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Se déroule en deux étapes: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Déshydrogénation de l’</a:t>
            </a:r>
            <a:r>
              <a:rPr lang="fr-FR" dirty="0" err="1" smtClean="0"/>
              <a:t>isocitrate</a:t>
            </a:r>
            <a:r>
              <a:rPr lang="fr-FR" dirty="0" smtClean="0"/>
              <a:t> en </a:t>
            </a:r>
            <a:r>
              <a:rPr lang="fr-FR" dirty="0" err="1" smtClean="0"/>
              <a:t>oxalosuccinate</a:t>
            </a:r>
            <a:r>
              <a:rPr lang="fr-FR" dirty="0" smtClean="0"/>
              <a:t> (produit instable)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Décarboxylation de l’</a:t>
            </a:r>
            <a:r>
              <a:rPr lang="fr-FR" dirty="0" err="1" smtClean="0"/>
              <a:t>oxalosuccinate</a:t>
            </a:r>
            <a:r>
              <a:rPr lang="fr-FR" dirty="0" smtClean="0"/>
              <a:t> en </a:t>
            </a:r>
            <a:r>
              <a:rPr lang="el-GR" dirty="0" smtClean="0"/>
              <a:t>α</a:t>
            </a:r>
            <a:r>
              <a:rPr lang="fr-FR" dirty="0" smtClean="0"/>
              <a:t> </a:t>
            </a:r>
            <a:r>
              <a:rPr lang="fr-FR" dirty="0" err="1" smtClean="0"/>
              <a:t>cétoglutarate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 Catalysée par l’</a:t>
            </a:r>
            <a:r>
              <a:rPr lang="fr-FR" dirty="0" err="1" smtClean="0"/>
              <a:t>isocitrate</a:t>
            </a:r>
            <a:r>
              <a:rPr lang="fr-FR" dirty="0" smtClean="0"/>
              <a:t> déshydrogénase en présence de Mn++ ou de Mg++ 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28680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4/ Décarboxylation oxydative de l’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cétoglutarate</a:t>
            </a:r>
            <a:r>
              <a:rPr lang="fr-FR" b="1" dirty="0" smtClean="0">
                <a:solidFill>
                  <a:srgbClr val="FF0000"/>
                </a:solidFill>
              </a:rPr>
              <a:t> en </a:t>
            </a:r>
            <a:r>
              <a:rPr lang="fr-FR" b="1" dirty="0" err="1" smtClean="0">
                <a:solidFill>
                  <a:srgbClr val="FF0000"/>
                </a:solidFill>
              </a:rPr>
              <a:t>succinyl</a:t>
            </a:r>
            <a:r>
              <a:rPr lang="fr-FR" b="1" dirty="0" smtClean="0">
                <a:solidFill>
                  <a:srgbClr val="FF0000"/>
                </a:solidFill>
              </a:rPr>
              <a:t> CoA:</a:t>
            </a:r>
          </a:p>
          <a:p>
            <a:pPr>
              <a:buFontTx/>
              <a:buChar char="-"/>
            </a:pPr>
            <a:r>
              <a:rPr lang="fr-FR" dirty="0" smtClean="0"/>
              <a:t>Réaction analogue à celle du pyruvate</a:t>
            </a:r>
          </a:p>
          <a:p>
            <a:pPr>
              <a:buFontTx/>
              <a:buChar char="-"/>
            </a:pPr>
            <a:r>
              <a:rPr lang="fr-FR" dirty="0" smtClean="0"/>
              <a:t>Catalysée par un complexe </a:t>
            </a:r>
            <a:r>
              <a:rPr lang="el-GR" dirty="0" smtClean="0"/>
              <a:t>α</a:t>
            </a:r>
            <a:r>
              <a:rPr lang="fr-FR" dirty="0" smtClean="0"/>
              <a:t> </a:t>
            </a:r>
            <a:r>
              <a:rPr lang="fr-FR" dirty="0" err="1" smtClean="0"/>
              <a:t>cétoglutarate</a:t>
            </a:r>
            <a:r>
              <a:rPr lang="fr-FR" dirty="0" smtClean="0"/>
              <a:t> déshydrogénase (complexe multienzymatique à 5 coenzymes)</a:t>
            </a:r>
          </a:p>
          <a:p>
            <a:pPr>
              <a:buFontTx/>
              <a:buChar char="-"/>
            </a:pPr>
            <a:r>
              <a:rPr lang="fr-FR" dirty="0" smtClean="0"/>
              <a:t>Irréversible </a:t>
            </a:r>
          </a:p>
          <a:p>
            <a:pPr>
              <a:buFontTx/>
              <a:buChar char="-"/>
            </a:pPr>
            <a:r>
              <a:rPr lang="fr-FR" dirty="0" smtClean="0"/>
              <a:t>Produit obtenu: </a:t>
            </a:r>
            <a:r>
              <a:rPr lang="fr-FR" dirty="0" err="1" smtClean="0"/>
              <a:t>succinyl</a:t>
            </a:r>
            <a:r>
              <a:rPr lang="fr-FR" dirty="0" smtClean="0"/>
              <a:t> CoA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02647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5011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5/ Formation du succinate:</a:t>
            </a:r>
          </a:p>
          <a:p>
            <a:pPr>
              <a:buFontTx/>
              <a:buChar char="-"/>
            </a:pPr>
            <a:r>
              <a:rPr lang="fr-FR" dirty="0" smtClean="0"/>
              <a:t>Réaction de clivage du </a:t>
            </a:r>
            <a:r>
              <a:rPr lang="fr-FR" dirty="0" err="1" smtClean="0"/>
              <a:t>thioester</a:t>
            </a:r>
            <a:r>
              <a:rPr lang="fr-FR" dirty="0" smtClean="0"/>
              <a:t> du </a:t>
            </a:r>
            <a:r>
              <a:rPr lang="fr-FR" dirty="0" err="1" smtClean="0"/>
              <a:t>succinyl</a:t>
            </a:r>
            <a:r>
              <a:rPr lang="fr-FR" dirty="0" smtClean="0"/>
              <a:t> CoA (liaison riche en énergie) couplée à la phosphorylation du GDP</a:t>
            </a:r>
          </a:p>
          <a:p>
            <a:pPr>
              <a:buFontTx/>
              <a:buChar char="-"/>
            </a:pPr>
            <a:r>
              <a:rPr lang="fr-FR" dirty="0" smtClean="0"/>
              <a:t>Catalysée par la </a:t>
            </a:r>
            <a:r>
              <a:rPr lang="fr-FR" dirty="0" err="1" smtClean="0"/>
              <a:t>succinyl</a:t>
            </a:r>
            <a:r>
              <a:rPr lang="fr-FR" dirty="0" smtClean="0"/>
              <a:t> CoA synthétase ou succinate </a:t>
            </a:r>
            <a:r>
              <a:rPr lang="fr-FR" dirty="0" err="1" smtClean="0"/>
              <a:t>thiokinase</a:t>
            </a:r>
            <a:r>
              <a:rPr lang="fr-FR" dirty="0" smtClean="0"/>
              <a:t> </a:t>
            </a:r>
          </a:p>
          <a:p>
            <a:pPr>
              <a:buFontTx/>
              <a:buChar char="-"/>
            </a:pPr>
            <a:r>
              <a:rPr lang="fr-FR" dirty="0" smtClean="0"/>
              <a:t>La régénération de l’ATP par le GTP est catalysée par l’adénosine </a:t>
            </a:r>
            <a:r>
              <a:rPr lang="fr-FR" dirty="0" err="1" smtClean="0"/>
              <a:t>diphosphokinase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GTP       +     ADP                       GDP     +     ATP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10" name="Double flèche horizontale 9"/>
          <p:cNvSpPr/>
          <p:nvPr/>
        </p:nvSpPr>
        <p:spPr>
          <a:xfrm>
            <a:off x="3428992" y="6143644"/>
            <a:ext cx="1571636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64399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6/ Déshydrogénation du succinate en fumarate:</a:t>
            </a:r>
          </a:p>
          <a:p>
            <a:pPr>
              <a:buFontTx/>
              <a:buChar char="-"/>
            </a:pPr>
            <a:r>
              <a:rPr lang="fr-FR" dirty="0" smtClean="0"/>
              <a:t>Catalysée par la succinate déshydrogénase</a:t>
            </a:r>
          </a:p>
          <a:p>
            <a:pPr>
              <a:buFontTx/>
              <a:buChar char="-"/>
            </a:pPr>
            <a:r>
              <a:rPr lang="fr-FR" dirty="0" smtClean="0"/>
              <a:t>Ne libère pas suffisamment d’énergie pour réduire le NAD+ si bien que c’est le FAD qui est réduit en FADH2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501122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PLAN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6524"/>
            <a:ext cx="8229600" cy="5177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I/ INTRODUCTION</a:t>
            </a:r>
          </a:p>
          <a:p>
            <a:pPr>
              <a:buNone/>
            </a:pPr>
            <a:r>
              <a:rPr lang="fr-FR" dirty="0" smtClean="0"/>
              <a:t>II/ LOCALISATION</a:t>
            </a:r>
          </a:p>
          <a:p>
            <a:pPr>
              <a:buNone/>
            </a:pPr>
            <a:r>
              <a:rPr lang="fr-FR" dirty="0" smtClean="0"/>
              <a:t>III/ VUE D’ENSEMBLE DU CYCLE DU CITRATE</a:t>
            </a:r>
          </a:p>
          <a:p>
            <a:pPr>
              <a:buNone/>
            </a:pPr>
            <a:r>
              <a:rPr lang="fr-FR" dirty="0" smtClean="0"/>
              <a:t>IV/ ROLES </a:t>
            </a:r>
          </a:p>
          <a:p>
            <a:pPr>
              <a:buNone/>
            </a:pPr>
            <a:r>
              <a:rPr lang="fr-FR" dirty="0" smtClean="0"/>
              <a:t>V/ ETAPES </a:t>
            </a:r>
          </a:p>
          <a:p>
            <a:pPr>
              <a:buNone/>
            </a:pPr>
            <a:r>
              <a:rPr lang="fr-FR" dirty="0" smtClean="0"/>
              <a:t>VI/ BILAN</a:t>
            </a:r>
          </a:p>
          <a:p>
            <a:pPr>
              <a:buNone/>
            </a:pPr>
            <a:r>
              <a:rPr lang="fr-FR" dirty="0" smtClean="0"/>
              <a:t>VII/ BILAN ENERGETIQUE DE L’OXYDATION COMPLETE D’UNE MOLECULE DE GLUCOSE</a:t>
            </a:r>
          </a:p>
          <a:p>
            <a:pPr>
              <a:buNone/>
            </a:pPr>
            <a:r>
              <a:rPr lang="fr-FR" dirty="0" smtClean="0"/>
              <a:t>VIII/ REGULATION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7/ Hydratation du fumarate en L </a:t>
            </a:r>
            <a:r>
              <a:rPr lang="fr-FR" b="1" dirty="0" err="1" smtClean="0">
                <a:solidFill>
                  <a:srgbClr val="FF0000"/>
                </a:solidFill>
              </a:rPr>
              <a:t>malate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La fumarase fixe une molécule d’H2O sur le fumarate pour former le L </a:t>
            </a:r>
            <a:r>
              <a:rPr lang="fr-FR" dirty="0" err="1" smtClean="0"/>
              <a:t>malate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82072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8/ Régénération de l’</a:t>
            </a:r>
            <a:r>
              <a:rPr lang="fr-FR" b="1" dirty="0" err="1" smtClean="0">
                <a:solidFill>
                  <a:srgbClr val="FF0000"/>
                </a:solidFill>
              </a:rPr>
              <a:t>oxaloacétate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- Déshydrogénation du L </a:t>
            </a:r>
            <a:r>
              <a:rPr lang="fr-FR" dirty="0" err="1" smtClean="0"/>
              <a:t>malate</a:t>
            </a:r>
            <a:r>
              <a:rPr lang="fr-FR" dirty="0" smtClean="0"/>
              <a:t> en </a:t>
            </a:r>
            <a:r>
              <a:rPr lang="fr-FR" dirty="0" err="1" smtClean="0"/>
              <a:t>oxaloacétate</a:t>
            </a:r>
            <a:r>
              <a:rPr lang="fr-FR" dirty="0" smtClean="0"/>
              <a:t> sous l’action de la </a:t>
            </a:r>
            <a:r>
              <a:rPr lang="fr-FR" dirty="0" err="1" smtClean="0"/>
              <a:t>malate</a:t>
            </a:r>
            <a:r>
              <a:rPr lang="fr-FR" dirty="0" smtClean="0"/>
              <a:t> déshydrogénase</a:t>
            </a:r>
          </a:p>
          <a:p>
            <a:pPr>
              <a:buNone/>
            </a:pPr>
            <a:r>
              <a:rPr lang="fr-FR" dirty="0" smtClean="0"/>
              <a:t>- L’équilibre de cette réaction est en faveur du </a:t>
            </a:r>
            <a:r>
              <a:rPr lang="fr-FR" dirty="0" err="1" smtClean="0"/>
              <a:t>malate</a:t>
            </a:r>
            <a:r>
              <a:rPr lang="fr-FR" dirty="0" smtClean="0"/>
              <a:t> mais comme l’</a:t>
            </a:r>
            <a:r>
              <a:rPr lang="fr-FR" dirty="0" err="1" smtClean="0"/>
              <a:t>oxaloacétate</a:t>
            </a:r>
            <a:r>
              <a:rPr lang="fr-FR" dirty="0" smtClean="0"/>
              <a:t> est vite consommé, la réaction s’effectue dans le sens de l’</a:t>
            </a:r>
            <a:r>
              <a:rPr lang="fr-FR" dirty="0" err="1" smtClean="0"/>
              <a:t>oxaloacétate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BILAN DU CYCLE DU CITRATE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Acétyl CoA + 3 NAD+  + FAD  +  GDP  + Pi  + 2H2O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2CO2  +  3NADH, H+  +  FADH2  +  GTP  +  CoA </a:t>
            </a:r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>
            <a:off x="4143372" y="2285992"/>
            <a:ext cx="428628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BILAN DU CYCLE DU CITRATE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29641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Le NADH, H+ et le FADH2 formés lors de la glycolyse et du cycle de Krebs sont des molécules riches en énergie car elles possèdent une paire d’électrons ayant un haut potentiel de transfert </a:t>
            </a:r>
          </a:p>
          <a:p>
            <a:pPr>
              <a:buFontTx/>
              <a:buChar char="-"/>
            </a:pPr>
            <a:r>
              <a:rPr lang="fr-FR" dirty="0" smtClean="0"/>
              <a:t>Lorsque ces électrons sont donnés à une molécule d’O2 au terme de la chaine de transport et de la phosphorylation oxydative, une grande quantité d’énergie est libérée et est utilisée pour régénérer de l’ATP</a:t>
            </a:r>
          </a:p>
          <a:p>
            <a:pPr>
              <a:buFontTx/>
              <a:buChar char="-"/>
            </a:pPr>
            <a:r>
              <a:rPr lang="fr-FR" dirty="0" smtClean="0"/>
              <a:t>Les NADH, H+ et FADH2 sont oxydés par la chaine de transport générant ainsi : 3 ATP par  molécule de NADH oxydée et 2 ATP par molécule de FADH2 oxydée 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BILAN DU CYCLE DU CITRATE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Pour un tour de cycle: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53419" y="2232060"/>
          <a:ext cx="6967088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544"/>
                <a:gridCol w="3483544"/>
              </a:tblGrid>
              <a:tr h="80211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CYCLE DU CITRATE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BILAN ENERGETIQUE</a:t>
                      </a:r>
                      <a:endParaRPr lang="fr-FR" sz="2400" b="1" dirty="0"/>
                    </a:p>
                  </a:txBody>
                  <a:tcPr/>
                </a:tc>
              </a:tr>
              <a:tr h="84931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1 GTP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1 ATP</a:t>
                      </a:r>
                      <a:endParaRPr lang="fr-FR" sz="2400" b="1" dirty="0"/>
                    </a:p>
                  </a:txBody>
                  <a:tcPr/>
                </a:tc>
              </a:tr>
              <a:tr h="764387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3 NADH,H+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9</a:t>
                      </a:r>
                      <a:r>
                        <a:rPr lang="fr-FR" sz="2400" b="1" baseline="0" dirty="0" smtClean="0"/>
                        <a:t> ATP</a:t>
                      </a:r>
                      <a:endParaRPr lang="fr-FR" sz="2400" b="1" dirty="0"/>
                    </a:p>
                  </a:txBody>
                  <a:tcPr/>
                </a:tc>
              </a:tr>
              <a:tr h="110411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1 FADH2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2 ATP</a:t>
                      </a:r>
                      <a:endParaRPr lang="fr-FR" sz="2400" b="1" dirty="0"/>
                    </a:p>
                  </a:txBody>
                  <a:tcPr/>
                </a:tc>
              </a:tr>
              <a:tr h="69490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TOTAL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12 ATP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BILAN ENERGETIQUE DE L’OXYDATION COMPLETE D’UNE MOLECULE DE GLUCOSE</a:t>
            </a:r>
            <a:endParaRPr lang="fr-FR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45334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VOIE DIRECTE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PHOSPHORYLATION OXYDATIVE</a:t>
                      </a:r>
                      <a:endParaRPr lang="fr-FR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GLYCOLYSE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2 ATP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2 NADH = 6 ATP</a:t>
                      </a:r>
                      <a:endParaRPr lang="fr-FR" sz="2400" b="1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DECARBOXYLATION OXYDATIVE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2 NADH = 6 ATP</a:t>
                      </a:r>
                      <a:endParaRPr lang="fr-FR" sz="2400" b="1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CYCLE DE KREBS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2 GTP = 2</a:t>
                      </a:r>
                      <a:r>
                        <a:rPr lang="fr-FR" sz="2400" b="1" baseline="0" dirty="0" smtClean="0"/>
                        <a:t> ATP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6 NADH = 18 ATP</a:t>
                      </a:r>
                    </a:p>
                    <a:p>
                      <a:r>
                        <a:rPr lang="fr-FR" sz="2400" b="1" dirty="0" smtClean="0"/>
                        <a:t>   2 FADH2 =  4 ATP</a:t>
                      </a:r>
                      <a:endParaRPr lang="fr-FR" sz="2400" b="1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4 ATP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34 ATP</a:t>
                      </a:r>
                      <a:endParaRPr lang="fr-FR" sz="2400" b="1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                 </a:t>
                      </a:r>
                    </a:p>
                    <a:p>
                      <a:r>
                        <a:rPr lang="fr-FR" sz="2800" b="1" dirty="0" smtClean="0"/>
                        <a:t>                TOTAL  =                       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 </a:t>
                      </a:r>
                    </a:p>
                    <a:p>
                      <a:r>
                        <a:rPr lang="fr-FR" sz="2800" b="1" dirty="0" smtClean="0"/>
                        <a:t>38 ATP</a:t>
                      </a:r>
                      <a:endParaRPr lang="fr-FR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REGULATION DU CYCLE DU CITRATE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La vitesse du cycle est ajustée pour être adaptée aux besoins cellulaires en ATP et /ou en intermédiaires métaboliques </a:t>
            </a:r>
          </a:p>
          <a:p>
            <a:r>
              <a:rPr lang="fr-FR" dirty="0" smtClean="0"/>
              <a:t>Deux niveaux de contrôle:</a:t>
            </a:r>
          </a:p>
          <a:p>
            <a:pPr>
              <a:buFontTx/>
              <a:buChar char="-"/>
            </a:pPr>
            <a:r>
              <a:rPr lang="fr-FR" dirty="0" smtClean="0"/>
              <a:t>Formation de l’acétyl CoA: à travers la régulation de l’activité de la pyruvate déshydrogénase  </a:t>
            </a:r>
          </a:p>
          <a:p>
            <a:pPr>
              <a:buFontTx/>
              <a:buChar char="-"/>
            </a:pPr>
            <a:r>
              <a:rPr lang="fr-FR" dirty="0" smtClean="0"/>
              <a:t>Oxydation de l’acétyl CoA: à travers la régulation de l’activité de la citrate synthétase, de l’</a:t>
            </a:r>
            <a:r>
              <a:rPr lang="fr-FR" dirty="0" err="1" smtClean="0"/>
              <a:t>isocitrate</a:t>
            </a:r>
            <a:r>
              <a:rPr lang="fr-FR" dirty="0" smtClean="0"/>
              <a:t> déshydrogénase et de l’</a:t>
            </a:r>
            <a:r>
              <a:rPr lang="el-GR" dirty="0" smtClean="0"/>
              <a:t>α</a:t>
            </a:r>
            <a:r>
              <a:rPr lang="fr-FR" dirty="0" smtClean="0"/>
              <a:t> </a:t>
            </a:r>
            <a:r>
              <a:rPr lang="fr-FR" dirty="0" err="1" smtClean="0"/>
              <a:t>cétoglutarate</a:t>
            </a:r>
            <a:r>
              <a:rPr lang="fr-FR" dirty="0" smtClean="0"/>
              <a:t> déshydrogénase </a:t>
            </a:r>
          </a:p>
          <a:p>
            <a:r>
              <a:rPr lang="fr-FR" dirty="0" smtClean="0"/>
              <a:t>Ces déshydrogénases sont activées par les ions Ca++ dont la concentration augmente au cours de la contraction musculaire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REGULATION DU CYCLE DU CITRATE</a:t>
            </a:r>
            <a:endParaRPr lang="fr-FR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09732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CITRATE SYNTHETASE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 INHIBITION PAR L’ATP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 INHIBITION PAR LE CITRATE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09732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ISOCITRATE  DESHYDROGENASE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400" b="1" dirty="0" smtClean="0"/>
                        <a:t> ACTIVATION PAR L’ADP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b="1" dirty="0" smtClean="0"/>
                        <a:t> INHIBITION PAR LE NADH, H+ ET L’ATP</a:t>
                      </a:r>
                      <a:endParaRPr lang="fr-FR" sz="2400" b="1" dirty="0"/>
                    </a:p>
                  </a:txBody>
                  <a:tcPr/>
                </a:tc>
              </a:tr>
              <a:tr h="1609732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α</a:t>
                      </a:r>
                      <a:r>
                        <a:rPr lang="fr-FR" sz="2400" b="1" dirty="0" smtClean="0"/>
                        <a:t> CETOGLUTARATE DESHYDROGENASE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- INHIBITION PAR LE SUCCINYL</a:t>
                      </a:r>
                      <a:r>
                        <a:rPr lang="fr-FR" sz="2400" b="1" baseline="0" dirty="0" smtClean="0"/>
                        <a:t> CoA  ET LE NADH, H+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cycle de KREBS:</a:t>
            </a:r>
          </a:p>
          <a:p>
            <a:pPr>
              <a:buNone/>
            </a:pPr>
            <a:r>
              <a:rPr lang="fr-FR" dirty="0" smtClean="0"/>
              <a:t>- Voie unique du catabolisme aérobie qui permet l’oxydation de l’acétyl-CoA provenant de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La décarboxylation oxydative du pyruvate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</a:t>
            </a:r>
            <a:r>
              <a:rPr lang="el-GR" dirty="0" smtClean="0"/>
              <a:t>β</a:t>
            </a:r>
            <a:r>
              <a:rPr lang="fr-FR" dirty="0" smtClean="0"/>
              <a:t> oxydation des acides gras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La dégradation de certains AA en CO2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Voie commune au catabolisme des glucides, des lipides et des protéines.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Parmi les voies d’oxydation cellulaire, l’oxydation de l’acétyl CoA est celle qui contribue le plus à la synthèse de l’ATP.</a:t>
            </a:r>
          </a:p>
          <a:p>
            <a:pPr>
              <a:buFontTx/>
              <a:buChar char="-"/>
            </a:pPr>
            <a:r>
              <a:rPr lang="fr-FR" dirty="0" smtClean="0"/>
              <a:t>Double intérêt: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Production d’énergie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Production des intermédiaires pour les biosynthèses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LOCALISATION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Toutes </a:t>
            </a:r>
            <a:r>
              <a:rPr lang="fr-FR" dirty="0" smtClean="0"/>
              <a:t>les réactions du cycle: </a:t>
            </a:r>
            <a:r>
              <a:rPr lang="fr-FR" b="1" dirty="0" smtClean="0">
                <a:solidFill>
                  <a:srgbClr val="FF0000"/>
                </a:solidFill>
              </a:rPr>
              <a:t>mitochondrie</a:t>
            </a:r>
            <a:r>
              <a:rPr lang="fr-FR" dirty="0" smtClean="0"/>
              <a:t> (dont la matrice contient toutes les enzymes nécessaires)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D’ENSEMBLE DU CYCLE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071546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ROLE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Deux rôles: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égrader l’acétyl CoA en CO2 avec production de NADH, H+, FADH2 et GTP. </a:t>
            </a:r>
          </a:p>
          <a:p>
            <a:pPr>
              <a:buNone/>
            </a:pPr>
            <a:r>
              <a:rPr lang="fr-FR" dirty="0" smtClean="0"/>
              <a:t>  - Le NADH, H+ et le FADH2 livrent ensuite leurs électrons et leurs protons dans la chaine respiratoire pour former de l’ATP.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 Le CO2 est un produit de déchet qui sera éliminé dans l’air expiré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Nombreuses possibilités d’entrée ou de sortie pour les voies de biosynthèse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1/ Formation du citrate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Condensation du résidu acétyl de l’</a:t>
            </a:r>
            <a:r>
              <a:rPr lang="fr-FR" dirty="0" err="1" smtClean="0"/>
              <a:t>acétylCoA</a:t>
            </a:r>
            <a:r>
              <a:rPr lang="fr-FR" dirty="0" smtClean="0"/>
              <a:t> avec l’</a:t>
            </a:r>
            <a:r>
              <a:rPr lang="fr-FR" dirty="0" err="1" smtClean="0"/>
              <a:t>oxaloacétate</a:t>
            </a:r>
            <a:r>
              <a:rPr lang="fr-FR" dirty="0" smtClean="0"/>
              <a:t> sous l’action de la citrate synthétase.</a:t>
            </a:r>
          </a:p>
          <a:p>
            <a:pPr>
              <a:buFontTx/>
              <a:buChar char="-"/>
            </a:pPr>
            <a:r>
              <a:rPr lang="fr-FR" dirty="0" smtClean="0"/>
              <a:t>Produit obtenu: citrate</a:t>
            </a:r>
          </a:p>
          <a:p>
            <a:pPr>
              <a:buFontTx/>
              <a:buChar char="-"/>
            </a:pPr>
            <a:r>
              <a:rPr lang="fr-FR" dirty="0" smtClean="0"/>
              <a:t>Réaction irréversible et fortement </a:t>
            </a:r>
            <a:r>
              <a:rPr lang="fr-FR" dirty="0" err="1" smtClean="0"/>
              <a:t>exergonique</a:t>
            </a:r>
            <a:r>
              <a:rPr lang="fr-FR" dirty="0" smtClean="0"/>
              <a:t> (doit donc se dérouler même si la  concentration en </a:t>
            </a:r>
            <a:r>
              <a:rPr lang="fr-FR" dirty="0" err="1" smtClean="0"/>
              <a:t>oxaloacétate</a:t>
            </a:r>
            <a:r>
              <a:rPr lang="fr-FR" dirty="0" smtClean="0"/>
              <a:t> est faible)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ETAPES DU CYCLE DE L’ACIDE CITRIQUE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9555"/>
            <a:ext cx="8858312" cy="507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1054</Words>
  <Application>Microsoft Office PowerPoint</Application>
  <PresentationFormat>Affichage à l'écran (4:3)</PresentationFormat>
  <Paragraphs>139</Paragraphs>
  <Slides>28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CYCLE DE L’ACIDE CITRIQUE</vt:lpstr>
      <vt:lpstr>PLAN</vt:lpstr>
      <vt:lpstr>INTRODUCTION</vt:lpstr>
      <vt:lpstr>INTRODUCTION</vt:lpstr>
      <vt:lpstr>LOCALISATION</vt:lpstr>
      <vt:lpstr>VUE D’ENSEMBLE DU CYCLE</vt:lpstr>
      <vt:lpstr>ROLE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ETAPES DU CYCLE DE L’ACIDE CITRIQUE</vt:lpstr>
      <vt:lpstr>BILAN DU CYCLE DU CITRATE</vt:lpstr>
      <vt:lpstr>BILAN DU CYCLE DU CITRATE</vt:lpstr>
      <vt:lpstr>BILAN DU CYCLE DU CITRATE</vt:lpstr>
      <vt:lpstr>BILAN ENERGETIQUE DE L’OXYDATION COMPLETE D’UNE MOLECULE DE GLUCOSE</vt:lpstr>
      <vt:lpstr>REGULATION DU CYCLE DU CITRATE</vt:lpstr>
      <vt:lpstr>REGULATION DU CYCLE DU CITRATE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ency-education.com</dc:creator>
  <cp:lastModifiedBy>ms</cp:lastModifiedBy>
  <cp:revision>78</cp:revision>
  <dcterms:created xsi:type="dcterms:W3CDTF">2012-05-03T08:17:24Z</dcterms:created>
  <dcterms:modified xsi:type="dcterms:W3CDTF">2012-05-04T11:49:58Z</dcterms:modified>
</cp:coreProperties>
</file>