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7" r:id="rId4"/>
    <p:sldId id="257" r:id="rId5"/>
    <p:sldId id="258" r:id="rId6"/>
    <p:sldId id="262" r:id="rId7"/>
    <p:sldId id="261" r:id="rId8"/>
    <p:sldId id="259" r:id="rId9"/>
    <p:sldId id="260" r:id="rId10"/>
    <p:sldId id="263" r:id="rId11"/>
    <p:sldId id="267" r:id="rId12"/>
    <p:sldId id="266" r:id="rId13"/>
    <p:sldId id="265" r:id="rId14"/>
    <p:sldId id="264" r:id="rId15"/>
    <p:sldId id="271" r:id="rId16"/>
    <p:sldId id="270" r:id="rId17"/>
    <p:sldId id="269" r:id="rId18"/>
    <p:sldId id="268" r:id="rId19"/>
    <p:sldId id="273" r:id="rId20"/>
    <p:sldId id="27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B196F5-3A83-4667-B1E7-1785C04B753A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6B83-3BFC-4A11-A250-1835B11C638B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0AFB-B29B-4496-85CA-FC8B6C8D553E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E085-A085-4A6A-8500-1B7ADB85B586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7CC68-1F49-4095-B1E1-B4D03AB3FE32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563E-B117-4D04-9593-1F8136A576A1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2BF1-3993-4C41-838E-B6C103A2849D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8713-DCB2-400D-AE6F-600922CA6736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4283E-DDA7-426A-B06A-E8ABF1DF26B8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8C6E0-D016-44E0-8B56-8152F4C8E2CA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A294-55B7-4F8C-B682-0476DE1BF1B8}" type="slidenum">
              <a:rPr lang="en-US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A881DE-4AC9-4C91-852D-B3A2728F2415}" type="datetimeFigureOut">
              <a:rPr lang="fr-FR" smtClean="0"/>
              <a:pPr/>
              <a:t>12/02/2012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DE41CC-1B27-40DD-B8FB-78FCB1CBB18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1766C3-6DD6-477C-BA5D-553D5371F826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701924" y="2130425"/>
            <a:ext cx="5584851" cy="1470025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VESSIE</a:t>
            </a:r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fr-F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endParaRPr lang="fr-FR" sz="5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Dr  CHENAFA</a:t>
            </a: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SERVICE D’ANATOMIE NORMALE CHU ORAN</a:t>
            </a:r>
          </a:p>
          <a:p>
            <a:pPr algn="l"/>
            <a:r>
              <a:rPr lang="fr-FR" sz="7000" dirty="0" smtClean="0">
                <a:solidFill>
                  <a:schemeClr val="bg2">
                    <a:lumMod val="25000"/>
                  </a:schemeClr>
                </a:solidFill>
              </a:rPr>
              <a:t>ANNEE UNIVERSITAIRE 2011 - 2012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928694"/>
            <a:ext cx="3571900" cy="6215082"/>
          </a:xfrm>
        </p:spPr>
        <p:txBody>
          <a:bodyPr/>
          <a:lstStyle/>
          <a:p>
            <a:r>
              <a:rPr lang="fr-FR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 LOGE VESICALE :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Loge ostéo-fibreuse contenant la vessie ; constituée par: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En haut 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le péritoine ; tapisse la face supérieure de la vessie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Il se continu en avant avec le péritoine pariétal ant constituant </a:t>
            </a:r>
            <a:r>
              <a:rPr lang="fr-F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cul-de-sac vésical</a:t>
            </a:r>
            <a:endParaRPr lang="fr-FR" sz="1800" b="1" i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En arrière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de la vessie il tapisse la loge génitale , constituant : 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Chez la femme,</a:t>
            </a:r>
            <a:r>
              <a:rPr lang="fr-F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le cul-de-sac vésico-utérin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Chez l’homme :</a:t>
            </a:r>
          </a:p>
          <a:p>
            <a:r>
              <a:rPr lang="fr-FR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Cul-de-sac vésico-génital;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entre la vessie et vésicules séminales</a:t>
            </a:r>
          </a:p>
          <a:p>
            <a:r>
              <a:rPr lang="fr-FR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Cul-de-sac recto-génital (Douglas);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entre la loge génitale et le rectum </a:t>
            </a:r>
            <a:r>
              <a:rPr lang="fr-FR" dirty="0" smtClean="0"/>
              <a:t> 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 bwMode="auto">
          <a:xfrm>
            <a:off x="1928794" y="-285776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MOYENS</a:t>
            </a:r>
            <a:r>
              <a:rPr kumimoji="0" lang="fr-FR" sz="6000" b="1" i="0" u="none" strike="noStrike" cap="all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FIXITE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38264"/>
            <a:ext cx="5286412" cy="39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56130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1571612"/>
            <a:ext cx="3429024" cy="5857916"/>
          </a:xfrm>
        </p:spPr>
        <p:txBody>
          <a:bodyPr/>
          <a:lstStyle/>
          <a:p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En avant et latéralement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le fascia ombilico-prévésicale</a:t>
            </a:r>
          </a:p>
          <a:p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En arrière: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Chez l’homme ; </a:t>
            </a:r>
            <a:r>
              <a:rPr lang="fr-F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 lame prostato-péritonéale( Denonvilliers)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Chez la femme: </a:t>
            </a:r>
            <a:r>
              <a:rPr lang="fr-F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septum vésico-vaginal 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latéralement: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lames sacro-recto-génito-pubienne</a:t>
            </a:r>
          </a:p>
          <a:p>
            <a:endParaRPr lang="fr-FR" dirty="0"/>
          </a:p>
        </p:txBody>
      </p:sp>
      <p:sp>
        <p:nvSpPr>
          <p:cNvPr id="6" name="Titre 1"/>
          <p:cNvSpPr txBox="1">
            <a:spLocks noGrp="1"/>
          </p:cNvSpPr>
          <p:nvPr>
            <p:ph type="title"/>
          </p:nvPr>
        </p:nvSpPr>
        <p:spPr bwMode="auto">
          <a:xfrm>
            <a:off x="1643042" y="-21433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MOYENS</a:t>
            </a:r>
            <a:r>
              <a:rPr kumimoji="0" lang="fr-FR" sz="6000" b="1" i="0" u="none" strike="noStrike" cap="all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FIXITE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061" y="1857364"/>
            <a:ext cx="522809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159" y="1643050"/>
            <a:ext cx="580327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19385"/>
            <a:ext cx="5500726" cy="412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857232"/>
            <a:ext cx="4357718" cy="590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285860"/>
            <a:ext cx="3214710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A-RAPPORS  DANS LA LOGE VESICALE: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La loge vésicale contient outre la vessie: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L’ouraque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Les vaisseaux et les nerfs de la vessie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 segments terminal des uretères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2571736" y="-214338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638" y="1819386"/>
            <a:ext cx="5762394" cy="43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1000108"/>
            <a:ext cx="4429156" cy="5643602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B-RAPPORTS PAR L’INTERMEDIAIRE DE LA LOGE: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Les rapports varient selon l’état de vacuité et selon le sexe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1-La face supérieure: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Les anses grêles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 caecum et l’appendice à droite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Le colon sigmoïde à gauche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L’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utèrus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chez la femme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398478" y="-214338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3207" y="-24"/>
            <a:ext cx="456651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73438"/>
            <a:ext cx="4643469" cy="348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000108"/>
            <a:ext cx="3357586" cy="5786478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2-LA FACE ANTERO-INFERIEURE: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Vessie vide : pelvienne répond de la superficie à la profondeur 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La symphyse pubienne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L’espace pré-vésical( espace rétro-pubien de Retzius)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Vessie pleine: devient abdominale et répond à: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La paroi abdominale antérieure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La peau et le tissu cellulaire sous-cutané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684494" y="-14290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022" y="1262882"/>
            <a:ext cx="5929010" cy="44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762" y="1285859"/>
            <a:ext cx="5833832" cy="43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260491"/>
            <a:ext cx="3214710" cy="4525963"/>
          </a:xfrm>
        </p:spPr>
        <p:txBody>
          <a:bodyPr/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3- LA BASE:</a:t>
            </a:r>
            <a:r>
              <a:rPr lang="fr-FR" sz="2000" dirty="0" smtClean="0"/>
              <a:t> présente des rapports différents selon le sexe</a:t>
            </a:r>
          </a:p>
          <a:p>
            <a:r>
              <a:rPr lang="fr-FR" sz="2000" b="1" i="1" dirty="0" smtClean="0"/>
              <a:t>Chez l’homme: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0000"/>
                </a:solidFill>
              </a:rPr>
              <a:t>La partie inférieure:</a:t>
            </a:r>
            <a:r>
              <a:rPr lang="fr-FR" sz="2000" dirty="0" smtClean="0"/>
              <a:t> l’urètre et la base de la prostate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0000"/>
                </a:solidFill>
              </a:rPr>
              <a:t>La partie supérieure: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Les vésicules séminales</a:t>
            </a:r>
          </a:p>
          <a:p>
            <a:r>
              <a:rPr lang="fr-FR" sz="2000" dirty="0" smtClean="0"/>
              <a:t>Les ampoules déférentielle</a:t>
            </a:r>
          </a:p>
          <a:p>
            <a:r>
              <a:rPr lang="fr-FR" sz="2000" dirty="0" smtClean="0"/>
              <a:t>Les uretères</a:t>
            </a:r>
            <a:endParaRPr lang="fr-FR" sz="20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2643174" y="-14290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215" y="1714488"/>
            <a:ext cx="6183818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2383" y="1900252"/>
            <a:ext cx="6288773" cy="402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1600200"/>
            <a:ext cx="3000396" cy="4525963"/>
          </a:xfrm>
        </p:spPr>
        <p:txBody>
          <a:bodyPr/>
          <a:lstStyle/>
          <a:p>
            <a:r>
              <a:rPr lang="fr-FR" b="1" i="1" dirty="0" smtClean="0"/>
              <a:t>Chez la femme: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La partie inférieure:</a:t>
            </a:r>
          </a:p>
          <a:p>
            <a:r>
              <a:rPr lang="fr-FR" dirty="0" smtClean="0"/>
              <a:t>L’urètre</a:t>
            </a:r>
          </a:p>
          <a:p>
            <a:r>
              <a:rPr lang="fr-FR" dirty="0" smtClean="0"/>
              <a:t>La face antérieure du vagin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La partie supérieure: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le col utérin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2703513" y="-14290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369" y="1551463"/>
            <a:ext cx="6024225" cy="452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>
            <a:off x="1785918" y="3929066"/>
            <a:ext cx="5000660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928926" y="3857628"/>
            <a:ext cx="4295804" cy="8572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142984"/>
            <a:ext cx="2857520" cy="4983179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4- Les bords latéraux: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Vessie vide:</a:t>
            </a:r>
          </a:p>
          <a:p>
            <a:r>
              <a:rPr lang="fr-FR" dirty="0" smtClean="0"/>
              <a:t>L’artère ombilicale </a:t>
            </a:r>
          </a:p>
          <a:p>
            <a:r>
              <a:rPr lang="fr-FR" dirty="0" smtClean="0"/>
              <a:t>Le cal déférent chez l’homme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Vessie pleine:</a:t>
            </a:r>
          </a:p>
          <a:p>
            <a:r>
              <a:rPr lang="fr-FR" dirty="0" smtClean="0"/>
              <a:t>Cul-de-sac latéro-vésical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05303"/>
            <a:ext cx="6286544" cy="4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714356"/>
            <a:ext cx="6642948" cy="4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357166"/>
            <a:ext cx="2786082" cy="4525963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5-Le bord postérieur:</a:t>
            </a:r>
          </a:p>
          <a:p>
            <a:r>
              <a:rPr lang="fr-FR" sz="2000" dirty="0" smtClean="0"/>
              <a:t>Chez l’homme : il contourne la convexité antérieure du rectum</a:t>
            </a:r>
          </a:p>
          <a:p>
            <a:r>
              <a:rPr lang="fr-FR" sz="2000" dirty="0" smtClean="0"/>
              <a:t>Chez la femme : il contourne l’isthme utérin</a:t>
            </a:r>
            <a:endParaRPr lang="fr-FR" sz="20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2703513" y="-214338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RAPPORTS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083" y="785794"/>
            <a:ext cx="456651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429000"/>
            <a:ext cx="4429156" cy="33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857232"/>
            <a:ext cx="3357586" cy="6000768"/>
          </a:xfrm>
        </p:spPr>
        <p:txBody>
          <a:bodyPr/>
          <a:lstStyle/>
          <a:p>
            <a:r>
              <a:rPr lang="fr-F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ARTERES: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Elles proviennent de l’artère iliaque interne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Elles s’organisent en trois pédicules largement anastomosés: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Pédicule supérieur: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formé par l’artère ombilicale et l’artère obturatrice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Pédicule antérieur: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formé par l’artère vésicale ant née de l’artère honteuse interne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Pédicule inférieur: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formé chez l’homme par l’artère vésicale inférieure; née de la vésico-prostatique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Chez la femme par des rameaux de l’art utérine et vaginale</a:t>
            </a:r>
          </a:p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2214546" y="-14290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Vascularisation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314"/>
            <a:ext cx="5911105" cy="44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6187" cy="4525963"/>
          </a:xfrm>
        </p:spPr>
        <p:txBody>
          <a:bodyPr/>
          <a:lstStyle/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DEFINITION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ANATOMIE DESCRIPTIVE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MOYENS DE FIXITE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RAPPORTS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VASCULARISATION</a:t>
            </a:r>
          </a:p>
          <a:p>
            <a:r>
              <a:rPr lang="fr-FR" sz="4000" dirty="0" smtClean="0">
                <a:latin typeface="Calibri" pitchFamily="34" charset="0"/>
                <a:cs typeface="Calibri" pitchFamily="34" charset="0"/>
              </a:rPr>
              <a:t>INNERVATION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316662" cy="1143000"/>
          </a:xfr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solidFill>
                  <a:schemeClr val="bg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LA VESSIE</a:t>
            </a:r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fr-F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1546243"/>
            <a:ext cx="3214710" cy="4525963"/>
          </a:xfrm>
        </p:spPr>
        <p:txBody>
          <a:bodyPr/>
          <a:lstStyle/>
          <a:p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Les veines: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Forment un riche réseau superficiel se drainant : 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En avant dans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le plexus vésical de Santorini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En arrière: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Dans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le plexus séminal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chez l’homme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Dans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le plexus utéro-vaginal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chez la femme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Ces plexus gagnent </a:t>
            </a:r>
            <a:r>
              <a:rPr lang="fr-FR" sz="2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les veines iliaques internes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1643042" y="-142900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v</a:t>
            </a: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Ascularisation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519" y="1466850"/>
            <a:ext cx="6001513" cy="41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831863"/>
            <a:ext cx="3663962" cy="4525963"/>
          </a:xfrm>
        </p:spPr>
        <p:txBody>
          <a:bodyPr/>
          <a:lstStyle/>
          <a:p>
            <a:r>
              <a:rPr lang="fr-FR" dirty="0" smtClean="0"/>
              <a:t>Les collecteurs lymphatiques se drainent vers :</a:t>
            </a:r>
          </a:p>
          <a:p>
            <a:r>
              <a:rPr lang="fr-FR" dirty="0" smtClean="0"/>
              <a:t>Les nœuds lymphatiques iliaques externes</a:t>
            </a:r>
          </a:p>
          <a:p>
            <a:r>
              <a:rPr lang="fr-FR" dirty="0" smtClean="0"/>
              <a:t>Les nœuds lymphatiques iliaques internes</a:t>
            </a:r>
          </a:p>
          <a:p>
            <a:r>
              <a:rPr lang="fr-FR" dirty="0" smtClean="0"/>
              <a:t>Les nœuds lymphatiques iliaques communs</a:t>
            </a:r>
          </a:p>
          <a:p>
            <a:r>
              <a:rPr lang="fr-FR" dirty="0" smtClean="0"/>
              <a:t>Les nœuds lymphatiques du promontoire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1500166" y="-142892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v</a:t>
            </a: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Ascularisation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00108"/>
            <a:ext cx="5732149" cy="54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nerfs de la vessie proviennent de:</a:t>
            </a:r>
          </a:p>
          <a:p>
            <a:r>
              <a:rPr lang="fr-FR" dirty="0" smtClean="0"/>
              <a:t>Plexus hypogastrique inférieure</a:t>
            </a:r>
          </a:p>
          <a:p>
            <a:r>
              <a:rPr lang="fr-FR" dirty="0" smtClean="0"/>
              <a:t>Branches antérieure des 3</a:t>
            </a:r>
            <a:r>
              <a:rPr lang="fr-FR" baseline="30000" dirty="0" smtClean="0"/>
              <a:t>ème</a:t>
            </a:r>
            <a:r>
              <a:rPr lang="fr-FR" dirty="0" smtClean="0"/>
              <a:t> et 4</a:t>
            </a:r>
            <a:r>
              <a:rPr lang="fr-FR" baseline="30000" dirty="0" smtClean="0"/>
              <a:t>ème</a:t>
            </a:r>
            <a:r>
              <a:rPr lang="fr-FR" dirty="0" smtClean="0"/>
              <a:t> nerfs sacrés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innerv</a:t>
            </a:r>
            <a:r>
              <a:rPr kumimoji="0" lang="fr-FR" sz="6000" b="1" i="0" u="none" strike="noStrike" kern="0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ation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928670"/>
            <a:ext cx="4286280" cy="4543444"/>
          </a:xfrm>
        </p:spPr>
        <p:txBody>
          <a:bodyPr/>
          <a:lstStyle/>
          <a:p>
            <a:r>
              <a:rPr lang="fr-FR" dirty="0" smtClean="0"/>
              <a:t>Réservoir musculo-membraneux contenant l’urine dans l’intervalle des mictions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71736" y="-214338"/>
            <a:ext cx="6316662" cy="1143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6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DEFINITION</a:t>
            </a:r>
            <a:endParaRPr lang="fr-FR" sz="60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7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anat-jg.com/PeritoineRetro/RetroPerit.schemas/Uret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29256" y="5786454"/>
            <a:ext cx="3200416" cy="6429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UROGRAPHIE INTRAVEINEUSE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785794"/>
            <a:ext cx="3071834" cy="6143668"/>
          </a:xfrm>
        </p:spPr>
        <p:txBody>
          <a:bodyPr/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Située dans </a:t>
            </a:r>
            <a:r>
              <a:rPr lang="fr-FR" sz="20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 loge vésicale: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En dessous du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péritoine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Au  dessus du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plancher pelvien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En arrière de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la symphyse pubienne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En avant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des organes génitaux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chez la femme et du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rectum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chez l’homme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Sa  situation varie en fonction de son état de vacuité</a:t>
            </a:r>
          </a:p>
          <a:p>
            <a:r>
              <a:rPr lang="fr-FR" sz="20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Vide;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elle est uniquement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pelvienne</a:t>
            </a:r>
          </a:p>
          <a:p>
            <a:r>
              <a:rPr lang="fr-FR" sz="20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Pleine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devient </a:t>
            </a:r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abdomino-pelvienne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 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255866" y="-285776"/>
            <a:ext cx="6316662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SITUATION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9945" y="928670"/>
            <a:ext cx="637408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1068" y="1071546"/>
            <a:ext cx="62829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170" y="3643314"/>
            <a:ext cx="48008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" y="884021"/>
            <a:ext cx="5000660" cy="34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992" y="776505"/>
            <a:ext cx="4433908" cy="601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69" y="857232"/>
            <a:ext cx="4071965" cy="5572164"/>
          </a:xfrm>
        </p:spPr>
        <p:txBody>
          <a:bodyPr/>
          <a:lstStyle/>
          <a:p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CONFIGURATION EXTERNE: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fr-FR" sz="1800" b="1" i="1" u="sng" dirty="0" smtClean="0">
                <a:latin typeface="Calibri" pitchFamily="34" charset="0"/>
                <a:cs typeface="Calibri" pitchFamily="34" charset="0"/>
              </a:rPr>
              <a:t>la forme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de la vessie dépend de son état de réplétion</a:t>
            </a:r>
          </a:p>
          <a:p>
            <a:r>
              <a:rPr lang="fr-FR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 VESSIE VIDE: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à la forme d’une cupule présentant: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une face supérieure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, triangulaire à sommet antérieure et concave 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 une face antéro-inférieure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, convexe</a:t>
            </a:r>
          </a:p>
          <a:p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* une face postéro-inférieure (base)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 ces 2 dernières se rejoignent au niveau du 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col vésical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Trois bords: 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deux latéraux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et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 un postérieur</a:t>
            </a:r>
          </a:p>
          <a:p>
            <a:r>
              <a:rPr lang="fr-FR" sz="1800" dirty="0" smtClean="0">
                <a:latin typeface="Calibri" pitchFamily="34" charset="0"/>
                <a:cs typeface="Calibri" pitchFamily="34" charset="0"/>
              </a:rPr>
              <a:t>* 3 angles, </a:t>
            </a:r>
            <a:r>
              <a:rPr lang="fr-FR" sz="1800" b="1" i="1" dirty="0" smtClean="0">
                <a:latin typeface="Calibri" pitchFamily="34" charset="0"/>
                <a:cs typeface="Calibri" pitchFamily="34" charset="0"/>
              </a:rPr>
              <a:t>2 postérieurs et 1 antérieur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, répondant à l'ouraque, </a:t>
            </a:r>
          </a:p>
          <a:p>
            <a:r>
              <a:rPr lang="fr-FR" sz="1800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VESSIE PLEINE:</a:t>
            </a:r>
            <a:r>
              <a:rPr lang="fr-FR" sz="1800" dirty="0" smtClean="0">
                <a:latin typeface="Calibri" pitchFamily="34" charset="0"/>
                <a:cs typeface="Calibri" pitchFamily="34" charset="0"/>
              </a:rPr>
              <a:t> prend une forme globuleuse en ovoïde à grosse extrémité postéro-supérieure</a:t>
            </a:r>
            <a:endParaRPr lang="fr-FR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838205" y="-285776"/>
            <a:ext cx="8020075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Anatomie descriptive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156" y="1824043"/>
            <a:ext cx="5233876" cy="42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7422" y="1285860"/>
            <a:ext cx="6540501" cy="4929222"/>
          </a:xfrm>
        </p:spPr>
        <p:txBody>
          <a:bodyPr/>
          <a:lstStyle/>
          <a:p>
            <a:r>
              <a:rPr lang="fr-FR" b="1" i="1" u="sng" dirty="0" smtClean="0"/>
              <a:t>Dimensions et capacité :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A- Vessie vide :</a:t>
            </a:r>
          </a:p>
          <a:p>
            <a:r>
              <a:rPr lang="fr-FR" dirty="0" smtClean="0"/>
              <a:t>- Diamètre antéro-post : 5 à 6 cm</a:t>
            </a:r>
          </a:p>
          <a:p>
            <a:r>
              <a:rPr lang="fr-FR" dirty="0" smtClean="0"/>
              <a:t>- Diamètre transversal : 7 cm.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B- Vessie pleine :</a:t>
            </a:r>
          </a:p>
          <a:p>
            <a:r>
              <a:rPr lang="fr-FR" dirty="0" smtClean="0"/>
              <a:t>- Diamètre antéro-post : 6 à 10 cm</a:t>
            </a:r>
          </a:p>
          <a:p>
            <a:r>
              <a:rPr lang="pt-BR" dirty="0" smtClean="0"/>
              <a:t>- Diamètre transversal : 8 à 10 cm.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C- Capacité :</a:t>
            </a:r>
          </a:p>
          <a:p>
            <a:r>
              <a:rPr lang="fr-FR" dirty="0" smtClean="0"/>
              <a:t>- Normalement : 250_300 ml mais peut atteindre 2 à 3 litres ( si un obstacle entrave la miction)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623891" y="-16"/>
            <a:ext cx="8663017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Anatomie descriptive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42908" y="1046177"/>
            <a:ext cx="3857652" cy="552609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CONFIGURATION INTERNE: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La surface interne de la vessie est rosée chez le vivant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Elle présente trois orifices au niveau de sa base:</a:t>
            </a:r>
          </a:p>
          <a:p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L’ostium urétral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: de forme circulaire ; situé à la partie médiane et antérieure de la base</a:t>
            </a:r>
          </a:p>
          <a:p>
            <a:r>
              <a:rPr lang="fr-FR" sz="2000" b="1" i="1" dirty="0" smtClean="0">
                <a:latin typeface="Calibri" pitchFamily="34" charset="0"/>
                <a:cs typeface="Calibri" pitchFamily="34" charset="0"/>
              </a:rPr>
              <a:t>Les ostiums urétéraux: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symétriques, elliptiques; situés à 1cm de la ligne médiane et à 3 cm de l’ostium urétral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714348" y="-142900"/>
            <a:ext cx="8305827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Anatomie descriptive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961" y="2041660"/>
            <a:ext cx="5421071" cy="32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600200"/>
            <a:ext cx="3714776" cy="4525963"/>
          </a:xfrm>
        </p:spPr>
        <p:txBody>
          <a:bodyPr/>
          <a:lstStyle/>
          <a:p>
            <a:r>
              <a:rPr lang="fr-FR" dirty="0" smtClean="0"/>
              <a:t>Ces trois orifices permettent de distinguer deux parties à la base de la vessie:</a:t>
            </a:r>
            <a:endParaRPr lang="fr-FR" b="1" i="1" dirty="0" smtClean="0">
              <a:solidFill>
                <a:srgbClr val="FF0000"/>
              </a:solidFill>
            </a:endParaRPr>
          </a:p>
          <a:p>
            <a:r>
              <a:rPr lang="fr-FR" b="1" i="1" dirty="0" smtClean="0">
                <a:solidFill>
                  <a:srgbClr val="FF0000"/>
                </a:solidFill>
              </a:rPr>
              <a:t>Le trigone vésical:</a:t>
            </a:r>
            <a:r>
              <a:rPr lang="fr-FR" dirty="0" smtClean="0"/>
              <a:t> limités par ces trois orifices</a:t>
            </a:r>
          </a:p>
          <a:p>
            <a:r>
              <a:rPr lang="fr-FR" b="1" i="1" dirty="0" smtClean="0">
                <a:solidFill>
                  <a:srgbClr val="00B050"/>
                </a:solidFill>
              </a:rPr>
              <a:t>Le bas fond vésical :</a:t>
            </a:r>
            <a:r>
              <a:rPr lang="fr-FR" dirty="0" smtClean="0"/>
              <a:t> situé en en arrière du pli inter-urétérique 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552453" y="-142892"/>
            <a:ext cx="8591579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sz="6000" b="1" kern="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Anatomie descriptive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41660"/>
            <a:ext cx="5421071" cy="32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3214678" y="3429000"/>
            <a:ext cx="2000264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214678" y="2857496"/>
            <a:ext cx="2428892" cy="1428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885820"/>
            <a:ext cx="3878276" cy="5043510"/>
          </a:xfrm>
        </p:spPr>
        <p:txBody>
          <a:bodyPr/>
          <a:lstStyle/>
          <a:p>
            <a:r>
              <a:rPr lang="fr-FR" sz="2000" b="1" i="1" dirty="0" smtClean="0"/>
              <a:t>1-chez l’homme</a:t>
            </a:r>
            <a:r>
              <a:rPr lang="fr-FR" sz="2000" dirty="0" smtClean="0"/>
              <a:t> sa continuité avec la partie prostatique de l’urètre</a:t>
            </a:r>
          </a:p>
          <a:p>
            <a:r>
              <a:rPr lang="fr-FR" sz="2000" b="1" i="1" dirty="0" smtClean="0"/>
              <a:t>Chez la femme :</a:t>
            </a:r>
            <a:r>
              <a:rPr lang="fr-FR" sz="2000" dirty="0" smtClean="0"/>
              <a:t> le vagin soutenu par les muscles élévateurs  de l’anus</a:t>
            </a:r>
          </a:p>
          <a:p>
            <a:r>
              <a:rPr lang="fr-FR" sz="2000" b="1" i="1" dirty="0" smtClean="0"/>
              <a:t>Dans les deux sexes:</a:t>
            </a:r>
          </a:p>
          <a:p>
            <a:r>
              <a:rPr lang="fr-FR" sz="2000" b="1" dirty="0" smtClean="0">
                <a:solidFill>
                  <a:srgbClr val="00B050"/>
                </a:solidFill>
              </a:rPr>
              <a:t>2- Les ligaments pubo-vésicaux</a:t>
            </a:r>
            <a:r>
              <a:rPr lang="fr-FR" sz="2000" dirty="0" smtClean="0"/>
              <a:t> : faisceaux fibro-musculaires se terminant sur la face post du pubis et la symphyse pubienne</a:t>
            </a:r>
          </a:p>
          <a:p>
            <a:r>
              <a:rPr lang="fr-FR" sz="2000" b="1" i="1" dirty="0" smtClean="0">
                <a:solidFill>
                  <a:srgbClr val="FF0000"/>
                </a:solidFill>
              </a:rPr>
              <a:t>3- Les cordons fibreux : </a:t>
            </a:r>
          </a:p>
          <a:p>
            <a:r>
              <a:rPr lang="fr-FR" sz="2000" dirty="0" smtClean="0"/>
              <a:t>Ouraque</a:t>
            </a:r>
          </a:p>
          <a:p>
            <a:r>
              <a:rPr lang="fr-FR" sz="2000" dirty="0" smtClean="0"/>
              <a:t>Vestiges des artères ombilicales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4- La loge vésicale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1285853" y="-214338"/>
            <a:ext cx="6643733" cy="1143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fr-FR" sz="6000" b="1" i="0" u="none" strike="noStrike" cap="all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MOYENS</a:t>
            </a:r>
            <a:r>
              <a:rPr kumimoji="0" lang="fr-FR" sz="6000" b="1" i="0" u="none" strike="noStrike" cap="all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FIXITE</a:t>
            </a:r>
            <a:endParaRPr kumimoji="0" lang="fr-FR" sz="6000" b="1" i="0" u="none" strike="noStrike" kern="0" cap="all" spc="0" normalizeH="0" baseline="0" noProof="0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8968" y="1285860"/>
            <a:ext cx="50421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38264"/>
            <a:ext cx="5286412" cy="39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049_slide">
  <a:themeElements>
    <a:clrScheme name="Thème Offic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PrésentationURINAIRE</Template>
  <TotalTime>629</TotalTime>
  <Words>924</Words>
  <Application>Microsoft Office PowerPoint</Application>
  <PresentationFormat>Affichage à l'écran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med_0049_slide</vt:lpstr>
      <vt:lpstr>1_Default Design</vt:lpstr>
      <vt:lpstr> LA VESSIE  </vt:lpstr>
      <vt:lpstr> LA VESSIE  </vt:lpstr>
      <vt:lpstr>DEFINITION</vt:lpstr>
      <vt:lpstr>Diapositive 4</vt:lpstr>
      <vt:lpstr>Anatomie descriptive</vt:lpstr>
      <vt:lpstr>Anatomie descriptive</vt:lpstr>
      <vt:lpstr>Anatomie descriptive</vt:lpstr>
      <vt:lpstr>Anatomie descriptive</vt:lpstr>
      <vt:lpstr>MOYENS DE FIXITE</vt:lpstr>
      <vt:lpstr>MOYENS DE FIXITE</vt:lpstr>
      <vt:lpstr>MOYENS DE FIXITE</vt:lpstr>
      <vt:lpstr>RAPPORTS</vt:lpstr>
      <vt:lpstr>RAPPORTS</vt:lpstr>
      <vt:lpstr>Diapositive 14</vt:lpstr>
      <vt:lpstr>RAPPORTS</vt:lpstr>
      <vt:lpstr>RAPPORTS</vt:lpstr>
      <vt:lpstr>RAPPORTS</vt:lpstr>
      <vt:lpstr>RAPPORTS</vt:lpstr>
      <vt:lpstr>Vascularisation</vt:lpstr>
      <vt:lpstr>vAscularisation</vt:lpstr>
      <vt:lpstr>vAscularisation</vt:lpstr>
      <vt:lpstr>innervation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SBI</cp:lastModifiedBy>
  <cp:revision>63</cp:revision>
  <dcterms:created xsi:type="dcterms:W3CDTF">2012-02-08T13:09:30Z</dcterms:created>
  <dcterms:modified xsi:type="dcterms:W3CDTF">2012-02-12T07:33:25Z</dcterms:modified>
</cp:coreProperties>
</file>