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2" r:id="rId3"/>
    <p:sldId id="293" r:id="rId4"/>
    <p:sldId id="308" r:id="rId5"/>
    <p:sldId id="296" r:id="rId6"/>
    <p:sldId id="294" r:id="rId7"/>
    <p:sldId id="309" r:id="rId8"/>
    <p:sldId id="304" r:id="rId9"/>
    <p:sldId id="295" r:id="rId10"/>
    <p:sldId id="278" r:id="rId11"/>
    <p:sldId id="305" r:id="rId12"/>
    <p:sldId id="297" r:id="rId13"/>
    <p:sldId id="315" r:id="rId14"/>
    <p:sldId id="316" r:id="rId15"/>
    <p:sldId id="303" r:id="rId16"/>
    <p:sldId id="310" r:id="rId17"/>
    <p:sldId id="282" r:id="rId18"/>
    <p:sldId id="298" r:id="rId19"/>
    <p:sldId id="306" r:id="rId20"/>
    <p:sldId id="307" r:id="rId21"/>
    <p:sldId id="299" r:id="rId22"/>
    <p:sldId id="311" r:id="rId23"/>
    <p:sldId id="313" r:id="rId24"/>
    <p:sldId id="314" r:id="rId25"/>
    <p:sldId id="300" r:id="rId26"/>
    <p:sldId id="287" r:id="rId27"/>
    <p:sldId id="301" r:id="rId28"/>
    <p:sldId id="302" r:id="rId29"/>
    <p:sldId id="312" r:id="rId30"/>
    <p:sldId id="317" r:id="rId31"/>
    <p:sldId id="31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361" autoAdjust="0"/>
    <p:restoredTop sz="94660"/>
  </p:normalViewPr>
  <p:slideViewPr>
    <p:cSldViewPr>
      <p:cViewPr varScale="1">
        <p:scale>
          <a:sx n="83" d="100"/>
          <a:sy n="83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F51FDB-86FC-4045-8A4B-600D7E4B5CA7}" type="datetimeFigureOut">
              <a:rPr lang="fr-FR" smtClean="0"/>
              <a:pPr/>
              <a:t>21/10/2012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553171-D220-4C0A-9664-00222CE454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anatomie de la rate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htmlimg3.scribdassets.com/3pav60d8sgg42gf/images/10-4d2a3343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" y="0"/>
            <a:ext cx="91336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nat-jg.com/peritoineintra/App.Digest.Schema/rat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717550"/>
            <a:ext cx="523875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 – rapports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1- la face latérale</a:t>
            </a:r>
            <a:r>
              <a:rPr lang="fr-FR" dirty="0" smtClean="0"/>
              <a:t>: répond au diaphragme; le cul de sac pleural; le poumon gauche et la paroi thoracique.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2- la face postéro-médiale</a:t>
            </a:r>
            <a:r>
              <a:rPr lang="fr-FR" dirty="0" smtClean="0"/>
              <a:t>: rein et surrénale gauche.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3- la face </a:t>
            </a:r>
            <a:r>
              <a:rPr lang="fr-FR" dirty="0" err="1" smtClean="0">
                <a:solidFill>
                  <a:srgbClr val="FF0000"/>
                </a:solidFill>
              </a:rPr>
              <a:t>antéro</a:t>
            </a:r>
            <a:r>
              <a:rPr lang="fr-FR" dirty="0" smtClean="0">
                <a:solidFill>
                  <a:srgbClr val="FF0000"/>
                </a:solidFill>
              </a:rPr>
              <a:t>-médiale</a:t>
            </a:r>
            <a:r>
              <a:rPr lang="fr-FR" dirty="0" smtClean="0"/>
              <a:t>: grosse tubérosité et face postérieure de l’estomac ainsi que l’angle colique gauche et queue du </a:t>
            </a:r>
            <a:r>
              <a:rPr lang="fr-FR" dirty="0" err="1" smtClean="0"/>
              <a:t>pancreas</a:t>
            </a:r>
            <a:r>
              <a:rPr lang="fr-FR" dirty="0" smtClean="0"/>
              <a:t> .   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REGISTRER009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09"/>
            <a:ext cx="9144000" cy="64717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NREGISTRER010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109"/>
            <a:ext cx="9144000" cy="64717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at-jg.com/peritoineintra/App.Digest.Schema/rat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595437"/>
            <a:ext cx="5238750" cy="36671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edecine-et-sante.com/gimages/pancre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776287"/>
            <a:ext cx="5962650" cy="5305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tmlimg3.scribdassets.com/3pav60d8sgg42gf/images/14-fe3682c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850" cy="6861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 -vascularisation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1-Les artères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L'</a:t>
            </a:r>
            <a:r>
              <a:rPr lang="fr-FR" b="1" dirty="0" smtClean="0">
                <a:solidFill>
                  <a:srgbClr val="FF0000"/>
                </a:solidFill>
              </a:rPr>
              <a:t>artère </a:t>
            </a:r>
            <a:r>
              <a:rPr lang="fr-FR" dirty="0" smtClean="0">
                <a:solidFill>
                  <a:srgbClr val="FF0000"/>
                </a:solidFill>
              </a:rPr>
              <a:t> splénique </a:t>
            </a:r>
            <a:r>
              <a:rPr lang="fr-FR" dirty="0" smtClean="0"/>
              <a:t>vient du </a:t>
            </a:r>
            <a:r>
              <a:rPr lang="fr-FR" dirty="0" smtClean="0">
                <a:solidFill>
                  <a:srgbClr val="FF0000"/>
                </a:solidFill>
              </a:rPr>
              <a:t>tronc </a:t>
            </a:r>
            <a:r>
              <a:rPr lang="fr-FR" dirty="0" err="1" smtClean="0">
                <a:solidFill>
                  <a:srgbClr val="FF0000"/>
                </a:solidFill>
              </a:rPr>
              <a:t>coeliaque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à hauteur de T12. Son trajet est sinueux en sus pancréatique puis en rétro pancréatique et en pré pancréatique.</a:t>
            </a:r>
          </a:p>
          <a:p>
            <a:r>
              <a:rPr lang="fr-FR" dirty="0" smtClean="0"/>
              <a:t>Elle se divise en deux branches principales dans le hile de la rate. Elle donne des collatérales 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les vaisseaux courts de l'estomac</a:t>
            </a:r>
          </a:p>
          <a:p>
            <a:r>
              <a:rPr lang="fr-FR" dirty="0" smtClean="0"/>
              <a:t>des artères pour le corps et la queue du pancréas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l'artère épiploique gauche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anat-jg.com/peritoineintra/App.Digest.Schema/Pancreas-V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362075"/>
            <a:ext cx="5715000" cy="4133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 -introduction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Organe impaire, situé dans la loge sous-phrénique gauche dans une loge péritonéale: </a:t>
            </a:r>
            <a:r>
              <a:rPr lang="fr-FR" dirty="0" smtClean="0">
                <a:solidFill>
                  <a:srgbClr val="FF0000"/>
                </a:solidFill>
              </a:rPr>
              <a:t>la loge splénique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Extrêmement fragile : </a:t>
            </a:r>
            <a:r>
              <a:rPr lang="fr-FR" dirty="0" smtClean="0">
                <a:solidFill>
                  <a:srgbClr val="FF0000"/>
                </a:solidFill>
              </a:rPr>
              <a:t>fréquences des traumatismes spléniques.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Physiologie: </a:t>
            </a:r>
            <a:r>
              <a:rPr lang="fr-FR" dirty="0" smtClean="0"/>
              <a:t>la rate intervient dans les processus immunitaires et dans la formation et la destruction des éléments figurés du sang   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nat-jg.com/peritoineintra/App.Digest.Schema/a.spl.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1195387"/>
            <a:ext cx="5715000" cy="44672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2-Les veines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Il y a deux artères spléniques donc deux veines qui vont fusionner à la sortie du hile pour former </a:t>
            </a: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b="1" dirty="0" smtClean="0">
                <a:solidFill>
                  <a:srgbClr val="FF0000"/>
                </a:solidFill>
              </a:rPr>
              <a:t>veine</a:t>
            </a:r>
            <a:r>
              <a:rPr lang="fr-FR" dirty="0" smtClean="0">
                <a:solidFill>
                  <a:srgbClr val="FF0000"/>
                </a:solidFill>
              </a:rPr>
              <a:t> splénique</a:t>
            </a:r>
            <a:r>
              <a:rPr lang="fr-FR" dirty="0" smtClean="0"/>
              <a:t>. Elle est rétro pancréatique et s'</a:t>
            </a:r>
            <a:r>
              <a:rPr lang="fr-FR" b="1" dirty="0" smtClean="0"/>
              <a:t>anastomose</a:t>
            </a:r>
            <a:r>
              <a:rPr lang="fr-FR" dirty="0" smtClean="0"/>
              <a:t> avec </a:t>
            </a:r>
            <a:r>
              <a:rPr lang="fr-FR" dirty="0" smtClean="0">
                <a:solidFill>
                  <a:srgbClr val="FF0000"/>
                </a:solidFill>
              </a:rPr>
              <a:t>la veine </a:t>
            </a:r>
            <a:r>
              <a:rPr lang="fr-FR" b="1" dirty="0" smtClean="0">
                <a:solidFill>
                  <a:srgbClr val="FF0000"/>
                </a:solidFill>
              </a:rPr>
              <a:t>mésentérique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inférieure</a:t>
            </a:r>
            <a:r>
              <a:rPr lang="fr-FR" dirty="0" smtClean="0"/>
              <a:t> pour former </a:t>
            </a:r>
            <a:r>
              <a:rPr lang="fr-FR" dirty="0" smtClean="0">
                <a:solidFill>
                  <a:srgbClr val="FF0000"/>
                </a:solidFill>
              </a:rPr>
              <a:t>le tronc </a:t>
            </a:r>
            <a:r>
              <a:rPr lang="fr-FR" dirty="0" err="1" smtClean="0">
                <a:solidFill>
                  <a:srgbClr val="FF0000"/>
                </a:solidFill>
              </a:rPr>
              <a:t>spléno</a:t>
            </a:r>
            <a:r>
              <a:rPr lang="fr-FR" dirty="0" smtClean="0">
                <a:solidFill>
                  <a:srgbClr val="FF0000"/>
                </a:solidFill>
              </a:rPr>
              <a:t>-</a:t>
            </a:r>
            <a:r>
              <a:rPr lang="fr-FR" dirty="0" err="1" smtClean="0">
                <a:solidFill>
                  <a:srgbClr val="FF0000"/>
                </a:solidFill>
              </a:rPr>
              <a:t>mésaraique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fmed.ulaval.ca/med-18654/prive/Cours%2001/Images/vascu_estomac_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988" y="0"/>
            <a:ext cx="52993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fmed.ulaval.ca/med-18654/prive/Cours%2001/Images/V.%20porte%20_A.%20sple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univ-brest.fr/S_Commun/Biblio/ANATOMIE/Scan_anatomie/Tube_digestif_300dpi/Segmentation_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65" y="1"/>
            <a:ext cx="51358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F-innervation de la rate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Elle est exclusivement réalisée par </a:t>
            </a:r>
            <a:r>
              <a:rPr lang="fr-FR" dirty="0" smtClean="0">
                <a:solidFill>
                  <a:srgbClr val="FF0000"/>
                </a:solidFill>
              </a:rPr>
              <a:t>le </a:t>
            </a:r>
            <a:r>
              <a:rPr lang="fr-FR" b="1" dirty="0" smtClean="0">
                <a:solidFill>
                  <a:srgbClr val="FF0000"/>
                </a:solidFill>
              </a:rPr>
              <a:t>plexus </a:t>
            </a:r>
            <a:r>
              <a:rPr lang="fr-FR" dirty="0" smtClean="0">
                <a:solidFill>
                  <a:srgbClr val="FF0000"/>
                </a:solidFill>
              </a:rPr>
              <a:t>cœliaque.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htmlimg4.scribdassets.com/3pav60d8sgg42gf/images/19-31fe9c6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792"/>
            <a:ext cx="9144001" cy="68657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G –anatomie 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à l'état normal la rate ne déborde pas le rebord costal, elle n'est donc pas palpable mais pércutable à hauteur de la 10</a:t>
            </a:r>
            <a:r>
              <a:rPr lang="fr-FR" baseline="30000" dirty="0" smtClean="0"/>
              <a:t>ème</a:t>
            </a:r>
            <a:r>
              <a:rPr lang="fr-FR" dirty="0" smtClean="0"/>
              <a:t> côte. Elle va devenir palpable quand il y a </a:t>
            </a:r>
            <a:r>
              <a:rPr lang="fr-FR" dirty="0" smtClean="0">
                <a:solidFill>
                  <a:srgbClr val="FF0000"/>
                </a:solidFill>
              </a:rPr>
              <a:t>splénomégalie</a:t>
            </a:r>
            <a:r>
              <a:rPr lang="fr-FR" dirty="0" smtClean="0"/>
              <a:t>: on sent son rebord ventral caractéristique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Il ne faut pas pratiquer de splénectomie abusive</a:t>
            </a:r>
            <a:r>
              <a:rPr lang="fr-FR" dirty="0" smtClean="0"/>
              <a:t>.</a:t>
            </a:r>
          </a:p>
          <a:p>
            <a:r>
              <a:rPr lang="fr-FR" dirty="0" smtClean="0"/>
              <a:t>On peut faire des splénectomies partielles chez des personnes anémiques si on oublie une rate surnuméraire celle-ci va s'hypertrophier et la pathologie reprendra. C'est un échec. </a:t>
            </a:r>
            <a:br>
              <a:rPr lang="fr-FR" dirty="0" smtClean="0"/>
            </a:br>
            <a:r>
              <a:rPr lang="fr-FR" dirty="0" smtClean="0"/>
              <a:t>Elle est fréquemment lésée lors de traumatismes: elle est fragile.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H –moyens d’explorations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L’échographie.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 tomodensitométrie.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 résonance magnétique nucléaire.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L’angiographie.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 scintigraphie splénique.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fmed.ulaval.ca/med-18654/prive/Cours%2001/Images/R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 –anatomie descriptive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rate est situé dans </a:t>
            </a:r>
            <a:r>
              <a:rPr lang="fr-FR" dirty="0" smtClean="0">
                <a:solidFill>
                  <a:srgbClr val="FF0000"/>
                </a:solidFill>
              </a:rPr>
              <a:t>l’étage sus mésocolique </a:t>
            </a:r>
            <a:r>
              <a:rPr lang="fr-FR" dirty="0" smtClean="0"/>
              <a:t>sous le diaphragme en arrière de l’estomac au dessus du rein gauche et de l’angle colique gauche.</a:t>
            </a:r>
          </a:p>
          <a:p>
            <a:r>
              <a:rPr lang="fr-FR" dirty="0" smtClean="0"/>
              <a:t>Elle a une </a:t>
            </a:r>
            <a:r>
              <a:rPr lang="fr-FR" dirty="0" smtClean="0">
                <a:solidFill>
                  <a:srgbClr val="FF0000"/>
                </a:solidFill>
              </a:rPr>
              <a:t>forme triangulaire </a:t>
            </a:r>
            <a:r>
              <a:rPr lang="fr-FR" dirty="0" smtClean="0"/>
              <a:t>dont le grand axe est parallèle a la 10</a:t>
            </a:r>
            <a:r>
              <a:rPr lang="fr-FR" baseline="30000" dirty="0" smtClean="0"/>
              <a:t>ème</a:t>
            </a:r>
            <a:r>
              <a:rPr lang="fr-FR" dirty="0" smtClean="0"/>
              <a:t> cote.</a:t>
            </a:r>
          </a:p>
          <a:p>
            <a:r>
              <a:rPr lang="fr-FR" dirty="0" smtClean="0"/>
              <a:t>Rouge foncée; de consistance ferme et fragile, recouverte d’une capsule lisse.</a:t>
            </a:r>
          </a:p>
          <a:p>
            <a:r>
              <a:rPr lang="fr-FR" dirty="0" smtClean="0"/>
              <a:t>12cm de long;8cm de large et 4cm d’épaisseur.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Anatomie clinique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maladies qui affectent la rate sont très nombreuses et se traduisent habituellement par </a:t>
            </a:r>
            <a:r>
              <a:rPr lang="fr-FR" dirty="0" smtClean="0">
                <a:solidFill>
                  <a:srgbClr val="FF0000"/>
                </a:solidFill>
              </a:rPr>
              <a:t>une splénomégalie</a:t>
            </a:r>
            <a:r>
              <a:rPr lang="fr-FR" dirty="0" smtClean="0"/>
              <a:t>, parfois par </a:t>
            </a:r>
            <a:r>
              <a:rPr lang="fr-FR" dirty="0" smtClean="0">
                <a:solidFill>
                  <a:srgbClr val="FF0000"/>
                </a:solidFill>
              </a:rPr>
              <a:t>la disparition fonctionnelle ou anatomique de la rate.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La rate n'est normalement pas palpable</a:t>
            </a:r>
            <a:r>
              <a:rPr lang="fr-FR" dirty="0" smtClean="0"/>
              <a:t>. La palpation de cet organe signe une splénomégalie. La rate peut être atteinte au cours d'une maladie générale sans être obligatoirement augmentée de volume.</a:t>
            </a:r>
          </a:p>
          <a:p>
            <a:r>
              <a:rPr lang="fr-FR" dirty="0" smtClean="0"/>
              <a:t>Le diagnostic d'une splénomégalie impose </a:t>
            </a:r>
            <a:r>
              <a:rPr lang="fr-FR" dirty="0" smtClean="0">
                <a:solidFill>
                  <a:srgbClr val="FF0000"/>
                </a:solidFill>
              </a:rPr>
              <a:t>un examen clinique complet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des examens complémentaires plus ou moins nombreux et complexes : hématologiques, radiologiques, isotopiques, pour en retrouver la cause.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ssef002010.unblog.fr/category/pathologie-digestive/page/files/2011/03/gau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91" y="190501"/>
            <a:ext cx="8888009" cy="66674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tmlimg4.scribdassets.com/3pav60d8sgg42gf/images/4-f7fd4b9d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5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Il existe parfois des </a:t>
            </a:r>
            <a:r>
              <a:rPr lang="fr-FR" dirty="0" smtClean="0">
                <a:solidFill>
                  <a:srgbClr val="FF0000"/>
                </a:solidFill>
              </a:rPr>
              <a:t>rates accessoires ou surnuméraires</a:t>
            </a:r>
            <a:r>
              <a:rPr lang="fr-FR" dirty="0" smtClean="0"/>
              <a:t> de 1 cm de diamètre, situées dans l'épiploon </a:t>
            </a:r>
            <a:r>
              <a:rPr lang="fr-FR" dirty="0" err="1" smtClean="0"/>
              <a:t>gastro</a:t>
            </a:r>
            <a:r>
              <a:rPr lang="fr-FR" dirty="0" smtClean="0"/>
              <a:t>-splénique ou dans le grand </a:t>
            </a:r>
            <a:r>
              <a:rPr lang="fr-FR" dirty="0" err="1" smtClean="0"/>
              <a:t>omentum</a:t>
            </a:r>
            <a:r>
              <a:rPr lang="fr-FR" dirty="0" smtClean="0"/>
              <a:t>. </a:t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suite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 faces :</a:t>
            </a:r>
          </a:p>
          <a:p>
            <a:pPr>
              <a:buNone/>
            </a:pPr>
            <a:r>
              <a:rPr lang="fr-FR" dirty="0" smtClean="0"/>
              <a:t>    -face latérale diaphragmatique.</a:t>
            </a:r>
          </a:p>
          <a:p>
            <a:pPr>
              <a:buNone/>
            </a:pPr>
            <a:r>
              <a:rPr lang="fr-FR" dirty="0" smtClean="0"/>
              <a:t>    -face </a:t>
            </a:r>
            <a:r>
              <a:rPr lang="fr-FR" dirty="0" err="1" smtClean="0"/>
              <a:t>antéro</a:t>
            </a:r>
            <a:r>
              <a:rPr lang="fr-FR" dirty="0" smtClean="0"/>
              <a:t>-médiale gastrique présentant le hile.</a:t>
            </a:r>
          </a:p>
          <a:p>
            <a:pPr>
              <a:buNone/>
            </a:pPr>
            <a:r>
              <a:rPr lang="fr-FR" dirty="0" smtClean="0"/>
              <a:t>    - face postéro-médiale rénale.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3bords :</a:t>
            </a:r>
          </a:p>
          <a:p>
            <a:pPr>
              <a:buNone/>
            </a:pPr>
            <a:r>
              <a:rPr lang="fr-FR" dirty="0" smtClean="0"/>
              <a:t>    -le bord antérieur crénelé entre les faces diaphragmatique et gastrique.</a:t>
            </a:r>
          </a:p>
          <a:p>
            <a:pPr>
              <a:buNone/>
            </a:pPr>
            <a:r>
              <a:rPr lang="fr-FR" dirty="0" smtClean="0"/>
              <a:t>    -le bord postérieur entre les faces diaphragmatique et rénale.</a:t>
            </a:r>
          </a:p>
          <a:p>
            <a:pPr>
              <a:buNone/>
            </a:pPr>
            <a:r>
              <a:rPr lang="fr-FR" dirty="0" smtClean="0"/>
              <a:t>    -le bord médial entre les faces gastrique et rénale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tmlimg3.scribdassets.com/3pav60d8sgg42gf/images/6-cb098485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6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nat-jg.com/peritoineintra/App.Digest.Schema/Ra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5715000" cy="6257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 –péritoine et moyens de fixité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 ligament </a:t>
            </a:r>
            <a:r>
              <a:rPr lang="fr-FR" dirty="0" err="1" smtClean="0">
                <a:solidFill>
                  <a:srgbClr val="FF0000"/>
                </a:solidFill>
              </a:rPr>
              <a:t>pancréatico</a:t>
            </a:r>
            <a:r>
              <a:rPr lang="fr-FR" dirty="0" smtClean="0">
                <a:solidFill>
                  <a:srgbClr val="FF0000"/>
                </a:solidFill>
              </a:rPr>
              <a:t>-splénique</a:t>
            </a:r>
            <a:r>
              <a:rPr lang="fr-FR" dirty="0" smtClean="0"/>
              <a:t>: contient les vaisseaux spléniques.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ligament </a:t>
            </a:r>
            <a:r>
              <a:rPr lang="fr-FR" dirty="0" err="1" smtClean="0">
                <a:solidFill>
                  <a:srgbClr val="FF0000"/>
                </a:solidFill>
              </a:rPr>
              <a:t>spléno</a:t>
            </a:r>
            <a:r>
              <a:rPr lang="fr-FR" dirty="0" smtClean="0">
                <a:solidFill>
                  <a:srgbClr val="FF0000"/>
                </a:solidFill>
              </a:rPr>
              <a:t>-gastrique</a:t>
            </a:r>
            <a:r>
              <a:rPr lang="fr-FR" dirty="0" smtClean="0"/>
              <a:t>: contient les vaisseaux courts.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ligament </a:t>
            </a:r>
            <a:r>
              <a:rPr lang="fr-FR" dirty="0" err="1" smtClean="0">
                <a:solidFill>
                  <a:srgbClr val="FF0000"/>
                </a:solidFill>
              </a:rPr>
              <a:t>phréno</a:t>
            </a:r>
            <a:r>
              <a:rPr lang="fr-FR" dirty="0" smtClean="0">
                <a:solidFill>
                  <a:srgbClr val="FF0000"/>
                </a:solidFill>
              </a:rPr>
              <a:t>-splénique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ligament </a:t>
            </a:r>
            <a:r>
              <a:rPr lang="fr-FR" dirty="0" err="1" smtClean="0">
                <a:solidFill>
                  <a:srgbClr val="FF0000"/>
                </a:solidFill>
              </a:rPr>
              <a:t>spléno</a:t>
            </a:r>
            <a:r>
              <a:rPr lang="fr-FR" dirty="0" smtClean="0">
                <a:solidFill>
                  <a:srgbClr val="FF0000"/>
                </a:solidFill>
              </a:rPr>
              <a:t>-colique </a:t>
            </a:r>
            <a:r>
              <a:rPr lang="fr-FR" dirty="0" smtClean="0"/>
              <a:t>ou </a:t>
            </a:r>
            <a:r>
              <a:rPr lang="fr-FR" dirty="0" err="1" smtClean="0"/>
              <a:t>sustaculum</a:t>
            </a:r>
            <a:r>
              <a:rPr lang="fr-FR" dirty="0" smtClean="0"/>
              <a:t>-</a:t>
            </a:r>
            <a:r>
              <a:rPr lang="fr-FR" dirty="0" err="1" smtClean="0"/>
              <a:t>liéni</a:t>
            </a:r>
            <a:endParaRPr lang="fr-FR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755</TotalTime>
  <Words>474</Words>
  <Application>Microsoft Office PowerPoint</Application>
  <PresentationFormat>Affichage à l'écran (4:3)</PresentationFormat>
  <Paragraphs>56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Civil</vt:lpstr>
      <vt:lpstr> anatomie de la rate</vt:lpstr>
      <vt:lpstr>A -introduction</vt:lpstr>
      <vt:lpstr>B –anatomie descriptive</vt:lpstr>
      <vt:lpstr>Diapositive 4</vt:lpstr>
      <vt:lpstr>suite</vt:lpstr>
      <vt:lpstr>suite</vt:lpstr>
      <vt:lpstr>Diapositive 7</vt:lpstr>
      <vt:lpstr>Diapositive 8</vt:lpstr>
      <vt:lpstr>C –péritoine et moyens de fixité</vt:lpstr>
      <vt:lpstr>Diapositive 10</vt:lpstr>
      <vt:lpstr>Diapositive 11</vt:lpstr>
      <vt:lpstr>D – rapports </vt:lpstr>
      <vt:lpstr>Diapositive 13</vt:lpstr>
      <vt:lpstr>Diapositive 14</vt:lpstr>
      <vt:lpstr>Diapositive 15</vt:lpstr>
      <vt:lpstr>Diapositive 16</vt:lpstr>
      <vt:lpstr>Diapositive 17</vt:lpstr>
      <vt:lpstr>E -vascularisation </vt:lpstr>
      <vt:lpstr>Diapositive 19</vt:lpstr>
      <vt:lpstr>Diapositive 20</vt:lpstr>
      <vt:lpstr>2-Les veines </vt:lpstr>
      <vt:lpstr>Diapositive 22</vt:lpstr>
      <vt:lpstr>Diapositive 23</vt:lpstr>
      <vt:lpstr>Diapositive 24</vt:lpstr>
      <vt:lpstr>F-innervation de la rate </vt:lpstr>
      <vt:lpstr>Diapositive 26</vt:lpstr>
      <vt:lpstr>G –anatomie clinique</vt:lpstr>
      <vt:lpstr>H –moyens d’explorations </vt:lpstr>
      <vt:lpstr>Diapositive 29</vt:lpstr>
      <vt:lpstr>Anatomie clinique</vt:lpstr>
      <vt:lpstr>Diapositive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SWEET</cp:lastModifiedBy>
  <cp:revision>88</cp:revision>
  <dcterms:created xsi:type="dcterms:W3CDTF">2010-10-12T16:11:59Z</dcterms:created>
  <dcterms:modified xsi:type="dcterms:W3CDTF">2012-10-21T01:45:05Z</dcterms:modified>
</cp:coreProperties>
</file>