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9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72" r:id="rId21"/>
    <p:sldId id="273" r:id="rId22"/>
    <p:sldId id="277" r:id="rId23"/>
    <p:sldId id="281" r:id="rId24"/>
    <p:sldId id="285" r:id="rId25"/>
    <p:sldId id="286" r:id="rId26"/>
    <p:sldId id="287" r:id="rId27"/>
    <p:sldId id="288" r:id="rId28"/>
    <p:sldId id="282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0" r:id="rId38"/>
    <p:sldId id="283" r:id="rId39"/>
    <p:sldId id="284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A453B-650F-4ECF-8679-C2725FFC3572}" type="datetimeFigureOut">
              <a:rPr lang="fr-FR" smtClean="0"/>
              <a:pPr/>
              <a:t>10/11/2012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45CEF5-E4DD-4BD3-9BF6-0FD5A56AE6F6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b="1" i="1" dirty="0" smtClean="0">
                <a:solidFill>
                  <a:srgbClr val="FF0000"/>
                </a:solidFill>
              </a:rPr>
              <a:t>LE PHARYNX</a:t>
            </a:r>
            <a:endParaRPr lang="fr-FR" sz="9600" b="1" i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928694"/>
          </a:xfrm>
        </p:spPr>
        <p:txBody>
          <a:bodyPr>
            <a:normAutofit/>
          </a:bodyPr>
          <a:lstStyle/>
          <a:p>
            <a:r>
              <a:rPr lang="fr-FR" sz="1600" dirty="0" smtClean="0"/>
              <a:t>				</a:t>
            </a:r>
            <a:r>
              <a:rPr lang="fr-FR" sz="1600" dirty="0" smtClean="0">
                <a:solidFill>
                  <a:srgbClr val="0070C0"/>
                </a:solidFill>
              </a:rPr>
              <a:t>Dr MOUALEK Samir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				2012-2013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68580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Cercle_lymphatique.jpg"/>
          <p:cNvPicPr/>
          <p:nvPr/>
        </p:nvPicPr>
        <p:blipFill>
          <a:blip r:embed="rId2"/>
          <a:srcRect r="47763"/>
          <a:stretch>
            <a:fillRect/>
          </a:stretch>
        </p:blipFill>
        <p:spPr bwMode="auto">
          <a:xfrm>
            <a:off x="2571736" y="1142984"/>
            <a:ext cx="400052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Cercle_lymphatique.jpg"/>
          <p:cNvPicPr/>
          <p:nvPr/>
        </p:nvPicPr>
        <p:blipFill>
          <a:blip r:embed="rId2"/>
          <a:srcRect l="51845"/>
          <a:stretch>
            <a:fillRect/>
          </a:stretch>
        </p:blipFill>
        <p:spPr bwMode="auto">
          <a:xfrm>
            <a:off x="2714612" y="1142984"/>
            <a:ext cx="3857652" cy="485778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2866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0010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Paroi_pharynx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285852" y="1285860"/>
            <a:ext cx="5760720" cy="39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2072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357826"/>
            <a:ext cx="64928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2152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68580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0009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6492875" cy="7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64928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64738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Constricteurs_pharyn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8654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4489"/>
            <a:ext cx="8305800" cy="3143272"/>
          </a:xfrm>
        </p:spPr>
        <p:txBody>
          <a:bodyPr>
            <a:noAutofit/>
          </a:bodyPr>
          <a:lstStyle/>
          <a:p>
            <a:r>
              <a:rPr lang="fr-FR" sz="13800" b="1" i="1" dirty="0" smtClean="0">
                <a:latin typeface="Calibri" pitchFamily="34" charset="0"/>
              </a:rPr>
              <a:t>Œsophage</a:t>
            </a:r>
            <a:endParaRPr lang="fr-FR" sz="13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71546"/>
            <a:ext cx="85725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Calibri" pitchFamily="34" charset="0"/>
              </a:rPr>
              <a:t>		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A-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Définition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fr-FR" sz="4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fr-FR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3200" b="1" i="1" dirty="0" smtClean="0">
                <a:latin typeface="Calibri" pitchFamily="34" charset="0"/>
              </a:rPr>
              <a:t>- </a:t>
            </a:r>
            <a:r>
              <a:rPr lang="fr-FR" sz="3200" b="1" i="1" dirty="0" smtClean="0">
                <a:latin typeface="Calibri" pitchFamily="34" charset="0"/>
              </a:rPr>
              <a:t>Conduit </a:t>
            </a:r>
            <a:r>
              <a:rPr lang="fr-FR" sz="3200" b="1" i="1" dirty="0" smtClean="0">
                <a:latin typeface="Calibri" pitchFamily="34" charset="0"/>
              </a:rPr>
              <a:t>musculo-membraneux du tube digestif reliant le pharynx à l'estomac.</a:t>
            </a:r>
          </a:p>
          <a:p>
            <a:r>
              <a:rPr lang="fr-FR" sz="3200" b="1" i="1" dirty="0" smtClean="0">
                <a:latin typeface="Calibri" pitchFamily="34" charset="0"/>
              </a:rPr>
              <a:t>· Rôle unique: moteur, livrant passage aux aliments.</a:t>
            </a:r>
          </a:p>
          <a:p>
            <a:r>
              <a:rPr lang="fr-FR" sz="3200" b="1" i="1" dirty="0" smtClean="0">
                <a:latin typeface="Calibri" pitchFamily="34" charset="0"/>
              </a:rPr>
              <a:t>· Facilement accessible aux examens radiologiques et endoscopiques.</a:t>
            </a:r>
            <a:endParaRPr lang="fr-FR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71546"/>
            <a:ext cx="8643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fr-FR" sz="4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2"/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	B-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Origine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lvl="2"/>
            <a:endParaRPr lang="fr-FR" sz="72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3200" dirty="0" smtClean="0">
                <a:latin typeface="Calibri" pitchFamily="34" charset="0"/>
              </a:rPr>
              <a:t>- </a:t>
            </a:r>
            <a:r>
              <a:rPr lang="fr-FR" sz="3200" b="1" i="1" dirty="0" smtClean="0">
                <a:latin typeface="Calibri" pitchFamily="34" charset="0"/>
              </a:rPr>
              <a:t>Fait suite au pharynx, au bord inférieur du cartilage cricoïde, à la hauteur de C6, à 15cm </a:t>
            </a:r>
            <a:r>
              <a:rPr lang="fr-FR" sz="3200" b="1" i="1" dirty="0" smtClean="0">
                <a:latin typeface="Calibri" pitchFamily="34" charset="0"/>
              </a:rPr>
              <a:t>environ de </a:t>
            </a:r>
            <a:r>
              <a:rPr lang="fr-FR" sz="3200" b="1" i="1" dirty="0" smtClean="0">
                <a:latin typeface="Calibri" pitchFamily="34" charset="0"/>
              </a:rPr>
              <a:t>l'arcade </a:t>
            </a:r>
            <a:r>
              <a:rPr lang="fr-FR" sz="3200" b="1" i="1" dirty="0" smtClean="0">
                <a:latin typeface="Calibri" pitchFamily="34" charset="0"/>
              </a:rPr>
              <a:t>dentaire inférieure</a:t>
            </a:r>
            <a:r>
              <a:rPr lang="fr-FR" sz="3200" b="1" i="1" dirty="0" smtClean="0">
                <a:latin typeface="Calibri" pitchFamily="34" charset="0"/>
              </a:rPr>
              <a:t>.</a:t>
            </a:r>
          </a:p>
          <a:p>
            <a:r>
              <a:rPr lang="fr-FR" sz="3200" b="1" i="1" dirty="0" smtClean="0">
                <a:latin typeface="Calibri" pitchFamily="34" charset="0"/>
              </a:rPr>
              <a:t> (bouche </a:t>
            </a:r>
            <a:r>
              <a:rPr lang="fr-FR" sz="3200" b="1" i="1" dirty="0" smtClean="0">
                <a:latin typeface="Calibri" pitchFamily="34" charset="0"/>
              </a:rPr>
              <a:t>de </a:t>
            </a:r>
            <a:r>
              <a:rPr lang="fr-FR" sz="3200" b="1" i="1" dirty="0" smtClean="0">
                <a:latin typeface="Calibri" pitchFamily="34" charset="0"/>
              </a:rPr>
              <a:t>l'œsophage).</a:t>
            </a:r>
            <a:endParaRPr lang="fr-FR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		C-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Trajet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-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Sinueux</a:t>
            </a:r>
            <a:r>
              <a:rPr lang="fr-FR" sz="2800" b="1" i="1" dirty="0" smtClean="0">
                <a:latin typeface="Calibri" pitchFamily="34" charset="0"/>
              </a:rPr>
              <a:t> transversalement, </a:t>
            </a:r>
            <a:r>
              <a:rPr lang="fr-FR" sz="2800" b="1" i="1" dirty="0" smtClean="0">
                <a:latin typeface="Calibri" pitchFamily="34" charset="0"/>
              </a:rPr>
              <a:t>souvent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médian</a:t>
            </a:r>
            <a:r>
              <a:rPr lang="fr-FR" sz="2800" b="1" i="1" dirty="0" smtClean="0">
                <a:latin typeface="Calibri" pitchFamily="34" charset="0"/>
              </a:rPr>
              <a:t>,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pré vertébral</a:t>
            </a:r>
            <a:r>
              <a:rPr lang="fr-FR" sz="2800" b="1" i="1" dirty="0" smtClean="0">
                <a:latin typeface="Calibri" pitchFamily="34" charset="0"/>
              </a:rPr>
              <a:t>, présente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4 segments</a:t>
            </a:r>
            <a:r>
              <a:rPr lang="fr-FR" sz="2800" b="1" i="1" dirty="0" smtClean="0">
                <a:latin typeface="Calibri" pitchFamily="34" charset="0"/>
              </a:rPr>
              <a:t>:</a:t>
            </a: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cervical</a:t>
            </a:r>
            <a:r>
              <a:rPr lang="fr-FR" sz="2800" b="1" i="1" dirty="0" smtClean="0">
                <a:latin typeface="Calibri" pitchFamily="34" charset="0"/>
              </a:rPr>
              <a:t>: de C6 à D2, contenu dans la gaine viscérale avec la trachée, chemine dans </a:t>
            </a:r>
            <a:r>
              <a:rPr lang="fr-FR" sz="2800" b="1" i="1" dirty="0" smtClean="0">
                <a:latin typeface="Calibri" pitchFamily="34" charset="0"/>
              </a:rPr>
              <a:t>la région sous hyoïdienne </a:t>
            </a:r>
            <a:r>
              <a:rPr lang="fr-FR" sz="2800" b="1" i="1" dirty="0" smtClean="0">
                <a:latin typeface="Calibri" pitchFamily="34" charset="0"/>
              </a:rPr>
              <a:t>médiane.</a:t>
            </a:r>
          </a:p>
          <a:p>
            <a:r>
              <a:rPr lang="fr-FR" sz="2800" b="1" i="1" dirty="0" smtClean="0">
                <a:latin typeface="Calibri" pitchFamily="34" charset="0"/>
              </a:rPr>
              <a:t>·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 thoracique</a:t>
            </a:r>
            <a:r>
              <a:rPr lang="fr-FR" sz="2800" b="1" i="1" dirty="0" smtClean="0">
                <a:latin typeface="Calibri" pitchFamily="34" charset="0"/>
              </a:rPr>
              <a:t>: de D2 à D10.</a:t>
            </a: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diaphragmatique</a:t>
            </a:r>
            <a:r>
              <a:rPr lang="fr-FR" sz="2800" b="1" i="1" dirty="0" smtClean="0">
                <a:latin typeface="Calibri" pitchFamily="34" charset="0"/>
              </a:rPr>
              <a:t>: orifice </a:t>
            </a:r>
            <a:r>
              <a:rPr lang="fr-FR" sz="2800" b="1" i="1" dirty="0" smtClean="0">
                <a:latin typeface="Calibri" pitchFamily="34" charset="0"/>
              </a:rPr>
              <a:t>œsophagien </a:t>
            </a:r>
            <a:r>
              <a:rPr lang="fr-FR" sz="2800" b="1" i="1" dirty="0" smtClean="0">
                <a:latin typeface="Calibri" pitchFamily="34" charset="0"/>
              </a:rPr>
              <a:t>du diaphragme ou hiatus </a:t>
            </a:r>
            <a:r>
              <a:rPr lang="fr-FR" sz="2800" b="1" i="1" dirty="0" smtClean="0">
                <a:latin typeface="Calibri" pitchFamily="34" charset="0"/>
              </a:rPr>
              <a:t>œsophagien, </a:t>
            </a:r>
            <a:r>
              <a:rPr lang="fr-FR" sz="2800" b="1" i="1" dirty="0" smtClean="0">
                <a:latin typeface="Calibri" pitchFamily="34" charset="0"/>
              </a:rPr>
              <a:t>au </a:t>
            </a:r>
            <a:r>
              <a:rPr lang="fr-FR" sz="2800" b="1" i="1" dirty="0" smtClean="0">
                <a:latin typeface="Calibri" pitchFamily="34" charset="0"/>
              </a:rPr>
              <a:t>niveau de </a:t>
            </a:r>
            <a:r>
              <a:rPr lang="fr-FR" sz="2800" b="1" i="1" dirty="0" smtClean="0">
                <a:latin typeface="Calibri" pitchFamily="34" charset="0"/>
              </a:rPr>
              <a:t>D10, un peu à gauche de la ligne </a:t>
            </a:r>
            <a:r>
              <a:rPr lang="fr-FR" sz="2800" b="1" i="1" dirty="0" smtClean="0">
                <a:latin typeface="Calibri" pitchFamily="34" charset="0"/>
              </a:rPr>
              <a:t>médiane.</a:t>
            </a:r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abdominal</a:t>
            </a:r>
            <a:r>
              <a:rPr lang="fr-FR" sz="2800" b="1" i="1" dirty="0" smtClean="0">
                <a:latin typeface="Calibri" pitchFamily="34" charset="0"/>
              </a:rPr>
              <a:t>: portion très courte, descend jusqu'au cardia, rétro péritonéal, dans la </a:t>
            </a:r>
            <a:r>
              <a:rPr lang="fr-FR" sz="2800" b="1" i="1" dirty="0" smtClean="0">
                <a:latin typeface="Calibri" pitchFamily="34" charset="0"/>
              </a:rPr>
              <a:t>partie supérieure </a:t>
            </a:r>
            <a:r>
              <a:rPr lang="fr-FR" sz="2800" b="1" i="1" dirty="0" smtClean="0">
                <a:latin typeface="Calibri" pitchFamily="34" charset="0"/>
              </a:rPr>
              <a:t>de l'abdomen.</a:t>
            </a: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5"/>
            <a:ext cx="8929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latin typeface="Calibri" pitchFamily="34" charset="0"/>
              </a:rPr>
              <a:t>		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D- 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Terminaison</a:t>
            </a:r>
            <a:r>
              <a:rPr lang="fr-FR" sz="32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3200" b="1" i="1" dirty="0" smtClean="0">
                <a:latin typeface="Calibri" pitchFamily="34" charset="0"/>
              </a:rPr>
              <a:t>- Au niveau du </a:t>
            </a:r>
            <a:r>
              <a:rPr lang="fr-FR" sz="3200" b="1" i="1" dirty="0" smtClean="0">
                <a:solidFill>
                  <a:srgbClr val="C00000"/>
                </a:solidFill>
                <a:latin typeface="Calibri" pitchFamily="34" charset="0"/>
              </a:rPr>
              <a:t>cardia</a:t>
            </a:r>
            <a:r>
              <a:rPr lang="fr-FR" sz="3200" b="1" i="1" dirty="0" smtClean="0">
                <a:latin typeface="Calibri" pitchFamily="34" charset="0"/>
              </a:rPr>
              <a:t> le </a:t>
            </a:r>
            <a:r>
              <a:rPr lang="fr-FR" sz="3200" b="1" i="1" dirty="0" smtClean="0">
                <a:latin typeface="Calibri" pitchFamily="34" charset="0"/>
              </a:rPr>
              <a:t>faisant communiquer </a:t>
            </a:r>
            <a:r>
              <a:rPr lang="fr-FR" sz="3200" b="1" i="1" dirty="0" smtClean="0">
                <a:latin typeface="Calibri" pitchFamily="34" charset="0"/>
              </a:rPr>
              <a:t>avec l'estomac, situé en regard de D12, à </a:t>
            </a:r>
            <a:r>
              <a:rPr lang="fr-FR" sz="3200" b="1" i="1" dirty="0" smtClean="0">
                <a:solidFill>
                  <a:srgbClr val="C00000"/>
                </a:solidFill>
                <a:latin typeface="Calibri" pitchFamily="34" charset="0"/>
              </a:rPr>
              <a:t>2cm à</a:t>
            </a:r>
          </a:p>
          <a:p>
            <a:r>
              <a:rPr lang="fr-FR" sz="3200" b="1" i="1" dirty="0" smtClean="0">
                <a:solidFill>
                  <a:srgbClr val="C00000"/>
                </a:solidFill>
                <a:latin typeface="Calibri" pitchFamily="34" charset="0"/>
              </a:rPr>
              <a:t>gauche de la ligne médiane</a:t>
            </a:r>
            <a:r>
              <a:rPr lang="fr-FR" sz="3200" b="1" i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endParaRPr lang="fr-FR" sz="3200" b="1" i="1" dirty="0" smtClean="0">
              <a:latin typeface="Calibri" pitchFamily="34" charset="0"/>
            </a:endParaRPr>
          </a:p>
          <a:p>
            <a:r>
              <a:rPr lang="fr-FR" sz="3200" b="1" i="1" dirty="0" smtClean="0">
                <a:latin typeface="Calibri" pitchFamily="34" charset="0"/>
              </a:rPr>
              <a:t>· oblique vers la gauche jusqu'à D4 (crosse de l'aorte</a:t>
            </a:r>
            <a:r>
              <a:rPr lang="fr-FR" sz="3200" b="1" i="1" dirty="0" smtClean="0">
                <a:latin typeface="Calibri" pitchFamily="34" charset="0"/>
              </a:rPr>
              <a:t>),</a:t>
            </a:r>
          </a:p>
          <a:p>
            <a:endParaRPr lang="fr-FR" sz="3200" b="1" i="1" dirty="0" smtClean="0">
              <a:latin typeface="Calibri" pitchFamily="34" charset="0"/>
            </a:endParaRPr>
          </a:p>
          <a:p>
            <a:r>
              <a:rPr lang="fr-FR" sz="3200" b="1" i="1" dirty="0" smtClean="0">
                <a:latin typeface="Calibri" pitchFamily="34" charset="0"/>
              </a:rPr>
              <a:t>· oblique vers la droite de D4 à D7</a:t>
            </a:r>
            <a:r>
              <a:rPr lang="fr-FR" sz="3200" b="1" i="1" dirty="0" smtClean="0">
                <a:latin typeface="Calibri" pitchFamily="34" charset="0"/>
              </a:rPr>
              <a:t>,</a:t>
            </a:r>
          </a:p>
          <a:p>
            <a:endParaRPr lang="fr-FR" sz="3200" b="1" i="1" dirty="0" smtClean="0">
              <a:latin typeface="Calibri" pitchFamily="34" charset="0"/>
            </a:endParaRPr>
          </a:p>
          <a:p>
            <a:r>
              <a:rPr lang="fr-FR" sz="3200" b="1" i="1" dirty="0" smtClean="0">
                <a:latin typeface="Calibri" pitchFamily="34" charset="0"/>
              </a:rPr>
              <a:t>· oblique vers la gauche de D7 jusqu'au cardia.</a:t>
            </a:r>
            <a:endParaRPr lang="fr-FR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Oesophage_anterie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0007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  <a:latin typeface="Calibri" pitchFamily="34" charset="0"/>
              </a:rPr>
              <a:t>		E- </a:t>
            </a:r>
            <a:r>
              <a:rPr lang="fr-FR" sz="4000" b="1" i="1" dirty="0" smtClean="0">
                <a:solidFill>
                  <a:srgbClr val="FF0000"/>
                </a:solidFill>
                <a:latin typeface="Calibri" pitchFamily="34" charset="0"/>
              </a:rPr>
              <a:t>Configuration </a:t>
            </a:r>
            <a:endParaRPr lang="fr-FR" sz="4000" dirty="0" smtClean="0"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7030A0"/>
                </a:solidFill>
              </a:rPr>
              <a:t>	</a:t>
            </a:r>
            <a:r>
              <a:rPr lang="fr-FR" sz="2800" b="1" i="1" dirty="0" smtClean="0">
                <a:solidFill>
                  <a:srgbClr val="7030A0"/>
                </a:solidFill>
                <a:latin typeface="+mj-lt"/>
              </a:rPr>
              <a:t>1-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Externe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Partie </a:t>
            </a:r>
            <a:r>
              <a:rPr lang="fr-FR" sz="2400" b="1" i="1" dirty="0" smtClean="0">
                <a:latin typeface="Calibri" pitchFamily="34" charset="0"/>
              </a:rPr>
              <a:t>supérieure: aplatie dans le sens </a:t>
            </a:r>
            <a:r>
              <a:rPr lang="fr-FR" sz="2400" b="1" i="1" dirty="0" smtClean="0">
                <a:latin typeface="Calibri" pitchFamily="34" charset="0"/>
              </a:rPr>
              <a:t>antéropostérieur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Partie </a:t>
            </a:r>
            <a:r>
              <a:rPr lang="fr-FR" sz="2400" b="1" i="1" dirty="0" smtClean="0">
                <a:latin typeface="Calibri" pitchFamily="34" charset="0"/>
              </a:rPr>
              <a:t>basse: +/- </a:t>
            </a:r>
            <a:r>
              <a:rPr lang="fr-FR" sz="2400" b="1" i="1" dirty="0" smtClean="0">
                <a:latin typeface="Calibri" pitchFamily="34" charset="0"/>
              </a:rPr>
              <a:t>cylindrique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Longueur</a:t>
            </a:r>
            <a:r>
              <a:rPr lang="fr-FR" sz="2400" b="1" i="1" dirty="0" smtClean="0">
                <a:latin typeface="Calibri" pitchFamily="34" charset="0"/>
              </a:rPr>
              <a:t>: 25cm en </a:t>
            </a:r>
            <a:r>
              <a:rPr lang="fr-FR" sz="2400" b="1" i="1" dirty="0" smtClean="0">
                <a:latin typeface="Calibri" pitchFamily="34" charset="0"/>
              </a:rPr>
              <a:t>moyenne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Diamètre</a:t>
            </a:r>
            <a:r>
              <a:rPr lang="fr-FR" sz="2400" b="1" i="1" dirty="0" smtClean="0">
                <a:latin typeface="Calibri" pitchFamily="34" charset="0"/>
              </a:rPr>
              <a:t>: 2-3cm, il est irrégulier avec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4 rétrécissements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cricoidien</a:t>
            </a:r>
            <a:endParaRPr lang="fr-FR" sz="24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solidFill>
                  <a:schemeClr val="accent1"/>
                </a:solidFill>
                <a:latin typeface="Calibri" pitchFamily="34" charset="0"/>
              </a:rPr>
              <a:t>aortique</a:t>
            </a:r>
            <a:r>
              <a:rPr lang="fr-FR" sz="2400" b="1" i="1" dirty="0" smtClean="0">
                <a:latin typeface="Calibri" pitchFamily="34" charset="0"/>
              </a:rPr>
              <a:t> (D4- crosse de l'aorte)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bronchique</a:t>
            </a:r>
            <a:r>
              <a:rPr lang="fr-FR" sz="2400" b="1" i="1" dirty="0" smtClean="0">
                <a:latin typeface="Calibri" pitchFamily="34" charset="0"/>
              </a:rPr>
              <a:t> (bronche souche gauche)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diaphragmatique</a:t>
            </a:r>
            <a:r>
              <a:rPr lang="fr-FR" sz="2400" b="1" i="1" dirty="0" smtClean="0">
                <a:latin typeface="Calibri" pitchFamily="34" charset="0"/>
              </a:rPr>
              <a:t> (hiatus </a:t>
            </a:r>
            <a:r>
              <a:rPr lang="fr-FR" sz="2400" b="1" i="1" dirty="0" smtClean="0">
                <a:latin typeface="Calibri" pitchFamily="34" charset="0"/>
              </a:rPr>
              <a:t>œsophagien)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68580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6439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7030A0"/>
                </a:solidFill>
                <a:latin typeface="+mj-lt"/>
              </a:rPr>
              <a:t>	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2- 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Interne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Conduit </a:t>
            </a:r>
            <a:r>
              <a:rPr lang="fr-FR" sz="2800" b="1" i="1" dirty="0" smtClean="0">
                <a:latin typeface="Calibri" pitchFamily="34" charset="0"/>
              </a:rPr>
              <a:t>souple, 3mm environ d'épaisseur, 3 tuniques</a:t>
            </a:r>
            <a:r>
              <a:rPr lang="fr-FR" sz="2800" b="1" i="1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	· </a:t>
            </a:r>
            <a:r>
              <a:rPr lang="fr-FR" sz="2800" b="1" i="1" dirty="0" smtClean="0">
                <a:latin typeface="Calibri" pitchFamily="34" charset="0"/>
              </a:rPr>
              <a:t>interne: muqueuse, épithélium pavimenteux </a:t>
            </a:r>
            <a:r>
              <a:rPr lang="fr-FR" sz="2800" b="1" i="1" dirty="0" smtClean="0">
                <a:latin typeface="Calibri" pitchFamily="34" charset="0"/>
              </a:rPr>
              <a:t>			stratifié</a:t>
            </a:r>
          </a:p>
          <a:p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	· </a:t>
            </a:r>
            <a:r>
              <a:rPr lang="fr-FR" sz="2800" b="1" i="1" dirty="0" smtClean="0">
                <a:latin typeface="Calibri" pitchFamily="34" charset="0"/>
              </a:rPr>
              <a:t>moyenne: sous muqueuse, </a:t>
            </a:r>
            <a:r>
              <a:rPr lang="fr-FR" sz="2800" b="1" i="1" dirty="0" smtClean="0">
                <a:latin typeface="Calibri" pitchFamily="34" charset="0"/>
              </a:rPr>
              <a:t>mince</a:t>
            </a:r>
          </a:p>
          <a:p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	· </a:t>
            </a:r>
            <a:r>
              <a:rPr lang="fr-FR" sz="2800" b="1" i="1" dirty="0" smtClean="0">
                <a:latin typeface="Calibri" pitchFamily="34" charset="0"/>
              </a:rPr>
              <a:t>externe: musculaire, avec 2 couches de fibres musculaires lisses</a:t>
            </a:r>
            <a:r>
              <a:rPr lang="fr-FR" sz="2000" b="1" i="1" dirty="0" smtClean="0">
                <a:latin typeface="Calibri" pitchFamily="34" charset="0"/>
              </a:rPr>
              <a:t>:</a:t>
            </a:r>
            <a:r>
              <a:rPr lang="fr-FR" sz="2000" b="1" i="1" dirty="0" smtClean="0">
                <a:latin typeface="Calibri" pitchFamily="34" charset="0"/>
              </a:rPr>
              <a:t> </a:t>
            </a:r>
            <a:endParaRPr lang="fr-FR" sz="2000" b="1" i="1" dirty="0" smtClean="0">
              <a:latin typeface="Calibri" pitchFamily="34" charset="0"/>
            </a:endParaRPr>
          </a:p>
          <a:p>
            <a:r>
              <a:rPr lang="fr-FR" sz="2000" b="1" i="1" dirty="0" smtClean="0">
                <a:latin typeface="Calibri" pitchFamily="34" charset="0"/>
              </a:rPr>
              <a:t>	</a:t>
            </a:r>
            <a:r>
              <a:rPr lang="fr-FR" sz="2000" b="1" i="1" dirty="0" smtClean="0">
                <a:latin typeface="Calibri" pitchFamily="34" charset="0"/>
              </a:rPr>
              <a:t>	</a:t>
            </a:r>
            <a:r>
              <a:rPr lang="fr-FR" sz="2800" b="1" i="1" dirty="0" smtClean="0">
                <a:latin typeface="Calibri" pitchFamily="34" charset="0"/>
              </a:rPr>
              <a:t>profonde</a:t>
            </a:r>
            <a:r>
              <a:rPr lang="fr-FR" sz="2800" b="1" i="1" dirty="0" smtClean="0">
                <a:latin typeface="Calibri" pitchFamily="34" charset="0"/>
              </a:rPr>
              <a:t>: circulaire</a:t>
            </a:r>
          </a:p>
          <a:p>
            <a:r>
              <a:rPr lang="fr-FR" sz="2800" b="1" i="1" dirty="0" smtClean="0">
                <a:latin typeface="Calibri" pitchFamily="34" charset="0"/>
              </a:rPr>
              <a:t> </a:t>
            </a:r>
            <a:r>
              <a:rPr lang="fr-FR" sz="2800" b="1" i="1" dirty="0" smtClean="0">
                <a:latin typeface="Calibri" pitchFamily="34" charset="0"/>
              </a:rPr>
              <a:t>		superficielle</a:t>
            </a:r>
            <a:r>
              <a:rPr lang="fr-FR" sz="2800" b="1" i="1" dirty="0" smtClean="0">
                <a:latin typeface="Calibri" pitchFamily="34" charset="0"/>
              </a:rPr>
              <a:t>: longitudinale</a:t>
            </a: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</a:rPr>
              <a:t>	</a:t>
            </a:r>
            <a:r>
              <a:rPr lang="fr-FR" sz="4400" b="1" i="1" dirty="0" smtClean="0">
                <a:solidFill>
                  <a:srgbClr val="FF0000"/>
                </a:solidFill>
                <a:latin typeface="Calibri" pitchFamily="34" charset="0"/>
              </a:rPr>
              <a:t>II- Œsophage </a:t>
            </a:r>
            <a:r>
              <a:rPr lang="fr-FR" sz="4400" b="1" i="1" dirty="0" smtClean="0">
                <a:solidFill>
                  <a:srgbClr val="FF0000"/>
                </a:solidFill>
                <a:latin typeface="Calibri" pitchFamily="34" charset="0"/>
              </a:rPr>
              <a:t>thoracique:</a:t>
            </a:r>
            <a:endParaRPr lang="fr-FR" sz="4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142984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	A-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Situation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fr-FR" sz="28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Le </a:t>
            </a:r>
            <a:r>
              <a:rPr lang="fr-FR" sz="24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segment thoracique </a:t>
            </a:r>
            <a:r>
              <a:rPr lang="fr-FR" sz="2400" b="1" i="1" dirty="0" smtClean="0">
                <a:latin typeface="Calibri" pitchFamily="34" charset="0"/>
              </a:rPr>
              <a:t>est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la portion la plus longue </a:t>
            </a:r>
            <a:r>
              <a:rPr lang="fr-FR" sz="2400" b="1" i="1" dirty="0" smtClean="0">
                <a:latin typeface="Calibri" pitchFamily="34" charset="0"/>
              </a:rPr>
              <a:t>de </a:t>
            </a:r>
            <a:r>
              <a:rPr lang="fr-FR" sz="2400" b="1" i="1" dirty="0" smtClean="0">
                <a:latin typeface="Calibri" pitchFamily="34" charset="0"/>
              </a:rPr>
              <a:t>l'œsophage, </a:t>
            </a:r>
            <a:r>
              <a:rPr lang="fr-FR" sz="2400" b="1" i="1" dirty="0" smtClean="0">
                <a:latin typeface="Calibri" pitchFamily="34" charset="0"/>
              </a:rPr>
              <a:t>avec une longueur </a:t>
            </a:r>
            <a:r>
              <a:rPr lang="fr-FR" sz="2400" b="1" i="1" dirty="0" smtClean="0">
                <a:latin typeface="Calibri" pitchFamily="34" charset="0"/>
              </a:rPr>
              <a:t>environ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16cm</a:t>
            </a:r>
            <a:r>
              <a:rPr lang="fr-FR" sz="2400" b="1" i="1" dirty="0" smtClean="0">
                <a:latin typeface="Calibri" pitchFamily="34" charset="0"/>
              </a:rPr>
              <a:t>, descend verticalement dans le médiastin postérieur, s'étend de  </a:t>
            </a:r>
            <a:r>
              <a:rPr lang="fr-FR" sz="2400" b="1" i="1" dirty="0" smtClean="0">
                <a:latin typeface="Calibri" pitchFamily="34" charset="0"/>
              </a:rPr>
              <a:t>D2 </a:t>
            </a:r>
            <a:r>
              <a:rPr lang="fr-FR" sz="2400" b="1" i="1" dirty="0" smtClean="0">
                <a:latin typeface="Calibri" pitchFamily="34" charset="0"/>
              </a:rPr>
              <a:t>à D10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· D2-D4: rétro trachéal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· D4-D10: rétro cardiaque,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311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</a:rPr>
              <a:t>	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B-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Fixité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fr-FR" sz="28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latin typeface="Calibri" pitchFamily="34" charset="0"/>
              </a:rPr>
              <a:t> Epaississement du tissu cellulaire du médiastin postérieur, constituant des tractus fibreux </a:t>
            </a:r>
            <a:r>
              <a:rPr lang="fr-FR" sz="2400" b="1" i="1" dirty="0" smtClean="0">
                <a:latin typeface="Calibri" pitchFamily="34" charset="0"/>
              </a:rPr>
              <a:t>l'unissant notamment </a:t>
            </a:r>
            <a:r>
              <a:rPr lang="fr-FR" sz="2400" b="1" i="1" dirty="0" smtClean="0">
                <a:latin typeface="Calibri" pitchFamily="34" charset="0"/>
              </a:rPr>
              <a:t>à la trachée et au plan pré vertébral.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</a:rPr>
              <a:t>	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III- 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Rapports</a:t>
            </a:r>
            <a:r>
              <a:rPr lang="fr-FR" sz="32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fr-FR" sz="28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fr-FR" sz="28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Peuvent </a:t>
            </a:r>
            <a:r>
              <a:rPr lang="fr-FR" sz="2800" b="1" i="1" dirty="0" smtClean="0">
                <a:latin typeface="Calibri" pitchFamily="34" charset="0"/>
              </a:rPr>
              <a:t>être individualisés </a:t>
            </a:r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en 3 étages</a:t>
            </a:r>
            <a:r>
              <a:rPr lang="fr-FR" sz="2800" b="1" i="1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supérieur</a:t>
            </a:r>
            <a:r>
              <a:rPr lang="fr-FR" sz="2800" b="1" i="1" dirty="0" smtClean="0">
                <a:latin typeface="Calibri" pitchFamily="34" charset="0"/>
              </a:rPr>
              <a:t>: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sus-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azygo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-aortique</a:t>
            </a:r>
            <a:r>
              <a:rPr lang="fr-FR" sz="2800" b="1" i="1" dirty="0" smtClean="0">
                <a:latin typeface="Calibri" pitchFamily="34" charset="0"/>
              </a:rPr>
              <a:t> (au dessus des crosses vasculaires</a:t>
            </a:r>
            <a:r>
              <a:rPr lang="fr-FR" sz="2800" b="1" i="1" dirty="0" smtClean="0">
                <a:latin typeface="Calibri" pitchFamily="34" charset="0"/>
              </a:rPr>
              <a:t>),</a:t>
            </a:r>
          </a:p>
          <a:p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moyen</a:t>
            </a:r>
            <a:r>
              <a:rPr lang="fr-FR" sz="2800" b="1" i="1" dirty="0" smtClean="0">
                <a:latin typeface="Calibri" pitchFamily="34" charset="0"/>
              </a:rPr>
              <a:t>: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inter-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azygo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-aortique</a:t>
            </a:r>
            <a:r>
              <a:rPr lang="fr-FR" sz="2800" b="1" i="1" dirty="0" smtClean="0">
                <a:latin typeface="Calibri" pitchFamily="34" charset="0"/>
              </a:rPr>
              <a:t> (au niveau des crosses vasculaires</a:t>
            </a:r>
            <a:r>
              <a:rPr lang="fr-FR" sz="2800" b="1" i="1" dirty="0" smtClean="0">
                <a:latin typeface="Calibri" pitchFamily="34" charset="0"/>
              </a:rPr>
              <a:t>),</a:t>
            </a:r>
          </a:p>
          <a:p>
            <a:endParaRPr lang="fr-FR" sz="2800" b="1" i="1" dirty="0" smtClean="0"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·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inférieur</a:t>
            </a:r>
            <a:r>
              <a:rPr lang="fr-FR" sz="2800" b="1" i="1" dirty="0" smtClean="0">
                <a:latin typeface="Calibri" pitchFamily="34" charset="0"/>
              </a:rPr>
              <a:t>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sous-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azygo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-aortique</a:t>
            </a:r>
            <a:r>
              <a:rPr lang="fr-FR" sz="2800" b="1" i="1" dirty="0" smtClean="0">
                <a:latin typeface="Calibri" pitchFamily="34" charset="0"/>
              </a:rPr>
              <a:t> (au dessous des crosses).</a:t>
            </a: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928670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</a:rPr>
              <a:t>		</a:t>
            </a:r>
          </a:p>
          <a:p>
            <a:endParaRPr lang="fr-FR" sz="2800" b="1" i="1" dirty="0" smtClean="0">
              <a:solidFill>
                <a:srgbClr val="0070C0"/>
              </a:solidFill>
            </a:endParaRPr>
          </a:p>
          <a:p>
            <a:r>
              <a:rPr lang="fr-FR" sz="2800" b="1" i="1" dirty="0" smtClean="0">
                <a:solidFill>
                  <a:srgbClr val="0070C0"/>
                </a:solidFill>
              </a:rPr>
              <a:t>	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	A- 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Etage supérieur </a:t>
            </a:r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endParaRPr lang="fr-FR" sz="28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	1-Rapports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postérieurs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La </a:t>
            </a:r>
            <a:r>
              <a:rPr lang="fr-FR" sz="2400" b="1" i="1" dirty="0" smtClean="0">
                <a:solidFill>
                  <a:schemeClr val="accent4"/>
                </a:solidFill>
                <a:latin typeface="Calibri" pitchFamily="34" charset="0"/>
              </a:rPr>
              <a:t>colonne vertébrale </a:t>
            </a:r>
            <a:r>
              <a:rPr lang="fr-FR" sz="2400" b="1" i="1" dirty="0" smtClean="0">
                <a:latin typeface="Calibri" pitchFamily="34" charset="0"/>
              </a:rPr>
              <a:t>de D2 à D4</a:t>
            </a:r>
            <a:r>
              <a:rPr lang="fr-FR" sz="2400" b="1" i="1" dirty="0" smtClean="0">
                <a:solidFill>
                  <a:schemeClr val="accent4"/>
                </a:solidFill>
                <a:latin typeface="Calibri" pitchFamily="34" charset="0"/>
              </a:rPr>
              <a:t>, muscles </a:t>
            </a:r>
            <a:r>
              <a:rPr lang="fr-FR" sz="2400" b="1" i="1" dirty="0" smtClean="0">
                <a:solidFill>
                  <a:schemeClr val="accent4"/>
                </a:solidFill>
                <a:latin typeface="Calibri" pitchFamily="34" charset="0"/>
              </a:rPr>
              <a:t>pré vertébraux</a:t>
            </a:r>
            <a:r>
              <a:rPr lang="fr-FR" sz="2400" b="1" i="1" dirty="0" smtClean="0">
                <a:latin typeface="Calibri" pitchFamily="34" charset="0"/>
              </a:rPr>
              <a:t>, </a:t>
            </a:r>
            <a:r>
              <a:rPr lang="fr-FR" sz="2400" b="1" i="1" dirty="0" smtClean="0">
                <a:latin typeface="Calibri" pitchFamily="34" charset="0"/>
              </a:rPr>
              <a:t>aponévrose pré vertébrale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Séparé de cette paroi par l'espace rétro viscéral (aponévrose pré-vertébrale, gaine viscérale, </a:t>
            </a:r>
            <a:r>
              <a:rPr lang="fr-FR" sz="2400" b="1" i="1" dirty="0" smtClean="0">
                <a:latin typeface="Calibri" pitchFamily="34" charset="0"/>
              </a:rPr>
              <a:t>lames sagittales</a:t>
            </a:r>
            <a:r>
              <a:rPr lang="fr-FR" sz="2400" b="1" i="1" dirty="0" smtClean="0">
                <a:latin typeface="Calibri" pitchFamily="34" charset="0"/>
              </a:rPr>
              <a:t>)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7346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</a:rPr>
              <a:t>	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2-Rapports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antérieurs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La trachée</a:t>
            </a:r>
            <a:r>
              <a:rPr lang="fr-FR" sz="2400" b="1" i="1" dirty="0" smtClean="0">
                <a:latin typeface="Calibri" pitchFamily="34" charset="0"/>
              </a:rPr>
              <a:t>: qu'il déborde à gauche limitant ainsi </a:t>
            </a:r>
            <a:r>
              <a:rPr lang="fr-FR" sz="2400" b="1" i="1" dirty="0" smtClean="0">
                <a:solidFill>
                  <a:srgbClr val="92D050"/>
                </a:solidFill>
                <a:latin typeface="Calibri" pitchFamily="34" charset="0"/>
              </a:rPr>
              <a:t>l'angle</a:t>
            </a:r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solidFill>
                  <a:srgbClr val="92D050"/>
                </a:solidFill>
                <a:latin typeface="Calibri" pitchFamily="34" charset="0"/>
              </a:rPr>
              <a:t>oeso trachéal</a:t>
            </a: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Le nerf récurrent gauche</a:t>
            </a:r>
            <a:r>
              <a:rPr lang="fr-FR" sz="2400" b="1" i="1" dirty="0" smtClean="0">
                <a:latin typeface="Calibri" pitchFamily="34" charset="0"/>
              </a:rPr>
              <a:t>: accompagné par la chaîne lymphatique </a:t>
            </a:r>
            <a:r>
              <a:rPr lang="fr-FR" sz="2400" b="1" i="1" dirty="0" smtClean="0">
                <a:latin typeface="Calibri" pitchFamily="34" charset="0"/>
              </a:rPr>
              <a:t>récurrencielle</a:t>
            </a:r>
            <a:r>
              <a:rPr lang="fr-FR" sz="2400" b="1" i="1" dirty="0" smtClean="0">
                <a:latin typeface="Calibri" pitchFamily="34" charset="0"/>
              </a:rPr>
              <a:t>, il monte dans </a:t>
            </a:r>
            <a:r>
              <a:rPr lang="fr-FR" sz="2400" b="1" i="1" dirty="0" smtClean="0">
                <a:latin typeface="Calibri" pitchFamily="34" charset="0"/>
              </a:rPr>
              <a:t>la partie </a:t>
            </a:r>
            <a:r>
              <a:rPr lang="fr-FR" sz="2400" b="1" i="1" dirty="0" smtClean="0">
                <a:latin typeface="Calibri" pitchFamily="34" charset="0"/>
              </a:rPr>
              <a:t>gauche de la face antérieure de </a:t>
            </a:r>
            <a:r>
              <a:rPr lang="fr-FR" sz="2400" b="1" i="1" dirty="0" smtClean="0">
                <a:latin typeface="Calibri" pitchFamily="34" charset="0"/>
              </a:rPr>
              <a:t>l'œsophage.</a:t>
            </a: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Les constituants vasculaires du triangle pré trachéal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à droite</a:t>
            </a:r>
            <a:r>
              <a:rPr lang="fr-FR" sz="2400" b="1" i="1" dirty="0" smtClean="0">
                <a:latin typeface="Calibri" pitchFamily="34" charset="0"/>
              </a:rPr>
              <a:t>: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le tronc artériel brachio-céphalique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à gauche</a:t>
            </a:r>
            <a:r>
              <a:rPr lang="fr-FR" sz="2400" b="1" i="1" dirty="0" smtClean="0">
                <a:latin typeface="Calibri" pitchFamily="34" charset="0"/>
              </a:rPr>
              <a:t>: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la carotide primitive gauche</a:t>
            </a:r>
            <a:r>
              <a:rPr lang="fr-FR" sz="2400" b="1" i="1" dirty="0" smtClean="0">
                <a:latin typeface="Calibri" pitchFamily="34" charset="0"/>
              </a:rPr>
              <a:t> avec chaîne lymphatique </a:t>
            </a:r>
            <a:r>
              <a:rPr lang="fr-FR" sz="2400" b="1" i="1" dirty="0" smtClean="0">
                <a:latin typeface="Calibri" pitchFamily="34" charset="0"/>
              </a:rPr>
              <a:t>médiastinale</a:t>
            </a:r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antérieure gauche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en haut</a:t>
            </a:r>
            <a:r>
              <a:rPr lang="fr-FR" sz="2400" b="1" i="1" dirty="0" smtClean="0">
                <a:latin typeface="Calibri" pitchFamily="34" charset="0"/>
              </a:rPr>
              <a:t>: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Tronc veineux brachio-céphalique </a:t>
            </a:r>
            <a:r>
              <a:rPr lang="fr-FR" sz="2400" b="1" i="1" dirty="0" smtClean="0">
                <a:latin typeface="Calibri" pitchFamily="34" charset="0"/>
              </a:rPr>
              <a:t>et la chaîne lymphatique </a:t>
            </a:r>
            <a:r>
              <a:rPr lang="fr-FR" sz="2400" b="1" i="1" dirty="0" smtClean="0">
                <a:latin typeface="Calibri" pitchFamily="34" charset="0"/>
              </a:rPr>
              <a:t>médiastinale</a:t>
            </a:r>
            <a:r>
              <a:rPr lang="fr-FR" sz="2400" b="1" i="1" dirty="0" smtClean="0">
                <a:latin typeface="Calibri" pitchFamily="34" charset="0"/>
              </a:rPr>
              <a:t> antérieure </a:t>
            </a:r>
            <a:r>
              <a:rPr lang="fr-FR" sz="2400" b="1" i="1" dirty="0" smtClean="0">
                <a:latin typeface="Calibri" pitchFamily="34" charset="0"/>
              </a:rPr>
              <a:t>transverse</a:t>
            </a: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La lame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thyro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-péricardique</a:t>
            </a:r>
            <a:r>
              <a:rPr lang="fr-FR" sz="2400" b="1" i="1" dirty="0" smtClean="0">
                <a:latin typeface="Calibri" pitchFamily="34" charset="0"/>
              </a:rPr>
              <a:t>: traverse le triangle pré trachéal,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contient l'artère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thyroïdienne moyenne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(inconstante), celle-ci explique le goitre plongeant</a:t>
            </a:r>
            <a:r>
              <a:rPr lang="fr-FR" sz="2400" b="1" i="1" dirty="0" smtClean="0">
                <a:latin typeface="Calibri" pitchFamily="34" charset="0"/>
              </a:rPr>
              <a:t>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35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	3-Rapports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droits :</a:t>
            </a:r>
          </a:p>
          <a:p>
            <a:pPr>
              <a:buFontTx/>
              <a:buChar char="-"/>
            </a:pP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La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plèvre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médiastinale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et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la face interne du poumon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droit</a:t>
            </a:r>
            <a:endParaRPr lang="fr-FR" sz="2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Plus en avant:</a:t>
            </a:r>
          </a:p>
          <a:p>
            <a:r>
              <a:rPr lang="fr-FR" sz="2400" b="1" i="1" dirty="0" smtClean="0">
                <a:latin typeface="Calibri" pitchFamily="34" charset="0"/>
              </a:rPr>
              <a:t>  ·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Nerf vague droit</a:t>
            </a:r>
            <a:r>
              <a:rPr lang="fr-FR" sz="2400" b="1" i="1" dirty="0" smtClean="0">
                <a:latin typeface="Calibri" pitchFamily="34" charset="0"/>
              </a:rPr>
              <a:t>: sur la face latérale droite de la trachée gagnant le bord droit </a:t>
            </a:r>
            <a:r>
              <a:rPr lang="fr-FR" sz="2400" b="1" i="1" dirty="0" smtClean="0">
                <a:latin typeface="Calibri" pitchFamily="34" charset="0"/>
              </a:rPr>
              <a:t>de l'œsophage</a:t>
            </a: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  ·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Les constituants de la loge latéro-trachéale droite</a:t>
            </a:r>
            <a:r>
              <a:rPr lang="fr-FR" sz="2400" b="1" i="1" dirty="0" smtClean="0">
                <a:latin typeface="Calibri" pitchFamily="34" charset="0"/>
              </a:rPr>
              <a:t>: "</a:t>
            </a:r>
            <a:r>
              <a:rPr lang="fr-FR" sz="2400" b="1" i="1" dirty="0" smtClean="0">
                <a:solidFill>
                  <a:schemeClr val="accent4"/>
                </a:solidFill>
                <a:latin typeface="Calibri" pitchFamily="34" charset="0"/>
              </a:rPr>
              <a:t>Loge de Barety</a:t>
            </a:r>
            <a:r>
              <a:rPr lang="fr-FR" sz="2400" b="1" i="1" dirty="0" smtClean="0">
                <a:latin typeface="Calibri" pitchFamily="34" charset="0"/>
              </a:rPr>
              <a:t>" ; contient la </a:t>
            </a:r>
            <a:r>
              <a:rPr lang="fr-FR" sz="2400" b="1" i="1" dirty="0" smtClean="0">
                <a:latin typeface="Calibri" pitchFamily="34" charset="0"/>
              </a:rPr>
              <a:t>chaîne lymphatique </a:t>
            </a:r>
            <a:r>
              <a:rPr lang="fr-FR" sz="2400" b="1" i="1" dirty="0" smtClean="0">
                <a:latin typeface="Calibri" pitchFamily="34" charset="0"/>
              </a:rPr>
              <a:t>latéro-trachéale droite limitée par:</a:t>
            </a:r>
          </a:p>
          <a:p>
            <a:r>
              <a:rPr lang="fr-FR" sz="2400" b="1" i="1" dirty="0" smtClean="0">
                <a:latin typeface="Calibri" pitchFamily="34" charset="0"/>
              </a:rPr>
              <a:t>    </a:t>
            </a:r>
            <a:r>
              <a:rPr lang="fr-FR" sz="2400" b="1" i="1" dirty="0" smtClean="0">
                <a:latin typeface="Calibri" pitchFamily="34" charset="0"/>
              </a:rPr>
              <a:t>en avant: Tronc veineux brachio-céphalique et veine cave supérieure,</a:t>
            </a:r>
          </a:p>
          <a:p>
            <a:r>
              <a:rPr lang="fr-FR" sz="2400" b="1" i="1" dirty="0" smtClean="0">
                <a:latin typeface="Calibri" pitchFamily="34" charset="0"/>
              </a:rPr>
              <a:t>    en </a:t>
            </a:r>
            <a:r>
              <a:rPr lang="fr-FR" sz="2400" b="1" i="1" dirty="0" smtClean="0">
                <a:latin typeface="Calibri" pitchFamily="34" charset="0"/>
              </a:rPr>
              <a:t>arrière: Nerf vague droit,</a:t>
            </a:r>
          </a:p>
          <a:p>
            <a:r>
              <a:rPr lang="fr-FR" sz="2400" b="1" i="1" dirty="0" smtClean="0">
                <a:latin typeface="Calibri" pitchFamily="34" charset="0"/>
              </a:rPr>
              <a:t>    en </a:t>
            </a:r>
            <a:r>
              <a:rPr lang="fr-FR" sz="2400" b="1" i="1" dirty="0" smtClean="0">
                <a:latin typeface="Calibri" pitchFamily="34" charset="0"/>
              </a:rPr>
              <a:t>haut: Sous clavière droite,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   en </a:t>
            </a:r>
            <a:r>
              <a:rPr lang="fr-FR" sz="2400" b="1" i="1" dirty="0" smtClean="0">
                <a:latin typeface="Calibri" pitchFamily="34" charset="0"/>
              </a:rPr>
              <a:t>bas: Crosse de la veine azygos,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   en </a:t>
            </a:r>
            <a:r>
              <a:rPr lang="fr-FR" sz="2400" b="1" i="1" dirty="0" smtClean="0">
                <a:latin typeface="Calibri" pitchFamily="34" charset="0"/>
              </a:rPr>
              <a:t>dehors: la plèvre </a:t>
            </a:r>
            <a:r>
              <a:rPr lang="fr-FR" sz="2400" b="1" i="1" dirty="0" smtClean="0">
                <a:latin typeface="Calibri" pitchFamily="34" charset="0"/>
              </a:rPr>
              <a:t>médiastinale</a:t>
            </a:r>
            <a:r>
              <a:rPr lang="fr-FR" sz="2400" b="1" i="1" dirty="0" smtClean="0"/>
              <a:t>.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Oesophage_coupes_axia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642918"/>
            <a:ext cx="47863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Oesophage_faces_mediast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Oesophage_posterie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000" y="633051"/>
            <a:ext cx="4104000" cy="559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ghebriout\Pictures\Pharynx_sagittale.jpg"/>
          <p:cNvPicPr/>
          <p:nvPr/>
        </p:nvPicPr>
        <p:blipFill>
          <a:blip r:embed="rId2"/>
          <a:srcRect t="5969" r="2839"/>
          <a:stretch>
            <a:fillRect/>
          </a:stretch>
        </p:blipFill>
        <p:spPr bwMode="auto">
          <a:xfrm>
            <a:off x="1859661" y="115824"/>
            <a:ext cx="5424678" cy="6626352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74345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	4-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Rapports gauches :</a:t>
            </a:r>
          </a:p>
          <a:p>
            <a:r>
              <a:rPr lang="fr-FR" sz="2400" b="1" i="1" dirty="0" smtClean="0">
                <a:latin typeface="Calibri" pitchFamily="34" charset="0"/>
              </a:rPr>
              <a:t>- Principaux rapports:</a:t>
            </a:r>
          </a:p>
          <a:p>
            <a:r>
              <a:rPr lang="fr-FR" sz="2400" b="1" i="1" dirty="0" smtClean="0">
                <a:latin typeface="Calibri" pitchFamily="34" charset="0"/>
              </a:rPr>
              <a:t>· </a:t>
            </a:r>
            <a:r>
              <a:rPr lang="fr-FR" sz="2400" b="1" i="1" dirty="0" smtClean="0">
                <a:solidFill>
                  <a:srgbClr val="7030A0"/>
                </a:solidFill>
                <a:latin typeface="Calibri" pitchFamily="34" charset="0"/>
              </a:rPr>
              <a:t>Nerf récurrent gauche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r>
              <a:rPr lang="fr-FR" sz="2400" b="1" i="1" dirty="0" smtClean="0">
                <a:latin typeface="Calibri" pitchFamily="34" charset="0"/>
              </a:rPr>
              <a:t>·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L'artère sous clavière gauche </a:t>
            </a:r>
            <a:r>
              <a:rPr lang="fr-FR" sz="2400" b="1" i="1" dirty="0" smtClean="0">
                <a:latin typeface="Calibri" pitchFamily="34" charset="0"/>
              </a:rPr>
              <a:t>qui monte le long de </a:t>
            </a:r>
            <a:r>
              <a:rPr lang="fr-FR" sz="2400" b="1" i="1" dirty="0" smtClean="0">
                <a:latin typeface="Calibri" pitchFamily="34" charset="0"/>
              </a:rPr>
              <a:t>l'œsophage,</a:t>
            </a: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· </a:t>
            </a: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Canal thoracique </a:t>
            </a:r>
            <a:r>
              <a:rPr lang="fr-FR" sz="2400" b="1" i="1" dirty="0" smtClean="0">
                <a:latin typeface="Calibri" pitchFamily="34" charset="0"/>
              </a:rPr>
              <a:t>en dedans de celle-ci,</a:t>
            </a:r>
          </a:p>
          <a:p>
            <a:r>
              <a:rPr lang="fr-FR" sz="2400" b="1" i="1" dirty="0" smtClean="0">
                <a:latin typeface="Calibri" pitchFamily="34" charset="0"/>
              </a:rPr>
              <a:t>· </a:t>
            </a:r>
            <a:r>
              <a:rPr lang="fr-FR" sz="2400" b="1" i="1" dirty="0" smtClean="0">
                <a:solidFill>
                  <a:srgbClr val="FFC000"/>
                </a:solidFill>
                <a:latin typeface="Calibri" pitchFamily="34" charset="0"/>
              </a:rPr>
              <a:t>La plèvre </a:t>
            </a:r>
            <a:r>
              <a:rPr lang="fr-FR" sz="2400" b="1" i="1" dirty="0" smtClean="0">
                <a:solidFill>
                  <a:srgbClr val="FFC000"/>
                </a:solidFill>
                <a:latin typeface="Calibri" pitchFamily="34" charset="0"/>
              </a:rPr>
              <a:t>médiastinale</a:t>
            </a:r>
            <a:r>
              <a:rPr lang="fr-FR" sz="2400" b="1" i="1" dirty="0" smtClean="0">
                <a:latin typeface="Calibri" pitchFamily="34" charset="0"/>
              </a:rPr>
              <a:t> et la </a:t>
            </a:r>
            <a:r>
              <a:rPr lang="fr-FR" sz="2400" b="1" i="1" dirty="0" smtClean="0">
                <a:solidFill>
                  <a:srgbClr val="FFC000"/>
                </a:solidFill>
                <a:latin typeface="Calibri" pitchFamily="34" charset="0"/>
              </a:rPr>
              <a:t>face interne </a:t>
            </a:r>
            <a:r>
              <a:rPr lang="fr-FR" sz="2400" b="1" i="1" dirty="0" smtClean="0">
                <a:latin typeface="Calibri" pitchFamily="34" charset="0"/>
              </a:rPr>
              <a:t>du poumon gauche.</a:t>
            </a:r>
          </a:p>
          <a:p>
            <a:r>
              <a:rPr lang="fr-FR" sz="2400" b="1" i="1" dirty="0" smtClean="0">
                <a:latin typeface="Calibri" pitchFamily="34" charset="0"/>
              </a:rPr>
              <a:t>- Plus en avant : le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quadrilatère vasculaire latéro trachéal de Bourgery</a:t>
            </a:r>
            <a:r>
              <a:rPr lang="fr-FR" sz="2400" b="1" i="1" dirty="0" smtClean="0">
                <a:latin typeface="Calibri" pitchFamily="34" charset="0"/>
              </a:rPr>
              <a:t> ; limité par :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avant : Carotide primitive gauche latéro-trachéale,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haut : veine intercostale supérieure gauche,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arrière : Artère sous clavière gauche,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bas : Crosse de l’aorte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Le nerf vague gauche chemine sur la face externe de la carotide primitive gauche et croise </a:t>
            </a:r>
            <a:r>
              <a:rPr lang="fr-FR" sz="2400" b="1" i="1" dirty="0" smtClean="0">
                <a:latin typeface="Calibri" pitchFamily="34" charset="0"/>
              </a:rPr>
              <a:t>à distance </a:t>
            </a:r>
            <a:r>
              <a:rPr lang="fr-FR" sz="2400" b="1" i="1" dirty="0" smtClean="0">
                <a:latin typeface="Calibri" pitchFamily="34" charset="0"/>
              </a:rPr>
              <a:t>le nerf phrénique gauche.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500174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fr-FR" sz="3200" b="1" i="1" dirty="0" smtClean="0">
                <a:solidFill>
                  <a:srgbClr val="0070C0"/>
                </a:solidFill>
                <a:latin typeface="Calibri" pitchFamily="34" charset="0"/>
              </a:rPr>
              <a:t>B- </a:t>
            </a:r>
            <a:r>
              <a:rPr lang="fr-FR" sz="3200" b="1" i="1" dirty="0" smtClean="0">
                <a:solidFill>
                  <a:srgbClr val="0070C0"/>
                </a:solidFill>
                <a:latin typeface="Calibri" pitchFamily="34" charset="0"/>
              </a:rPr>
              <a:t>Etage moyen </a:t>
            </a:r>
            <a:r>
              <a:rPr lang="fr-FR" sz="3200" b="1" i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fr-FR" sz="28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sz="28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1-Rapports postérieures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/>
              <a:t>Canal </a:t>
            </a:r>
            <a:r>
              <a:rPr lang="fr-FR" sz="2400" b="1" i="1" dirty="0" smtClean="0"/>
              <a:t>thoracique gauche</a:t>
            </a:r>
            <a:r>
              <a:rPr lang="fr-FR" sz="2400" b="1" i="1" dirty="0" smtClean="0"/>
              <a:t>,</a:t>
            </a:r>
          </a:p>
          <a:p>
            <a:pPr>
              <a:buFontTx/>
              <a:buChar char="-"/>
            </a:pPr>
            <a:endParaRPr lang="fr-FR" sz="2400" b="1" i="1" dirty="0" smtClean="0"/>
          </a:p>
          <a:p>
            <a:pPr>
              <a:buFontTx/>
              <a:buChar char="-"/>
            </a:pPr>
            <a:r>
              <a:rPr lang="fr-FR" sz="2400" b="1" i="1" dirty="0" smtClean="0"/>
              <a:t>Face </a:t>
            </a:r>
            <a:r>
              <a:rPr lang="fr-FR" sz="2400" b="1" i="1" dirty="0" smtClean="0"/>
              <a:t>antérieure de D4</a:t>
            </a:r>
            <a:r>
              <a:rPr lang="fr-FR" sz="2400" b="1" i="1" dirty="0" smtClean="0"/>
              <a:t>,</a:t>
            </a:r>
          </a:p>
          <a:p>
            <a:pPr>
              <a:buFontTx/>
              <a:buChar char="-"/>
            </a:pP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500174"/>
            <a:ext cx="82153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	2-Rapports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antérieurs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+mj-lt"/>
              </a:rPr>
              <a:t>Le </a:t>
            </a:r>
            <a:r>
              <a:rPr lang="fr-FR" sz="2400" b="1" i="1" dirty="0" smtClean="0">
                <a:latin typeface="+mj-lt"/>
              </a:rPr>
              <a:t>segment initial de la bronche souche gauche</a:t>
            </a:r>
            <a:r>
              <a:rPr lang="fr-FR" sz="2400" b="1" i="1" dirty="0" smtClean="0">
                <a:latin typeface="+mj-lt"/>
              </a:rPr>
              <a:t>,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+mj-lt"/>
              </a:rPr>
              <a:t>L’artère </a:t>
            </a:r>
            <a:r>
              <a:rPr lang="fr-FR" sz="2400" b="1" i="1" dirty="0" smtClean="0">
                <a:latin typeface="+mj-lt"/>
              </a:rPr>
              <a:t>bronchique droite</a:t>
            </a:r>
            <a:r>
              <a:rPr lang="fr-FR" sz="2400" b="1" i="1" dirty="0" smtClean="0">
                <a:latin typeface="+mj-lt"/>
              </a:rPr>
              <a:t>,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+mj-lt"/>
            </a:endParaRPr>
          </a:p>
          <a:p>
            <a:r>
              <a:rPr lang="fr-FR" sz="2400" b="1" i="1" dirty="0" smtClean="0">
                <a:latin typeface="+mj-lt"/>
              </a:rPr>
              <a:t>- Le nerf récurrent gauche et la chaîne lymphatique satellite.</a:t>
            </a:r>
            <a:endParaRPr lang="fr-FR" sz="2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857233"/>
            <a:ext cx="85725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	3-Rapports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droits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La </a:t>
            </a:r>
            <a:r>
              <a:rPr lang="fr-FR" sz="2800" b="1" i="1" dirty="0" smtClean="0">
                <a:latin typeface="Calibri" pitchFamily="34" charset="0"/>
              </a:rPr>
              <a:t>crosse de la grande veine azygos qui s’incurve au dessus du pédicule pulmonaire, croise </a:t>
            </a:r>
            <a:r>
              <a:rPr lang="fr-FR" sz="2800" b="1" i="1" dirty="0" smtClean="0">
                <a:latin typeface="Calibri" pitchFamily="34" charset="0"/>
              </a:rPr>
              <a:t>le bord </a:t>
            </a:r>
            <a:r>
              <a:rPr lang="fr-FR" sz="2800" b="1" i="1" dirty="0" smtClean="0">
                <a:latin typeface="Calibri" pitchFamily="34" charset="0"/>
              </a:rPr>
              <a:t>droit de </a:t>
            </a:r>
            <a:r>
              <a:rPr lang="fr-FR" sz="2800" b="1" i="1" dirty="0" smtClean="0">
                <a:latin typeface="Calibri" pitchFamily="34" charset="0"/>
              </a:rPr>
              <a:t>l’œsophage </a:t>
            </a:r>
            <a:r>
              <a:rPr lang="fr-FR" sz="2800" b="1" i="1" dirty="0" smtClean="0">
                <a:latin typeface="Calibri" pitchFamily="34" charset="0"/>
              </a:rPr>
              <a:t>et se jette dans la veine cave supérieure</a:t>
            </a:r>
            <a:r>
              <a:rPr lang="fr-FR" sz="2800" b="1" i="1" dirty="0" smtClean="0">
                <a:latin typeface="Calibri" pitchFamily="34" charset="0"/>
              </a:rPr>
              <a:t>,</a:t>
            </a:r>
          </a:p>
          <a:p>
            <a:pPr>
              <a:buFontTx/>
              <a:buChar char="-"/>
            </a:pPr>
            <a:endParaRPr lang="fr-FR" sz="28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Le </a:t>
            </a:r>
            <a:r>
              <a:rPr lang="fr-FR" sz="2800" b="1" i="1" dirty="0" smtClean="0">
                <a:latin typeface="Calibri" pitchFamily="34" charset="0"/>
              </a:rPr>
              <a:t>nerf vague droit : latéro-trachéal</a:t>
            </a:r>
            <a:r>
              <a:rPr lang="fr-FR" sz="2800" b="1" i="1" dirty="0" smtClean="0">
                <a:latin typeface="Calibri" pitchFamily="34" charset="0"/>
              </a:rPr>
              <a:t>,</a:t>
            </a:r>
          </a:p>
          <a:p>
            <a:pPr>
              <a:buFontTx/>
              <a:buChar char="-"/>
            </a:pPr>
            <a:endParaRPr lang="fr-FR" sz="28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Le </a:t>
            </a:r>
            <a:r>
              <a:rPr lang="fr-FR" sz="2800" b="1" i="1" dirty="0" smtClean="0">
                <a:latin typeface="Calibri" pitchFamily="34" charset="0"/>
              </a:rPr>
              <a:t>ganglion de la crosse de l’azygos : ganglion inférieur de la chaîne latéro-trachéale gauche</a:t>
            </a:r>
            <a:r>
              <a:rPr lang="fr-FR" sz="28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357"/>
            <a:ext cx="87154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	4-Rapports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gauches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La crosse de l’aorte </a:t>
            </a:r>
            <a:r>
              <a:rPr lang="fr-FR" sz="2400" b="1" i="1" dirty="0" smtClean="0">
                <a:latin typeface="Calibri" pitchFamily="34" charset="0"/>
              </a:rPr>
              <a:t>: enjambe le pédicule pulmonaire gauche, la face postéro-droite de sa </a:t>
            </a:r>
            <a:r>
              <a:rPr lang="fr-FR" sz="2400" b="1" i="1" dirty="0" smtClean="0">
                <a:latin typeface="Calibri" pitchFamily="34" charset="0"/>
              </a:rPr>
              <a:t>portion horizontale</a:t>
            </a:r>
            <a:r>
              <a:rPr lang="fr-FR" sz="2400" b="1" i="1" dirty="0" smtClean="0">
                <a:latin typeface="Calibri" pitchFamily="34" charset="0"/>
              </a:rPr>
              <a:t>, s’appuie sur le bord gauche de </a:t>
            </a:r>
            <a:r>
              <a:rPr lang="fr-FR" sz="2400" b="1" i="1" dirty="0" smtClean="0">
                <a:latin typeface="Calibri" pitchFamily="34" charset="0"/>
              </a:rPr>
              <a:t>l’œsophage </a:t>
            </a:r>
            <a:r>
              <a:rPr lang="fr-FR" sz="2400" b="1" i="1" dirty="0" smtClean="0">
                <a:latin typeface="Calibri" pitchFamily="34" charset="0"/>
              </a:rPr>
              <a:t>et marque une « empreinte » :</a:t>
            </a:r>
          </a:p>
          <a:p>
            <a:r>
              <a:rPr lang="fr-FR" sz="2400" b="1" i="1" dirty="0" smtClean="0">
                <a:latin typeface="Calibri" pitchFamily="34" charset="0"/>
              </a:rPr>
              <a:t>rétrécissement bien visible sur les radiographies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Le nerf vague gauche </a:t>
            </a:r>
            <a:r>
              <a:rPr lang="fr-FR" sz="2400" b="1" i="1" dirty="0" smtClean="0">
                <a:latin typeface="Calibri" pitchFamily="34" charset="0"/>
              </a:rPr>
              <a:t>qui est antérieur et croise la face antéro-gauche de la portion horizontale </a:t>
            </a:r>
            <a:r>
              <a:rPr lang="fr-FR" sz="2400" b="1" i="1" dirty="0" smtClean="0">
                <a:latin typeface="Calibri" pitchFamily="34" charset="0"/>
              </a:rPr>
              <a:t>de la </a:t>
            </a:r>
            <a:r>
              <a:rPr lang="fr-FR" sz="2400" b="1" i="1" dirty="0" smtClean="0">
                <a:latin typeface="Calibri" pitchFamily="34" charset="0"/>
              </a:rPr>
              <a:t>crosse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Le nerf récurrent gauche</a:t>
            </a:r>
            <a:r>
              <a:rPr lang="fr-FR" sz="2400" b="1" i="1" dirty="0" smtClean="0">
                <a:latin typeface="Calibri" pitchFamily="34" charset="0"/>
              </a:rPr>
              <a:t>, naît à ce niveau, rencontre la face inférieure de la crosse pour se </a:t>
            </a:r>
            <a:r>
              <a:rPr lang="fr-FR" sz="2400" b="1" i="1" dirty="0" smtClean="0">
                <a:latin typeface="Calibri" pitchFamily="34" charset="0"/>
              </a:rPr>
              <a:t>placer devant l’œsophage </a:t>
            </a:r>
            <a:r>
              <a:rPr lang="fr-FR" sz="2400" b="1" i="1" dirty="0" smtClean="0">
                <a:latin typeface="Calibri" pitchFamily="34" charset="0"/>
              </a:rPr>
              <a:t>(l’angle oeso-trachéal).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714489"/>
            <a:ext cx="807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dirty="0" smtClean="0">
                <a:solidFill>
                  <a:srgbClr val="00B050"/>
                </a:solidFill>
                <a:latin typeface="Calibri" pitchFamily="34" charset="0"/>
              </a:rPr>
              <a:t>	C- </a:t>
            </a:r>
            <a:r>
              <a:rPr lang="fr-FR" sz="4000" b="1" i="1" dirty="0" smtClean="0">
                <a:solidFill>
                  <a:srgbClr val="00B050"/>
                </a:solidFill>
                <a:latin typeface="Calibri" pitchFamily="34" charset="0"/>
              </a:rPr>
              <a:t>Etage inférieur </a:t>
            </a:r>
            <a:r>
              <a:rPr lang="fr-FR" sz="40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40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dirty="0" smtClean="0"/>
              <a:t>- </a:t>
            </a:r>
            <a:r>
              <a:rPr lang="fr-FR" sz="3600" b="1" i="1" dirty="0" smtClean="0">
                <a:latin typeface="Calibri" pitchFamily="34" charset="0"/>
              </a:rPr>
              <a:t>L’œsophage </a:t>
            </a:r>
            <a:r>
              <a:rPr lang="fr-FR" sz="3600" b="1" i="1" dirty="0" smtClean="0">
                <a:latin typeface="Calibri" pitchFamily="34" charset="0"/>
              </a:rPr>
              <a:t>s’éloigne du rachis dont le sépare l’aorte et de nombreux vaisseaux.</a:t>
            </a:r>
            <a:endParaRPr lang="fr-FR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9"/>
            <a:ext cx="8572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	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1-Rapports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postérieurs </a:t>
            </a:r>
            <a:r>
              <a:rPr lang="fr-FR" sz="2800" b="1" i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endParaRPr lang="fr-FR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	a-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Des constituants vasculaires :</a:t>
            </a:r>
          </a:p>
          <a:p>
            <a:pPr>
              <a:buFontTx/>
              <a:buChar char="-"/>
            </a:pP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L’aorte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thoracique descendante </a:t>
            </a:r>
            <a:r>
              <a:rPr lang="fr-FR" sz="2400" b="1" i="1" dirty="0" smtClean="0">
                <a:latin typeface="Calibri" pitchFamily="34" charset="0"/>
              </a:rPr>
              <a:t>: croise la face postérieure de haut en bas, de gauche à droite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latin typeface="Calibri" pitchFamily="34" charset="0"/>
              </a:rPr>
              <a:t>Elle donne de chaque côté par sa face postérieure 8 ou 9 artères intercostales transversales :</a:t>
            </a:r>
          </a:p>
          <a:p>
            <a:r>
              <a:rPr lang="fr-FR" sz="2400" b="1" i="1" dirty="0" smtClean="0">
                <a:latin typeface="Calibri" pitchFamily="34" charset="0"/>
              </a:rPr>
              <a:t>les 1ères droites en haut, et les dernières gauches en </a:t>
            </a:r>
            <a:r>
              <a:rPr lang="fr-FR" sz="2400" b="1" i="1" dirty="0" smtClean="0">
                <a:latin typeface="Calibri" pitchFamily="34" charset="0"/>
              </a:rPr>
              <a:t>bas croisent l’œsophage </a:t>
            </a:r>
            <a:r>
              <a:rPr lang="fr-FR" sz="2400" b="1" i="1" dirty="0" smtClean="0">
                <a:latin typeface="Calibri" pitchFamily="34" charset="0"/>
              </a:rPr>
              <a:t>près de </a:t>
            </a:r>
            <a:r>
              <a:rPr lang="fr-FR" sz="2400" b="1" i="1" dirty="0" smtClean="0">
                <a:latin typeface="Calibri" pitchFamily="34" charset="0"/>
              </a:rPr>
              <a:t>leur naissance.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La grande veine azygos </a:t>
            </a:r>
            <a:r>
              <a:rPr lang="fr-FR" sz="2400" b="1" i="1" dirty="0" smtClean="0">
                <a:latin typeface="Calibri" pitchFamily="34" charset="0"/>
              </a:rPr>
              <a:t>: monte sur la face antérieure du rachis derrière le bord droit </a:t>
            </a:r>
            <a:r>
              <a:rPr lang="fr-FR" sz="2400" b="1" i="1" dirty="0" smtClean="0">
                <a:latin typeface="Calibri" pitchFamily="34" charset="0"/>
              </a:rPr>
              <a:t>de l’œsophage, </a:t>
            </a:r>
            <a:r>
              <a:rPr lang="fr-FR" sz="2400" b="1" i="1" dirty="0" smtClean="0">
                <a:latin typeface="Calibri" pitchFamily="34" charset="0"/>
              </a:rPr>
              <a:t>s’en écartant en haut.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1928802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  <a:latin typeface="Calibri" pitchFamily="34" charset="0"/>
              </a:rPr>
              <a:t>	b- </a:t>
            </a:r>
            <a:r>
              <a:rPr lang="fr-FR" sz="3600" b="1" i="1" dirty="0" smtClean="0">
                <a:solidFill>
                  <a:srgbClr val="C00000"/>
                </a:solidFill>
                <a:latin typeface="Calibri" pitchFamily="34" charset="0"/>
              </a:rPr>
              <a:t>Plus en arrière </a:t>
            </a:r>
            <a:r>
              <a:rPr lang="fr-FR" sz="3600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endParaRPr lang="fr-FR" sz="36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fr-FR" sz="2800" b="1" i="1" dirty="0" smtClean="0">
                <a:latin typeface="Calibri" pitchFamily="34" charset="0"/>
              </a:rPr>
              <a:t>- Colonne vertébrale de D4 à D10.</a:t>
            </a: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1"/>
            <a:ext cx="87154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	2-Rapports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antérieurs </a:t>
            </a:r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r>
              <a:rPr lang="fr-FR" sz="2800" b="1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fr-FR" sz="28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La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bronche souche gauche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00B050"/>
                </a:solidFill>
                <a:latin typeface="Calibri" pitchFamily="34" charset="0"/>
              </a:rPr>
              <a:t>Le losange inter-trachéo-pulmonaire </a:t>
            </a:r>
            <a:r>
              <a:rPr lang="fr-FR" sz="2400" b="1" i="1" dirty="0" smtClean="0">
                <a:latin typeface="Calibri" pitchFamily="34" charset="0"/>
              </a:rPr>
              <a:t>: situé entre la bifurcation trachéale et celle de </a:t>
            </a:r>
            <a:r>
              <a:rPr lang="fr-FR" sz="2400" b="1" i="1" dirty="0" smtClean="0">
                <a:latin typeface="Calibri" pitchFamily="34" charset="0"/>
              </a:rPr>
              <a:t>l’artère pulmonaire</a:t>
            </a:r>
            <a:r>
              <a:rPr lang="fr-FR" sz="2400" b="1" i="1" dirty="0" smtClean="0">
                <a:latin typeface="Calibri" pitchFamily="34" charset="0"/>
              </a:rPr>
              <a:t>, contient :</a:t>
            </a:r>
          </a:p>
          <a:p>
            <a:r>
              <a:rPr lang="fr-FR" sz="2400" b="1" i="1" dirty="0" smtClean="0">
                <a:latin typeface="Calibri" pitchFamily="34" charset="0"/>
              </a:rPr>
              <a:t>	Les </a:t>
            </a:r>
            <a:r>
              <a:rPr lang="fr-FR" sz="2400" b="1" i="1" dirty="0" smtClean="0">
                <a:latin typeface="Calibri" pitchFamily="34" charset="0"/>
              </a:rPr>
              <a:t>ganglions lymphatiques inter-trachéo-bronchiques</a:t>
            </a:r>
          </a:p>
          <a:p>
            <a:r>
              <a:rPr lang="fr-FR" sz="2400" b="1" i="1" dirty="0" smtClean="0">
                <a:latin typeface="Calibri" pitchFamily="34" charset="0"/>
              </a:rPr>
              <a:t>	L’artère </a:t>
            </a:r>
            <a:r>
              <a:rPr lang="fr-FR" sz="2400" b="1" i="1" dirty="0" smtClean="0">
                <a:latin typeface="Calibri" pitchFamily="34" charset="0"/>
              </a:rPr>
              <a:t>bronchique droite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Le péricarde </a:t>
            </a:r>
            <a:r>
              <a:rPr lang="fr-FR" sz="2400" b="1" i="1" dirty="0" smtClean="0">
                <a:latin typeface="Calibri" pitchFamily="34" charset="0"/>
              </a:rPr>
              <a:t>et la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base du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coeur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	L’œsophage </a:t>
            </a:r>
            <a:r>
              <a:rPr lang="fr-FR" sz="2400" b="1" i="1" dirty="0" smtClean="0">
                <a:latin typeface="Calibri" pitchFamily="34" charset="0"/>
              </a:rPr>
              <a:t>passe : Derrière l’oreillette gauche.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	En </a:t>
            </a:r>
            <a:r>
              <a:rPr lang="fr-FR" sz="2400" b="1" i="1" dirty="0" smtClean="0">
                <a:latin typeface="Calibri" pitchFamily="34" charset="0"/>
              </a:rPr>
              <a:t>dedans des veines pulmonaires gauches.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latin typeface="Calibri" pitchFamily="34" charset="0"/>
              </a:rPr>
              <a:t>	Séparé </a:t>
            </a:r>
            <a:r>
              <a:rPr lang="fr-FR" sz="2400" b="1" i="1" dirty="0" smtClean="0">
                <a:latin typeface="Calibri" pitchFamily="34" charset="0"/>
              </a:rPr>
              <a:t>du péricarde fibreux / mince couche de tissu </a:t>
            </a:r>
            <a:r>
              <a:rPr lang="fr-FR" sz="2400" b="1" i="1" dirty="0" smtClean="0">
                <a:latin typeface="Calibri" pitchFamily="34" charset="0"/>
              </a:rPr>
              <a:t>      cellulaire-graisseux </a:t>
            </a:r>
            <a:r>
              <a:rPr lang="fr-FR" sz="2400" b="1" i="1" dirty="0" smtClean="0">
                <a:latin typeface="Calibri" pitchFamily="34" charset="0"/>
              </a:rPr>
              <a:t>contenant parfois</a:t>
            </a:r>
          </a:p>
          <a:p>
            <a:r>
              <a:rPr lang="fr-FR" sz="2400" b="1" i="1" dirty="0" smtClean="0">
                <a:latin typeface="Calibri" pitchFamily="34" charset="0"/>
              </a:rPr>
              <a:t>	en </a:t>
            </a:r>
            <a:r>
              <a:rPr lang="fr-FR" sz="2400" b="1" i="1" dirty="0" smtClean="0">
                <a:latin typeface="Calibri" pitchFamily="34" charset="0"/>
              </a:rPr>
              <a:t>bas la bourse séreuse rétro-cardiaque.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85794"/>
            <a:ext cx="86439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	3-Rapports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externes </a:t>
            </a:r>
            <a:r>
              <a:rPr lang="fr-FR" sz="3200" b="1" i="1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endParaRPr lang="fr-FR" sz="3200" b="1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a- Les nerfs vagues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fr-FR" sz="2400" b="1" i="1" dirty="0" smtClean="0"/>
              <a:t>-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A droite </a:t>
            </a:r>
            <a:r>
              <a:rPr lang="fr-FR" sz="2400" b="1" i="1" dirty="0" smtClean="0">
                <a:latin typeface="Calibri" pitchFamily="34" charset="0"/>
              </a:rPr>
              <a:t>: Sur le bord droit de </a:t>
            </a:r>
            <a:r>
              <a:rPr lang="fr-FR" sz="2400" b="1" i="1" dirty="0" smtClean="0">
                <a:latin typeface="Calibri" pitchFamily="34" charset="0"/>
              </a:rPr>
              <a:t>l’œsophage </a:t>
            </a:r>
            <a:r>
              <a:rPr lang="fr-FR" sz="2400" b="1" i="1" dirty="0" smtClean="0">
                <a:latin typeface="Calibri" pitchFamily="34" charset="0"/>
              </a:rPr>
              <a:t>puis sur sa face postérieure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A gauche</a:t>
            </a:r>
            <a:r>
              <a:rPr lang="fr-FR" sz="2400" b="1" i="1" dirty="0" smtClean="0">
                <a:latin typeface="Calibri" pitchFamily="34" charset="0"/>
              </a:rPr>
              <a:t>: sur le bord gauche de </a:t>
            </a:r>
            <a:r>
              <a:rPr lang="fr-FR" sz="2400" b="1" i="1" dirty="0" smtClean="0">
                <a:latin typeface="Calibri" pitchFamily="34" charset="0"/>
              </a:rPr>
              <a:t>l'œsophage </a:t>
            </a:r>
            <a:r>
              <a:rPr lang="fr-FR" sz="2400" b="1" i="1" dirty="0" smtClean="0">
                <a:latin typeface="Calibri" pitchFamily="34" charset="0"/>
              </a:rPr>
              <a:t>au dessous de la bronche souche gauche, puis </a:t>
            </a:r>
            <a:r>
              <a:rPr lang="fr-FR" sz="2400" b="1" i="1" dirty="0" smtClean="0">
                <a:latin typeface="Calibri" pitchFamily="34" charset="0"/>
              </a:rPr>
              <a:t>sur la </a:t>
            </a:r>
            <a:r>
              <a:rPr lang="fr-FR" sz="2400" b="1" i="1" dirty="0" smtClean="0">
                <a:latin typeface="Calibri" pitchFamily="34" charset="0"/>
              </a:rPr>
              <a:t>face antérieure de </a:t>
            </a:r>
            <a:r>
              <a:rPr lang="fr-FR" sz="2400" b="1" i="1" dirty="0" smtClean="0">
                <a:latin typeface="Calibri" pitchFamily="34" charset="0"/>
              </a:rPr>
              <a:t>l'œsophage.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000240"/>
            <a:ext cx="84296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b-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Poumon et plèvre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médiastinale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fr-FR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La plèvre se réfléchit sur le médiastin, au dessous du hile pour former les </a:t>
            </a:r>
            <a:r>
              <a:rPr lang="fr-FR" sz="2400" b="1" i="1" dirty="0" smtClean="0">
                <a:latin typeface="Calibri" pitchFamily="34" charset="0"/>
              </a:rPr>
              <a:t>ligaments triangulaires </a:t>
            </a:r>
            <a:r>
              <a:rPr lang="fr-FR" sz="2400" b="1" i="1" dirty="0" smtClean="0">
                <a:latin typeface="Calibri" pitchFamily="34" charset="0"/>
              </a:rPr>
              <a:t>dont le bord médial et amarré au bord correspondant de </a:t>
            </a:r>
            <a:r>
              <a:rPr lang="fr-FR" sz="2400" b="1" i="1" dirty="0" smtClean="0">
                <a:latin typeface="Calibri" pitchFamily="34" charset="0"/>
              </a:rPr>
              <a:t>l'œsophage.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1"/>
            <a:ext cx="85725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c- 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Chaîne sympathique et origine des splanchniques</a:t>
            </a:r>
            <a:r>
              <a:rPr lang="fr-FR" sz="2800" b="1" i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fr-FR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fr-FR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Beaucoup </a:t>
            </a:r>
            <a:r>
              <a:rPr lang="fr-FR" sz="2400" b="1" i="1" dirty="0" smtClean="0">
                <a:latin typeface="Calibri" pitchFamily="34" charset="0"/>
              </a:rPr>
              <a:t>plus loin dans la région pleuro pulmonaire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Remarque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r>
              <a:rPr lang="fr-FR" sz="2400" b="1" i="1" dirty="0" smtClean="0">
                <a:latin typeface="Calibri" pitchFamily="34" charset="0"/>
              </a:rPr>
              <a:t>Les fistules sont fréquentes à gauche, car il y a un rapport intime entre la trachée et </a:t>
            </a:r>
            <a:r>
              <a:rPr lang="fr-FR" sz="2400" b="1" i="1" dirty="0" smtClean="0">
                <a:latin typeface="Calibri" pitchFamily="34" charset="0"/>
              </a:rPr>
              <a:t>l'œsophage surtout </a:t>
            </a:r>
            <a:r>
              <a:rPr lang="fr-FR" sz="2400" b="1" i="1" dirty="0" smtClean="0">
                <a:latin typeface="Calibri" pitchFamily="34" charset="0"/>
              </a:rPr>
              <a:t>la bronche souche gauche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en cas de péricardite et cardiomégalie </a:t>
            </a:r>
            <a:r>
              <a:rPr lang="fr-FR" sz="2400" b="1" i="1" dirty="0" smtClean="0">
                <a:latin typeface="Calibri" pitchFamily="34" charset="0"/>
              </a:rPr>
              <a:t>=&gt; </a:t>
            </a:r>
            <a:r>
              <a:rPr lang="fr-FR" sz="2400" b="1" i="1" dirty="0" smtClean="0">
                <a:solidFill>
                  <a:srgbClr val="0070C0"/>
                </a:solidFill>
                <a:latin typeface="Calibri" pitchFamily="34" charset="0"/>
              </a:rPr>
              <a:t>dysphagie</a:t>
            </a:r>
            <a:r>
              <a:rPr lang="fr-FR" sz="2400" b="1" i="1" dirty="0" smtClean="0">
                <a:latin typeface="Calibri" pitchFamily="34" charset="0"/>
              </a:rPr>
              <a:t>,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</a:t>
            </a:r>
            <a:r>
              <a:rPr lang="fr-FR" sz="2400" b="1" i="1" dirty="0" smtClean="0">
                <a:latin typeface="Calibri" pitchFamily="34" charset="0"/>
              </a:rPr>
              <a:t>L'abord chirurgical est différent selon l'étage et le côté intéressé, mais reste difficile à cause </a:t>
            </a:r>
            <a:r>
              <a:rPr lang="fr-FR" sz="2400" b="1" i="1" dirty="0" smtClean="0">
                <a:latin typeface="Calibri" pitchFamily="34" charset="0"/>
              </a:rPr>
              <a:t>des rapports </a:t>
            </a:r>
            <a:r>
              <a:rPr lang="fr-FR" sz="2400" b="1" i="1" dirty="0" smtClean="0">
                <a:latin typeface="Calibri" pitchFamily="34" charset="0"/>
              </a:rPr>
              <a:t>de fixité surtout en matière de cancer d'où l'utilisation de plasties.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642918"/>
            <a:ext cx="878687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fr-FR" sz="3600" b="1" i="1" dirty="0" smtClean="0">
                <a:solidFill>
                  <a:srgbClr val="0070C0"/>
                </a:solidFill>
                <a:latin typeface="Calibri" pitchFamily="34" charset="0"/>
              </a:rPr>
              <a:t>IV- Vascularisation</a:t>
            </a:r>
            <a:endParaRPr lang="fr-FR" sz="32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b="1" i="1" dirty="0" smtClean="0"/>
          </a:p>
          <a:p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A- Artères </a:t>
            </a:r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fr-FR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Segment </a:t>
            </a:r>
            <a:r>
              <a:rPr lang="fr-FR" sz="2400" b="1" i="1" dirty="0" smtClean="0">
                <a:latin typeface="Calibri" pitchFamily="34" charset="0"/>
              </a:rPr>
              <a:t>thoracique supérieure </a:t>
            </a:r>
            <a:r>
              <a:rPr lang="fr-FR" sz="2400" b="1" i="1" dirty="0" smtClean="0">
                <a:solidFill>
                  <a:srgbClr val="002060"/>
                </a:solidFill>
                <a:latin typeface="Calibri" pitchFamily="34" charset="0"/>
              </a:rPr>
              <a:t>: Rameaux de l’artère thyroïdienne inférieure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Segment thoracique moyen et inférieur :</a:t>
            </a:r>
          </a:p>
          <a:p>
            <a:r>
              <a:rPr lang="fr-FR" sz="2400" b="1" i="1" dirty="0" smtClean="0">
                <a:latin typeface="Calibri" pitchFamily="34" charset="0"/>
              </a:rPr>
              <a:t> </a:t>
            </a:r>
            <a:r>
              <a:rPr lang="fr-FR" sz="2400" b="1" i="1" dirty="0" smtClean="0">
                <a:solidFill>
                  <a:srgbClr val="002060"/>
                </a:solidFill>
                <a:latin typeface="Calibri" pitchFamily="34" charset="0"/>
              </a:rPr>
              <a:t>Bronche </a:t>
            </a:r>
            <a:r>
              <a:rPr lang="fr-FR" sz="2400" b="1" i="1" dirty="0" smtClean="0">
                <a:solidFill>
                  <a:srgbClr val="002060"/>
                </a:solidFill>
                <a:latin typeface="Calibri" pitchFamily="34" charset="0"/>
              </a:rPr>
              <a:t>de l’aorte thoracique </a:t>
            </a:r>
            <a:r>
              <a:rPr lang="fr-FR" sz="2400" b="1" i="1" dirty="0" smtClean="0">
                <a:latin typeface="Calibri" pitchFamily="34" charset="0"/>
              </a:rPr>
              <a:t>: fourni 2 à 3 rameaux </a:t>
            </a:r>
            <a:r>
              <a:rPr lang="fr-FR" sz="2400" b="1" i="1" dirty="0" smtClean="0">
                <a:latin typeface="Calibri" pitchFamily="34" charset="0"/>
              </a:rPr>
              <a:t>œsophagiens </a:t>
            </a:r>
            <a:r>
              <a:rPr lang="fr-FR" sz="2400" b="1" i="1" dirty="0" smtClean="0">
                <a:latin typeface="Calibri" pitchFamily="34" charset="0"/>
              </a:rPr>
              <a:t>anastomosés le </a:t>
            </a:r>
            <a:r>
              <a:rPr lang="fr-FR" sz="2400" b="1" i="1" dirty="0" smtClean="0">
                <a:latin typeface="Calibri" pitchFamily="34" charset="0"/>
              </a:rPr>
              <a:t>plus souvent </a:t>
            </a:r>
            <a:r>
              <a:rPr lang="fr-FR" sz="2400" b="1" i="1" dirty="0" smtClean="0">
                <a:latin typeface="Calibri" pitchFamily="34" charset="0"/>
              </a:rPr>
              <a:t>avec les rameaux d’origine bronchique.</a:t>
            </a:r>
          </a:p>
          <a:p>
            <a:r>
              <a:rPr lang="fr-FR" sz="2400" b="1" i="1" dirty="0" smtClean="0">
                <a:latin typeface="Calibri" pitchFamily="34" charset="0"/>
              </a:rPr>
              <a:t> Rameaux nés des artères bronchiques.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5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B- Veines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Les </a:t>
            </a:r>
            <a:r>
              <a:rPr lang="fr-FR" sz="2400" b="1" i="1" dirty="0" smtClean="0">
                <a:latin typeface="Calibri" pitchFamily="34" charset="0"/>
              </a:rPr>
              <a:t>veines </a:t>
            </a:r>
            <a:r>
              <a:rPr lang="fr-FR" sz="2400" b="1" i="1" dirty="0" smtClean="0">
                <a:latin typeface="Calibri" pitchFamily="34" charset="0"/>
              </a:rPr>
              <a:t>œsophagiennes </a:t>
            </a:r>
            <a:r>
              <a:rPr lang="fr-FR" sz="2400" b="1" i="1" dirty="0" smtClean="0">
                <a:latin typeface="Calibri" pitchFamily="34" charset="0"/>
              </a:rPr>
              <a:t>forment un réseau anastomotique ou un plexus veineux </a:t>
            </a:r>
            <a:r>
              <a:rPr lang="fr-FR" sz="2400" b="1" i="1" dirty="0" smtClean="0">
                <a:latin typeface="Calibri" pitchFamily="34" charset="0"/>
              </a:rPr>
              <a:t>sous muqueux.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b="1" i="1" dirty="0" smtClean="0">
                <a:latin typeface="Calibri" pitchFamily="34" charset="0"/>
              </a:rPr>
              <a:t>Le </a:t>
            </a:r>
            <a:r>
              <a:rPr lang="fr-FR" sz="2400" b="1" i="1" dirty="0" smtClean="0">
                <a:latin typeface="Calibri" pitchFamily="34" charset="0"/>
              </a:rPr>
              <a:t>segment thoracique ainsi que le cervical sont drainés par les veines </a:t>
            </a:r>
            <a:r>
              <a:rPr lang="fr-FR" sz="2400" b="1" i="1" dirty="0" smtClean="0">
                <a:latin typeface="Calibri" pitchFamily="34" charset="0"/>
              </a:rPr>
              <a:t>œsophagiennes </a:t>
            </a:r>
            <a:r>
              <a:rPr lang="fr-FR" sz="2400" b="1" i="1" dirty="0" smtClean="0">
                <a:latin typeface="Calibri" pitchFamily="34" charset="0"/>
              </a:rPr>
              <a:t>qui </a:t>
            </a:r>
            <a:r>
              <a:rPr lang="fr-FR" sz="2400" b="1" i="1" dirty="0" smtClean="0">
                <a:latin typeface="Calibri" pitchFamily="34" charset="0"/>
              </a:rPr>
              <a:t>sont tributaires </a:t>
            </a:r>
            <a:r>
              <a:rPr lang="fr-FR" sz="2400" b="1" i="1" dirty="0" smtClean="0">
                <a:latin typeface="Calibri" pitchFamily="34" charset="0"/>
              </a:rPr>
              <a:t>du système cave supérieure directement ou par le système azygos</a:t>
            </a:r>
            <a:r>
              <a:rPr lang="fr-FR" sz="24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Remarque: </a:t>
            </a:r>
            <a:r>
              <a:rPr lang="fr-FR" sz="2400" b="1" i="1" dirty="0" smtClean="0">
                <a:latin typeface="Calibri" pitchFamily="34" charset="0"/>
              </a:rPr>
              <a:t>Les veines de </a:t>
            </a:r>
            <a:r>
              <a:rPr lang="fr-FR" sz="2400" b="1" i="1" dirty="0" smtClean="0">
                <a:latin typeface="Calibri" pitchFamily="34" charset="0"/>
              </a:rPr>
              <a:t>l’œsophage </a:t>
            </a:r>
            <a:r>
              <a:rPr lang="fr-FR" sz="2400" b="1" i="1" dirty="0" smtClean="0">
                <a:latin typeface="Calibri" pitchFamily="34" charset="0"/>
              </a:rPr>
              <a:t>gagnent :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haut: la veine cave supérieure.</a:t>
            </a:r>
          </a:p>
          <a:p>
            <a:r>
              <a:rPr lang="fr-FR" sz="2400" b="1" i="1" dirty="0" smtClean="0">
                <a:latin typeface="Calibri" pitchFamily="34" charset="0"/>
              </a:rPr>
              <a:t>	· </a:t>
            </a:r>
            <a:r>
              <a:rPr lang="fr-FR" sz="2400" b="1" i="1" dirty="0" smtClean="0">
                <a:latin typeface="Calibri" pitchFamily="34" charset="0"/>
              </a:rPr>
              <a:t>En bas: la veine porte</a:t>
            </a:r>
            <a:r>
              <a:rPr lang="fr-FR" sz="2400" b="1" i="1" dirty="0" smtClean="0">
                <a:latin typeface="Calibri" pitchFamily="34" charset="0"/>
              </a:rPr>
              <a:t>.</a:t>
            </a:r>
            <a:endParaRPr lang="fr-FR" sz="24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85736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	C- </a:t>
            </a:r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Les lymphatiques </a:t>
            </a:r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fr-FR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Le drainage lymphatique du segment thoracique se fait vers les ganglions latéro </a:t>
            </a:r>
            <a:r>
              <a:rPr lang="fr-FR" sz="2400" b="1" i="1" dirty="0" smtClean="0">
                <a:latin typeface="Calibri" pitchFamily="34" charset="0"/>
              </a:rPr>
              <a:t>trachéaux, intertrachéo-bronchique </a:t>
            </a:r>
            <a:r>
              <a:rPr lang="fr-FR" sz="2400" b="1" i="1" dirty="0" smtClean="0">
                <a:latin typeface="Calibri" pitchFamily="34" charset="0"/>
              </a:rPr>
              <a:t>et </a:t>
            </a:r>
            <a:r>
              <a:rPr lang="fr-FR" sz="2400" b="1" i="1" dirty="0" smtClean="0">
                <a:latin typeface="Calibri" pitchFamily="34" charset="0"/>
              </a:rPr>
              <a:t>médiastinaux</a:t>
            </a:r>
            <a:r>
              <a:rPr lang="fr-FR" sz="2400" b="1" i="1" dirty="0" smtClean="0">
                <a:latin typeface="Calibri" pitchFamily="34" charset="0"/>
              </a:rPr>
              <a:t> postérieures.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5"/>
            <a:ext cx="83582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 smtClean="0">
                <a:solidFill>
                  <a:srgbClr val="0070C0"/>
                </a:solidFill>
                <a:latin typeface="Calibri" pitchFamily="34" charset="0"/>
              </a:rPr>
              <a:t>	Innervation</a:t>
            </a:r>
          </a:p>
          <a:p>
            <a:endParaRPr lang="fr-FR" sz="36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Les </a:t>
            </a:r>
            <a:r>
              <a:rPr lang="fr-FR" sz="2400" b="1" i="1" dirty="0" smtClean="0">
                <a:solidFill>
                  <a:srgbClr val="C00000"/>
                </a:solidFill>
                <a:latin typeface="Calibri" pitchFamily="34" charset="0"/>
              </a:rPr>
              <a:t>nerfs 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Portion sus bronchique : </a:t>
            </a:r>
            <a:r>
              <a:rPr lang="fr-FR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Innervation vagale </a:t>
            </a:r>
            <a:r>
              <a:rPr lang="fr-FR" sz="2400" b="1" i="1" dirty="0" smtClean="0">
                <a:latin typeface="Calibri" pitchFamily="34" charset="0"/>
              </a:rPr>
              <a:t>:</a:t>
            </a:r>
          </a:p>
          <a:p>
            <a:r>
              <a:rPr lang="fr-FR" sz="2400" b="1" i="1" dirty="0" smtClean="0">
                <a:latin typeface="Calibri" pitchFamily="34" charset="0"/>
              </a:rPr>
              <a:t>	A </a:t>
            </a:r>
            <a:r>
              <a:rPr lang="fr-FR" sz="2400" b="1" i="1" dirty="0" smtClean="0">
                <a:latin typeface="Calibri" pitchFamily="34" charset="0"/>
              </a:rPr>
              <a:t>droite : Tronc du vague droit.</a:t>
            </a:r>
          </a:p>
          <a:p>
            <a:r>
              <a:rPr lang="fr-FR" sz="2400" b="1" i="1" dirty="0" smtClean="0">
                <a:latin typeface="Calibri" pitchFamily="34" charset="0"/>
              </a:rPr>
              <a:t>	A </a:t>
            </a:r>
            <a:r>
              <a:rPr lang="fr-FR" sz="2400" b="1" i="1" dirty="0" smtClean="0">
                <a:latin typeface="Calibri" pitchFamily="34" charset="0"/>
              </a:rPr>
              <a:t>gauche : Filets du nerf </a:t>
            </a:r>
            <a:r>
              <a:rPr lang="fr-FR" sz="2400" b="1" i="1" dirty="0" smtClean="0">
                <a:latin typeface="Calibri" pitchFamily="34" charset="0"/>
              </a:rPr>
              <a:t>récurent </a:t>
            </a:r>
            <a:r>
              <a:rPr lang="fr-FR" sz="2400" b="1" i="1" dirty="0" smtClean="0">
                <a:latin typeface="Calibri" pitchFamily="34" charset="0"/>
              </a:rPr>
              <a:t>gauche.</a:t>
            </a:r>
          </a:p>
          <a:p>
            <a:r>
              <a:rPr lang="fr-FR" sz="2400" b="1" i="1" dirty="0" smtClean="0">
                <a:latin typeface="Calibri" pitchFamily="34" charset="0"/>
              </a:rPr>
              <a:t>	Innervation </a:t>
            </a:r>
            <a:r>
              <a:rPr lang="fr-FR" sz="2400" b="1" i="1" dirty="0" smtClean="0">
                <a:latin typeface="Calibri" pitchFamily="34" charset="0"/>
              </a:rPr>
              <a:t>sympathique : Filets du ganglion cervical </a:t>
            </a:r>
            <a:r>
              <a:rPr lang="fr-FR" sz="2400" b="1" i="1" dirty="0" smtClean="0">
                <a:latin typeface="Calibri" pitchFamily="34" charset="0"/>
              </a:rPr>
              <a:t>		inférieur.</a:t>
            </a:r>
          </a:p>
          <a:p>
            <a:endParaRPr lang="fr-FR" sz="2400" b="1" i="1" dirty="0" smtClean="0">
              <a:latin typeface="Calibri" pitchFamily="34" charset="0"/>
            </a:endParaRPr>
          </a:p>
          <a:p>
            <a:r>
              <a:rPr lang="fr-FR" sz="2400" b="1" i="1" dirty="0" smtClean="0">
                <a:latin typeface="Calibri" pitchFamily="34" charset="0"/>
              </a:rPr>
              <a:t>- Portion rétro-trachéo-bronchique :</a:t>
            </a:r>
          </a:p>
          <a:p>
            <a:r>
              <a:rPr lang="fr-FR" sz="2400" b="1" i="1" dirty="0" smtClean="0">
                <a:latin typeface="Calibri" pitchFamily="34" charset="0"/>
              </a:rPr>
              <a:t>	Nerf </a:t>
            </a:r>
            <a:r>
              <a:rPr lang="fr-FR" sz="2400" b="1" i="1" dirty="0" smtClean="0">
                <a:latin typeface="Calibri" pitchFamily="34" charset="0"/>
              </a:rPr>
              <a:t>vague</a:t>
            </a:r>
          </a:p>
          <a:p>
            <a:r>
              <a:rPr lang="fr-FR" sz="2400" b="1" i="1" dirty="0" smtClean="0">
                <a:latin typeface="Calibri" pitchFamily="34" charset="0"/>
              </a:rPr>
              <a:t>	Chaîne </a:t>
            </a:r>
            <a:r>
              <a:rPr lang="fr-FR" sz="2400" b="1" i="1" dirty="0" smtClean="0">
                <a:latin typeface="Calibri" pitchFamily="34" charset="0"/>
              </a:rPr>
              <a:t>sympathique thoracique.</a:t>
            </a:r>
          </a:p>
          <a:p>
            <a:r>
              <a:rPr lang="fr-FR" sz="2400" b="1" i="1" dirty="0" smtClean="0">
                <a:latin typeface="Calibri" pitchFamily="34" charset="0"/>
              </a:rPr>
              <a:t>- Portion sus bronchique : *Nerfs vagues.</a:t>
            </a:r>
          </a:p>
          <a:p>
            <a:r>
              <a:rPr lang="fr-FR" sz="2400" b="1" i="1" dirty="0" smtClean="0">
                <a:latin typeface="Calibri" pitchFamily="34" charset="0"/>
              </a:rPr>
              <a:t>	*</a:t>
            </a:r>
            <a:r>
              <a:rPr lang="fr-FR" sz="2400" b="1" i="1" dirty="0" smtClean="0">
                <a:latin typeface="Calibri" pitchFamily="34" charset="0"/>
              </a:rPr>
              <a:t>Nerfs grands splanchniques peuvent céder des filets </a:t>
            </a:r>
            <a:r>
              <a:rPr lang="fr-FR" sz="2400" b="1" i="1" dirty="0" smtClean="0">
                <a:latin typeface="Calibri" pitchFamily="34" charset="0"/>
              </a:rPr>
              <a:t>		sympathiques</a:t>
            </a:r>
            <a:r>
              <a:rPr lang="fr-FR" sz="2400" b="1" i="1" dirty="0" smtClean="0">
                <a:latin typeface="Calibri" pitchFamily="34" charset="0"/>
              </a:rPr>
              <a:t>.</a:t>
            </a:r>
            <a:endParaRPr lang="fr-FR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i="1" dirty="0" smtClean="0">
                <a:solidFill>
                  <a:srgbClr val="FF0000"/>
                </a:solidFill>
                <a:latin typeface="Calibri" pitchFamily="34" charset="0"/>
              </a:rPr>
              <a:t>		CONCLUSION :</a:t>
            </a:r>
          </a:p>
          <a:p>
            <a:endParaRPr lang="fr-FR" sz="4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L’œsophage </a:t>
            </a:r>
            <a:r>
              <a:rPr lang="fr-FR" sz="2800" b="1" i="1" dirty="0" smtClean="0">
                <a:latin typeface="Calibri" pitchFamily="34" charset="0"/>
              </a:rPr>
              <a:t>: Lieu du </a:t>
            </a:r>
            <a:r>
              <a:rPr lang="fr-FR" sz="2800" b="1" i="1" dirty="0" smtClean="0">
                <a:latin typeface="Calibri" pitchFamily="34" charset="0"/>
              </a:rPr>
              <a:t>3éme temps </a:t>
            </a:r>
            <a:r>
              <a:rPr lang="fr-FR" sz="2800" b="1" i="1" dirty="0" smtClean="0">
                <a:latin typeface="Calibri" pitchFamily="34" charset="0"/>
              </a:rPr>
              <a:t>de déglutition</a:t>
            </a:r>
            <a:r>
              <a:rPr lang="fr-FR" sz="2800" b="1" i="1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800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Calibri" pitchFamily="34" charset="0"/>
              </a:rPr>
              <a:t>Le </a:t>
            </a:r>
            <a:r>
              <a:rPr lang="fr-FR" sz="2800" b="1" i="1" dirty="0" smtClean="0">
                <a:latin typeface="Calibri" pitchFamily="34" charset="0"/>
              </a:rPr>
              <a:t>seul organe qui traverse 3 régions du corps, ce qui lui donne une richesse </a:t>
            </a:r>
            <a:r>
              <a:rPr lang="fr-FR" sz="2800" b="1" i="1" dirty="0" smtClean="0">
                <a:latin typeface="Calibri" pitchFamily="34" charset="0"/>
              </a:rPr>
              <a:t>anatomique (situation </a:t>
            </a:r>
            <a:r>
              <a:rPr lang="fr-FR" sz="2800" b="1" i="1" dirty="0" smtClean="0">
                <a:latin typeface="Calibri" pitchFamily="34" charset="0"/>
              </a:rPr>
              <a:t>et rapports) et pathologique (cancer, diverticule) et d’investigation aussi bien locales </a:t>
            </a:r>
            <a:r>
              <a:rPr lang="fr-FR" sz="2800" b="1" i="1" dirty="0" smtClean="0">
                <a:latin typeface="Calibri" pitchFamily="34" charset="0"/>
              </a:rPr>
              <a:t>que régionale </a:t>
            </a:r>
          </a:p>
          <a:p>
            <a:r>
              <a:rPr lang="fr-FR" sz="2800" b="1" i="1" dirty="0" smtClean="0">
                <a:latin typeface="Calibri" pitchFamily="34" charset="0"/>
              </a:rPr>
              <a:t>	</a:t>
            </a:r>
            <a:r>
              <a:rPr lang="fr-FR" sz="2800" b="1" i="1" dirty="0" smtClean="0">
                <a:latin typeface="Calibri" pitchFamily="34" charset="0"/>
              </a:rPr>
              <a:t>(</a:t>
            </a:r>
            <a:r>
              <a:rPr lang="fr-FR" sz="2800" b="1" i="1" dirty="0" smtClean="0">
                <a:latin typeface="Calibri" pitchFamily="34" charset="0"/>
              </a:rPr>
              <a:t>ETT : échographie trans-thoracique).</a:t>
            </a:r>
            <a:endParaRPr lang="fr-FR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8762216" flipV="1">
            <a:off x="366734" y="2052860"/>
            <a:ext cx="6800844" cy="2514000"/>
          </a:xfrm>
        </p:spPr>
        <p:txBody>
          <a:bodyPr/>
          <a:lstStyle/>
          <a:p>
            <a:r>
              <a:rPr lang="fr-FR" sz="13800" i="1" dirty="0" smtClean="0">
                <a:latin typeface="Calibri" pitchFamily="34" charset="0"/>
              </a:rPr>
              <a:t>	MERCI</a:t>
            </a:r>
            <a:endParaRPr lang="fr-FR" sz="13800" i="1" dirty="0">
              <a:latin typeface="Calibri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4429132"/>
            <a:ext cx="7772400" cy="857256"/>
          </a:xfrm>
        </p:spPr>
        <p:txBody>
          <a:bodyPr/>
          <a:lstStyle/>
          <a:p>
            <a:r>
              <a:rPr lang="fr-FR" dirty="0" smtClean="0"/>
              <a:t>							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7866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152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009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143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140</Words>
  <Application>Microsoft Office PowerPoint</Application>
  <PresentationFormat>Affichage à l'écran (4:3)</PresentationFormat>
  <Paragraphs>238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Débit</vt:lpstr>
      <vt:lpstr>LE PHARYNX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Œsophage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 II- Œsophage thoracique: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 MERCI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SWEET</cp:lastModifiedBy>
  <cp:revision>50</cp:revision>
  <dcterms:created xsi:type="dcterms:W3CDTF">2011-11-19T16:21:11Z</dcterms:created>
  <dcterms:modified xsi:type="dcterms:W3CDTF">2012-11-10T19:26:17Z</dcterms:modified>
</cp:coreProperties>
</file>