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302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16" r:id="rId48"/>
    <p:sldId id="303" r:id="rId49"/>
    <p:sldId id="306" r:id="rId50"/>
    <p:sldId id="304" r:id="rId51"/>
    <p:sldId id="305" r:id="rId52"/>
    <p:sldId id="32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1" autoAdjust="0"/>
    <p:restoredTop sz="94660"/>
  </p:normalViewPr>
  <p:slideViewPr>
    <p:cSldViewPr>
      <p:cViewPr varScale="1">
        <p:scale>
          <a:sx n="70" d="100"/>
          <a:sy n="70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E96EAB-927E-4870-BF92-4A21C79EF546}" type="datetimeFigureOut">
              <a:rPr lang="fr-FR" smtClean="0"/>
              <a:pPr/>
              <a:t>11/01/2009</a:t>
            </a:fld>
            <a:endParaRPr lang="fr-FR" dirty="0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21AE45-783B-4B51-9620-4BE260BA29C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E96EAB-927E-4870-BF92-4A21C79EF546}" type="datetimeFigureOut">
              <a:rPr lang="fr-FR" smtClean="0"/>
              <a:pPr/>
              <a:t>11/01/2009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21AE45-783B-4B51-9620-4BE260BA29C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E96EAB-927E-4870-BF92-4A21C79EF546}" type="datetimeFigureOut">
              <a:rPr lang="fr-FR" smtClean="0"/>
              <a:pPr/>
              <a:t>11/01/2009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21AE45-783B-4B51-9620-4BE260BA29C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E96EAB-927E-4870-BF92-4A21C79EF546}" type="datetimeFigureOut">
              <a:rPr lang="fr-FR" smtClean="0"/>
              <a:pPr/>
              <a:t>11/01/2009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21AE45-783B-4B51-9620-4BE260BA29C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E96EAB-927E-4870-BF92-4A21C79EF546}" type="datetimeFigureOut">
              <a:rPr lang="fr-FR" smtClean="0"/>
              <a:pPr/>
              <a:t>11/01/2009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21AE45-783B-4B51-9620-4BE260BA29C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E96EAB-927E-4870-BF92-4A21C79EF546}" type="datetimeFigureOut">
              <a:rPr lang="fr-FR" smtClean="0"/>
              <a:pPr/>
              <a:t>11/01/2009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21AE45-783B-4B51-9620-4BE260BA29C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E96EAB-927E-4870-BF92-4A21C79EF546}" type="datetimeFigureOut">
              <a:rPr lang="fr-FR" smtClean="0"/>
              <a:pPr/>
              <a:t>11/01/2009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21AE45-783B-4B51-9620-4BE260BA29C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E96EAB-927E-4870-BF92-4A21C79EF546}" type="datetimeFigureOut">
              <a:rPr lang="fr-FR" smtClean="0"/>
              <a:pPr/>
              <a:t>11/01/2009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21AE45-783B-4B51-9620-4BE260BA29C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E96EAB-927E-4870-BF92-4A21C79EF546}" type="datetimeFigureOut">
              <a:rPr lang="fr-FR" smtClean="0"/>
              <a:pPr/>
              <a:t>11/01/2009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21AE45-783B-4B51-9620-4BE260BA29C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E96EAB-927E-4870-BF92-4A21C79EF546}" type="datetimeFigureOut">
              <a:rPr lang="fr-FR" smtClean="0"/>
              <a:pPr/>
              <a:t>11/01/2009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21AE45-783B-4B51-9620-4BE260BA29C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E96EAB-927E-4870-BF92-4A21C79EF546}" type="datetimeFigureOut">
              <a:rPr lang="fr-FR" smtClean="0"/>
              <a:pPr/>
              <a:t>11/01/2009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21AE45-783B-4B51-9620-4BE260BA29C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2E96EAB-927E-4870-BF92-4A21C79EF546}" type="datetimeFigureOut">
              <a:rPr lang="fr-FR" smtClean="0"/>
              <a:pPr/>
              <a:t>11/01/2009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121AE45-783B-4B51-9620-4BE260BA29C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8000" b="1" dirty="0" smtClean="0">
                <a:solidFill>
                  <a:srgbClr val="002060"/>
                </a:solidFill>
              </a:rPr>
              <a:t>LE LARYNX</a:t>
            </a:r>
            <a:endParaRPr lang="fr-FR" sz="8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2060"/>
                </a:solidFill>
              </a:rPr>
              <a:t>DIMENSIONS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500034" y="1524000"/>
            <a:ext cx="4593174" cy="5119710"/>
          </a:xfrm>
        </p:spPr>
        <p:txBody>
          <a:bodyPr>
            <a:normAutofit/>
          </a:bodyPr>
          <a:lstStyle/>
          <a:p>
            <a:r>
              <a:rPr lang="fr-FR" b="1" dirty="0" smtClean="0"/>
              <a:t>Chez l’homme</a:t>
            </a:r>
            <a:r>
              <a:rPr lang="fr-FR" dirty="0" smtClean="0"/>
              <a:t>: 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45 mm de haut 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35mm de diamètre antéro-postérieur .</a:t>
            </a:r>
          </a:p>
          <a:p>
            <a:pPr>
              <a:buNone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b="1" dirty="0" smtClean="0"/>
              <a:t>Chez la femme</a:t>
            </a:r>
            <a:r>
              <a:rPr lang="fr-FR" dirty="0" smtClean="0"/>
              <a:t>: (plus réduite )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35 mm de haut;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25 mm de diamètre antéro-postérieur .</a:t>
            </a:r>
            <a:endParaRPr lang="fr-FR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1840" y="1714488"/>
            <a:ext cx="4418517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/>
          <a:srcRect l="1250" r="33273"/>
          <a:stretch>
            <a:fillRect/>
          </a:stretch>
        </p:blipFill>
        <p:spPr bwMode="auto">
          <a:xfrm>
            <a:off x="4191000" y="-152400"/>
            <a:ext cx="4572000" cy="6829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14290"/>
            <a:ext cx="6715172" cy="11636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5400" b="1" dirty="0" smtClean="0">
                <a:solidFill>
                  <a:srgbClr val="002060"/>
                </a:solidFill>
                <a:latin typeface="Calisto MT" pitchFamily="18" charset="0"/>
              </a:rPr>
              <a:t>CONSTITUTION</a:t>
            </a:r>
            <a:r>
              <a:rPr lang="fr-FR" sz="7000" dirty="0" smtClean="0">
                <a:solidFill>
                  <a:srgbClr val="002060"/>
                </a:solidFill>
              </a:rPr>
              <a:t> </a:t>
            </a:r>
            <a:endParaRPr lang="fr-FR" sz="70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1250" r="33273"/>
          <a:stretch>
            <a:fillRect/>
          </a:stretch>
        </p:blipFill>
        <p:spPr bwMode="auto">
          <a:xfrm>
            <a:off x="4191000" y="0"/>
            <a:ext cx="4572000" cy="6829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065482" cy="1143000"/>
          </a:xfrm>
        </p:spPr>
        <p:txBody>
          <a:bodyPr>
            <a:normAutofit/>
          </a:bodyPr>
          <a:lstStyle/>
          <a:p>
            <a:r>
              <a:rPr lang="fr-FR" sz="5400" b="1" dirty="0" smtClean="0">
                <a:solidFill>
                  <a:srgbClr val="002060"/>
                </a:solidFill>
              </a:rPr>
              <a:t>CONSTITUTION</a:t>
            </a:r>
            <a:endParaRPr lang="fr-FR" sz="5400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447800"/>
            <a:ext cx="5214942" cy="5053034"/>
          </a:xfrm>
        </p:spPr>
        <p:txBody>
          <a:bodyPr>
            <a:noAutofit/>
          </a:bodyPr>
          <a:lstStyle/>
          <a:p>
            <a:r>
              <a:rPr lang="fr-FR" sz="3200" dirty="0" smtClean="0"/>
              <a:t>Le larynx est constitué par:</a:t>
            </a:r>
          </a:p>
          <a:p>
            <a:pPr>
              <a:buFont typeface="Wingdings" pitchFamily="2" charset="2"/>
              <a:buChar char="Ø"/>
            </a:pPr>
            <a:r>
              <a:rPr lang="fr-FR" sz="3200" b="1" dirty="0" smtClean="0">
                <a:solidFill>
                  <a:schemeClr val="bg1">
                    <a:lumMod val="50000"/>
                  </a:schemeClr>
                </a:solidFill>
              </a:rPr>
              <a:t>Des pièces cartilagineuses.</a:t>
            </a:r>
          </a:p>
          <a:p>
            <a:pPr>
              <a:buFont typeface="Wingdings" pitchFamily="2" charset="2"/>
              <a:buChar char="Ø"/>
            </a:pPr>
            <a:r>
              <a:rPr lang="fr-FR" sz="3200" b="1" dirty="0" smtClean="0">
                <a:solidFill>
                  <a:srgbClr val="00B0F0"/>
                </a:solidFill>
              </a:rPr>
              <a:t>Des articulations.</a:t>
            </a:r>
          </a:p>
          <a:p>
            <a:pPr>
              <a:buFont typeface="Wingdings" pitchFamily="2" charset="2"/>
              <a:buChar char="Ø"/>
            </a:pPr>
            <a:r>
              <a:rPr lang="fr-FR" sz="3200" b="1" dirty="0" smtClean="0">
                <a:solidFill>
                  <a:srgbClr val="00B050"/>
                </a:solidFill>
              </a:rPr>
              <a:t>Des ligaments et des membranes.</a:t>
            </a:r>
          </a:p>
          <a:p>
            <a:pPr>
              <a:buFont typeface="Wingdings" pitchFamily="2" charset="2"/>
              <a:buChar char="Ø"/>
            </a:pPr>
            <a:r>
              <a:rPr lang="fr-FR" sz="3200" b="1" dirty="0" smtClean="0">
                <a:solidFill>
                  <a:schemeClr val="accent1"/>
                </a:solidFill>
              </a:rPr>
              <a:t>Des muscles.</a:t>
            </a:r>
          </a:p>
          <a:p>
            <a:pPr>
              <a:buFont typeface="Wingdings" pitchFamily="2" charset="2"/>
              <a:buChar char="Ø"/>
            </a:pPr>
            <a:r>
              <a:rPr lang="fr-FR" sz="3200" b="1" dirty="0" smtClean="0">
                <a:solidFill>
                  <a:srgbClr val="FF0000"/>
                </a:solidFill>
              </a:rPr>
              <a:t>Une muqueuse.</a:t>
            </a:r>
            <a:endParaRPr lang="fr-FR" sz="32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Documents and Settings\Noureddine\Bureau\Planches\072-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422738" y="2285992"/>
            <a:ext cx="4553250" cy="369748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7224" y="0"/>
            <a:ext cx="7772400" cy="1143000"/>
          </a:xfrm>
        </p:spPr>
        <p:txBody>
          <a:bodyPr>
            <a:normAutofit/>
          </a:bodyPr>
          <a:lstStyle/>
          <a:p>
            <a:r>
              <a:rPr lang="fr-FR" sz="6000" b="1" dirty="0" smtClean="0">
                <a:solidFill>
                  <a:srgbClr val="002060"/>
                </a:solidFill>
              </a:rPr>
              <a:t>LES CARTILAGES</a:t>
            </a:r>
            <a:endParaRPr lang="fr-FR" sz="6000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285860"/>
            <a:ext cx="4786314" cy="5357850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 smtClean="0"/>
              <a:t>11pièces cartilagineuses</a:t>
            </a:r>
          </a:p>
          <a:p>
            <a:pPr>
              <a:buNone/>
            </a:pPr>
            <a:r>
              <a:rPr lang="fr-FR" b="1" dirty="0" smtClean="0"/>
              <a:t>Dont:</a:t>
            </a:r>
            <a:endParaRPr lang="fr-FR" dirty="0" smtClean="0"/>
          </a:p>
          <a:p>
            <a:r>
              <a:rPr lang="fr-FR" b="1" dirty="0" smtClean="0"/>
              <a:t>3 médians et impairs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sz="2600" dirty="0" smtClean="0"/>
              <a:t>le cartilage Thyroïde;</a:t>
            </a:r>
          </a:p>
          <a:p>
            <a:pPr lvl="1">
              <a:buFont typeface="Wingdings" pitchFamily="2" charset="2"/>
              <a:buChar char="Ø"/>
            </a:pPr>
            <a:r>
              <a:rPr lang="fr-FR" sz="2600" dirty="0" smtClean="0"/>
              <a:t> le cartilage cricoïde;</a:t>
            </a:r>
          </a:p>
          <a:p>
            <a:pPr lvl="1">
              <a:buFont typeface="Wingdings" pitchFamily="2" charset="2"/>
              <a:buChar char="Ø"/>
            </a:pPr>
            <a:r>
              <a:rPr lang="fr-FR" sz="2600" dirty="0" smtClean="0"/>
              <a:t>Le cartilage épiglottique</a:t>
            </a:r>
            <a:r>
              <a:rPr lang="fr-FR" dirty="0" smtClean="0"/>
              <a:t>.</a:t>
            </a:r>
          </a:p>
          <a:p>
            <a:pPr lvl="1">
              <a:buNone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b="1" dirty="0" smtClean="0"/>
              <a:t>4 latéraux et paires: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  </a:t>
            </a:r>
            <a:r>
              <a:rPr lang="fr-FR" sz="2600" dirty="0" smtClean="0"/>
              <a:t>les cartilages aryténoïdes;</a:t>
            </a:r>
          </a:p>
          <a:p>
            <a:pPr lvl="1">
              <a:buFont typeface="Wingdings" pitchFamily="2" charset="2"/>
              <a:buChar char="Ø"/>
            </a:pPr>
            <a:r>
              <a:rPr lang="fr-FR" sz="2600" dirty="0" smtClean="0"/>
              <a:t> les cartilages corniculés ou de </a:t>
            </a:r>
            <a:r>
              <a:rPr lang="fr-FR" sz="2600" b="1" dirty="0" smtClean="0"/>
              <a:t>Santorini</a:t>
            </a:r>
            <a:r>
              <a:rPr lang="fr-FR" sz="2600" dirty="0" smtClean="0"/>
              <a:t>;</a:t>
            </a:r>
          </a:p>
          <a:p>
            <a:pPr lvl="1">
              <a:buFont typeface="Wingdings" pitchFamily="2" charset="2"/>
              <a:buChar char="Ø"/>
            </a:pPr>
            <a:r>
              <a:rPr lang="fr-FR" sz="2600" dirty="0" smtClean="0"/>
              <a:t>Les cartilages cunéiformes ou de </a:t>
            </a:r>
            <a:r>
              <a:rPr lang="fr-FR" sz="2600" b="1" dirty="0" smtClean="0"/>
              <a:t>Morgagni</a:t>
            </a:r>
            <a:r>
              <a:rPr lang="fr-FR" sz="2600" dirty="0" smtClean="0"/>
              <a:t>;</a:t>
            </a:r>
          </a:p>
          <a:p>
            <a:pPr lvl="1">
              <a:buFont typeface="Wingdings" pitchFamily="2" charset="2"/>
              <a:buChar char="Ø"/>
            </a:pPr>
            <a:r>
              <a:rPr lang="fr-FR" sz="2600" dirty="0" smtClean="0"/>
              <a:t>Les cartilages sésamoïdes antérieurs</a:t>
            </a:r>
            <a:r>
              <a:rPr lang="fr-FR" dirty="0" smtClean="0"/>
              <a:t>.   </a:t>
            </a:r>
            <a:endParaRPr lang="fr-FR" dirty="0"/>
          </a:p>
        </p:txBody>
      </p:sp>
      <p:pic>
        <p:nvPicPr>
          <p:cNvPr id="2050" name="Picture 2" descr="C:\Documents and Settings\Noureddine\Bureau\Planches\071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06558" y="2285992"/>
            <a:ext cx="4537442" cy="324983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274320"/>
            <a:ext cx="821934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LE CARTILAGE THYROIDE (1)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2844" y="1447800"/>
            <a:ext cx="4520596" cy="5195910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Le plus volumineux, il à la forme d’un bouclier qui protège les éléments du larynx.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Situé entre l’os hyoïde en haut et le cartilage cricoïde en bas.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Il est formé par deux lames quadrilatères unies en avant et ouvertes en arrière.</a:t>
            </a:r>
            <a:endParaRPr lang="fr-FR" dirty="0"/>
          </a:p>
        </p:txBody>
      </p:sp>
      <p:pic>
        <p:nvPicPr>
          <p:cNvPr id="3074" name="Picture 2" descr="C:\Documents and Settings\Noureddine\Bureau\Planches\071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397008" y="2214554"/>
            <a:ext cx="4537442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LE CARTILAGE THYROIDE (2)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447800"/>
            <a:ext cx="4663440" cy="5195910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Il présente deux faces et quatre bords:</a:t>
            </a:r>
          </a:p>
          <a:p>
            <a:r>
              <a:rPr lang="fr-FR" b="1" dirty="0" smtClean="0"/>
              <a:t>Une face antérieure</a:t>
            </a:r>
            <a:r>
              <a:rPr lang="fr-FR" dirty="0" smtClean="0"/>
              <a:t>, convexe avec une saillie antérieure appelé </a:t>
            </a:r>
            <a:r>
              <a:rPr lang="fr-FR" b="1" dirty="0" smtClean="0">
                <a:solidFill>
                  <a:schemeClr val="accent1"/>
                </a:solidFill>
              </a:rPr>
              <a:t>Pomme d’Adam</a:t>
            </a:r>
            <a:r>
              <a:rPr lang="fr-FR" dirty="0" smtClean="0"/>
              <a:t>.</a:t>
            </a:r>
          </a:p>
          <a:p>
            <a:r>
              <a:rPr lang="fr-FR" b="1" dirty="0" smtClean="0"/>
              <a:t>Une face postérieure</a:t>
            </a:r>
            <a:r>
              <a:rPr lang="fr-FR" dirty="0" smtClean="0"/>
              <a:t>, concave présente l’angle dièdre.</a:t>
            </a:r>
          </a:p>
          <a:p>
            <a:r>
              <a:rPr lang="fr-FR" b="1" dirty="0" smtClean="0"/>
              <a:t>Un bord supérieur</a:t>
            </a:r>
            <a:r>
              <a:rPr lang="fr-FR" dirty="0" smtClean="0"/>
              <a:t>,</a:t>
            </a:r>
          </a:p>
          <a:p>
            <a:r>
              <a:rPr lang="fr-FR" b="1" dirty="0" smtClean="0"/>
              <a:t>Un bord inférieur</a:t>
            </a:r>
            <a:r>
              <a:rPr lang="fr-FR" dirty="0" smtClean="0"/>
              <a:t>,</a:t>
            </a:r>
          </a:p>
          <a:p>
            <a:r>
              <a:rPr lang="fr-FR" b="1" dirty="0" smtClean="0"/>
              <a:t>Deux bords postérieurs</a:t>
            </a:r>
            <a:r>
              <a:rPr lang="fr-FR" dirty="0" smtClean="0"/>
              <a:t>, prolongés en haut et en bas par </a:t>
            </a:r>
            <a:r>
              <a:rPr lang="fr-FR" i="1" dirty="0" smtClean="0"/>
              <a:t>les cornes supérieures et inférieures.</a:t>
            </a:r>
          </a:p>
          <a:p>
            <a:endParaRPr lang="fr-FR" dirty="0"/>
          </a:p>
        </p:txBody>
      </p:sp>
      <p:pic>
        <p:nvPicPr>
          <p:cNvPr id="4098" name="Picture 2" descr="C:\Documents and Settings\Noureddine\Bureau\Planches\071-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566110" y="1785926"/>
            <a:ext cx="4577890" cy="332857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LE CARTILAGE CRICOÏDE (1)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428736"/>
            <a:ext cx="4572000" cy="519591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Situé entre le C. thyroïde en haut et la trachée en bas.</a:t>
            </a:r>
          </a:p>
          <a:p>
            <a:pPr>
              <a:buNone/>
            </a:pPr>
            <a:endParaRPr lang="fr-FR" sz="3600" dirty="0" smtClean="0"/>
          </a:p>
          <a:p>
            <a:r>
              <a:rPr lang="fr-FR" sz="3600" dirty="0" smtClean="0"/>
              <a:t>Il à la forme d’une bague chevalière à chaton postérieur et à anneau antérieur.</a:t>
            </a:r>
          </a:p>
        </p:txBody>
      </p:sp>
      <p:pic>
        <p:nvPicPr>
          <p:cNvPr id="6146" name="Picture 2" descr="C:\Documents and Settings\Noureddine\Bureau\Planches\071-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33950" y="2000240"/>
            <a:ext cx="4215478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LE CARTILAGE CRICOÏDE (2)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643050"/>
            <a:ext cx="4663440" cy="500066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/>
              <a:t>L’arc cricoidien</a:t>
            </a:r>
            <a:r>
              <a:rPr lang="fr-FR" dirty="0" smtClean="0"/>
              <a:t>: présente</a:t>
            </a:r>
          </a:p>
          <a:p>
            <a:pPr lvl="1"/>
            <a:r>
              <a:rPr lang="fr-FR" sz="2600" dirty="0" smtClean="0"/>
              <a:t> un tubercule médian;</a:t>
            </a:r>
          </a:p>
          <a:p>
            <a:pPr lvl="1"/>
            <a:r>
              <a:rPr lang="fr-FR" sz="2600" dirty="0" smtClean="0"/>
              <a:t>Deux facette articulaires latérales.</a:t>
            </a:r>
          </a:p>
          <a:p>
            <a:pPr lvl="1">
              <a:buNone/>
            </a:pPr>
            <a:endParaRPr lang="fr-FR" sz="2600" dirty="0" smtClean="0"/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Le chaton cricoidien</a:t>
            </a:r>
            <a:r>
              <a:rPr lang="fr-FR" dirty="0" smtClean="0"/>
              <a:t>: présente;</a:t>
            </a:r>
          </a:p>
          <a:p>
            <a:pPr lvl="1"/>
            <a:r>
              <a:rPr lang="fr-FR" sz="2600" dirty="0" smtClean="0"/>
              <a:t>Une crête médiane postérieure,</a:t>
            </a:r>
          </a:p>
          <a:p>
            <a:pPr lvl="1"/>
            <a:r>
              <a:rPr lang="fr-FR" sz="2600" dirty="0" smtClean="0"/>
              <a:t>Deux facettes articulaires aryténoïdiennes sur son bord supérieur. 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5122" name="Picture 2" descr="C:\Documents and Settings\Noureddine\Bureau\Planches\071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214554"/>
            <a:ext cx="4708228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74320"/>
            <a:ext cx="8719406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LE CARTILAGE EPIGLOTTIQUE(1)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4282" y="1447800"/>
            <a:ext cx="4449158" cy="519591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Situé en arrière du cartilage thyroïde  dans l’angle rentrant.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Il à la forme d’une raquette à manche inférieur.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L’épiglotte est un cartilage très mobile grâce à la charnière inférieure</a:t>
            </a:r>
            <a:endParaRPr lang="fr-FR" sz="2800" dirty="0"/>
          </a:p>
        </p:txBody>
      </p:sp>
      <p:pic>
        <p:nvPicPr>
          <p:cNvPr id="7171" name="Picture 3" descr="C:\Documents and Settings\Noureddine\Bureau\Planches\071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750653" y="2428868"/>
            <a:ext cx="4183797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74320"/>
            <a:ext cx="8719406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LE CARTILAGE EPIGLOTTIQUE(2)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4282" y="1447800"/>
            <a:ext cx="4449158" cy="51959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sz="3200" dirty="0" smtClean="0"/>
              <a:t>L’épiglotte présente:</a:t>
            </a:r>
          </a:p>
          <a:p>
            <a:r>
              <a:rPr lang="fr-FR" sz="3200" dirty="0" smtClean="0"/>
              <a:t>Une face laryngée postéro-inférieure</a:t>
            </a:r>
          </a:p>
          <a:p>
            <a:pPr>
              <a:buNone/>
            </a:pPr>
            <a:endParaRPr lang="fr-FR" sz="3200" dirty="0" smtClean="0"/>
          </a:p>
          <a:p>
            <a:r>
              <a:rPr lang="fr-FR" sz="3200" dirty="0" smtClean="0"/>
              <a:t>Une face linguale antéro-supérieure,</a:t>
            </a:r>
          </a:p>
          <a:p>
            <a:endParaRPr lang="fr-FR" sz="3200" dirty="0" smtClean="0"/>
          </a:p>
          <a:p>
            <a:r>
              <a:rPr lang="fr-FR" sz="3200" dirty="0" smtClean="0"/>
              <a:t>Une base supérieure </a:t>
            </a:r>
          </a:p>
          <a:p>
            <a:endParaRPr lang="fr-FR" sz="3200" dirty="0" smtClean="0"/>
          </a:p>
          <a:p>
            <a:r>
              <a:rPr lang="fr-FR" sz="3200" dirty="0" smtClean="0"/>
              <a:t>Deux bords latéraux. </a:t>
            </a:r>
          </a:p>
          <a:p>
            <a:endParaRPr lang="fr-FR" dirty="0"/>
          </a:p>
        </p:txBody>
      </p:sp>
      <p:pic>
        <p:nvPicPr>
          <p:cNvPr id="8194" name="Picture 2" descr="C:\Documents and Settings\Noureddine\Bureau\Planches\071-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566110" y="2071678"/>
            <a:ext cx="4577890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fr-FR" sz="6600" b="1" dirty="0" smtClean="0">
                <a:solidFill>
                  <a:srgbClr val="002060"/>
                </a:solidFill>
              </a:rPr>
              <a:t>PLAN DU COURS</a:t>
            </a:r>
            <a:endParaRPr lang="fr-FR" sz="6600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2214554"/>
            <a:ext cx="8229600" cy="381000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/>
              <a:t>GENERALITES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CONSTITUTION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CNFIGURATION EXTERIEURE &amp; RAPPORTS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CONFIGURATION INTERIEURE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VASCULARISATION 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INNERVATION</a:t>
            </a:r>
            <a:endParaRPr lang="fr-FR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32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LES CARTILAGES ARYTENOIDES (1)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2844" y="1214422"/>
            <a:ext cx="4929222" cy="5500726"/>
          </a:xfrm>
        </p:spPr>
        <p:txBody>
          <a:bodyPr>
            <a:noAutofit/>
          </a:bodyPr>
          <a:lstStyle/>
          <a:p>
            <a:r>
              <a:rPr lang="fr-FR" sz="2800" dirty="0" smtClean="0"/>
              <a:t>Situés en arrière du C. thyroïde, 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Ils ont la forme d’une pyramide triangulaire dont;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b="1" dirty="0" smtClean="0"/>
              <a:t>Une base </a:t>
            </a:r>
            <a:r>
              <a:rPr lang="fr-FR" sz="2800" dirty="0" smtClean="0"/>
              <a:t>avec deux apophyses: une antérieure (</a:t>
            </a:r>
            <a:r>
              <a:rPr lang="fr-FR" sz="2800" dirty="0" smtClean="0">
                <a:solidFill>
                  <a:srgbClr val="0070C0"/>
                </a:solidFill>
              </a:rPr>
              <a:t>apophyse vocale</a:t>
            </a:r>
            <a:r>
              <a:rPr lang="fr-FR" sz="2800" dirty="0" smtClean="0"/>
              <a:t>), l’autre postérieure (</a:t>
            </a: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apophyse musculaire)	. 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2" name="Picture 2" descr="C:\Documents and Settings\Noureddine\Bureau\Planches\071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276850" y="2214554"/>
            <a:ext cx="3657600" cy="274976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LES CARTILAGES ARYTENOIDES (2)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214422"/>
            <a:ext cx="4929190" cy="5410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3200" dirty="0" smtClean="0"/>
              <a:t>Ils présentent aussi:</a:t>
            </a:r>
          </a:p>
          <a:p>
            <a:r>
              <a:rPr lang="fr-FR" sz="3200" dirty="0" smtClean="0"/>
              <a:t>Une face antéro-latérale</a:t>
            </a:r>
          </a:p>
          <a:p>
            <a:pPr>
              <a:buNone/>
            </a:pPr>
            <a:endParaRPr lang="fr-FR" sz="3200" dirty="0" smtClean="0"/>
          </a:p>
          <a:p>
            <a:r>
              <a:rPr lang="fr-FR" sz="3200" dirty="0" smtClean="0"/>
              <a:t>Une face postérieure,</a:t>
            </a:r>
          </a:p>
          <a:p>
            <a:pPr>
              <a:buNone/>
            </a:pPr>
            <a:endParaRPr lang="fr-FR" sz="3200" dirty="0" smtClean="0"/>
          </a:p>
          <a:p>
            <a:r>
              <a:rPr lang="fr-FR" sz="3200" dirty="0" smtClean="0"/>
              <a:t>Une face antéro-médiale,</a:t>
            </a:r>
          </a:p>
          <a:p>
            <a:pPr>
              <a:buNone/>
            </a:pPr>
            <a:r>
              <a:rPr lang="fr-FR" sz="3200" dirty="0" smtClean="0"/>
              <a:t> </a:t>
            </a:r>
          </a:p>
          <a:p>
            <a:r>
              <a:rPr lang="fr-FR" sz="3200" dirty="0" smtClean="0"/>
              <a:t>Un sommet, qui s’articule avec le cartilage corniculé.</a:t>
            </a:r>
            <a:endParaRPr lang="fr-FR" sz="3200" dirty="0"/>
          </a:p>
        </p:txBody>
      </p:sp>
      <p:pic>
        <p:nvPicPr>
          <p:cNvPr id="9218" name="Picture 2" descr="C:\Documents and Settings\Noureddine\Bureau\Planches\071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857364"/>
            <a:ext cx="4440184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2060"/>
                </a:solidFill>
              </a:rPr>
              <a:t>LES AUTRES CARTILAGES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447800"/>
            <a:ext cx="5357818" cy="5267348"/>
          </a:xfrm>
        </p:spPr>
        <p:txBody>
          <a:bodyPr>
            <a:normAutofit fontScale="92500"/>
          </a:bodyPr>
          <a:lstStyle/>
          <a:p>
            <a:r>
              <a:rPr lang="fr-FR" b="1" dirty="0" smtClean="0"/>
              <a:t>CARTILAGES DE SANTORINI</a:t>
            </a:r>
            <a:r>
              <a:rPr lang="fr-FR" dirty="0" smtClean="0"/>
              <a:t>: articulés avec l’apex de l’aryténoïde correspondant.</a:t>
            </a:r>
          </a:p>
          <a:p>
            <a:pPr>
              <a:buNone/>
            </a:pPr>
            <a:endParaRPr lang="fr-FR" dirty="0" smtClean="0"/>
          </a:p>
          <a:p>
            <a:r>
              <a:rPr lang="fr-FR" b="1" dirty="0" smtClean="0"/>
              <a:t>CARTILAGES  CUNEIFORMES: (MORGANI)</a:t>
            </a:r>
            <a:r>
              <a:rPr lang="fr-FR" dirty="0" smtClean="0"/>
              <a:t>, situé dans les ligaments aryépiglottiques.</a:t>
            </a:r>
          </a:p>
          <a:p>
            <a:pPr>
              <a:buNone/>
            </a:pPr>
            <a:endParaRPr lang="fr-FR" dirty="0" smtClean="0"/>
          </a:p>
          <a:p>
            <a:r>
              <a:rPr lang="fr-FR" b="1" dirty="0" smtClean="0"/>
              <a:t>CARTILAGES SESAMOIDES ANTERIEURS</a:t>
            </a:r>
            <a:r>
              <a:rPr lang="fr-FR" dirty="0" smtClean="0"/>
              <a:t>, dans les ligaments thyroaryténoidiens inférieurs.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11266" name="Picture 2" descr="C:\Documents and Settings\Noureddine\Bureau\Planches\071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286380" y="2857496"/>
            <a:ext cx="3657600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 smtClean="0">
                <a:solidFill>
                  <a:srgbClr val="002060"/>
                </a:solidFill>
              </a:rPr>
              <a:t>REMARQUE</a:t>
            </a:r>
            <a:endParaRPr lang="fr-FR" sz="6000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928802"/>
            <a:ext cx="4663440" cy="4714908"/>
          </a:xfrm>
        </p:spPr>
        <p:txBody>
          <a:bodyPr>
            <a:normAutofit lnSpcReduction="10000"/>
          </a:bodyPr>
          <a:lstStyle/>
          <a:p>
            <a:r>
              <a:rPr lang="fr-FR" sz="2800" dirty="0" smtClean="0"/>
              <a:t>Il existe </a:t>
            </a:r>
            <a:r>
              <a:rPr lang="fr-FR" sz="2800" b="1" dirty="0" smtClean="0"/>
              <a:t>cinq autres cartilages inconstants,</a:t>
            </a:r>
            <a:r>
              <a:rPr lang="fr-FR" sz="2800" dirty="0" smtClean="0"/>
              <a:t> dont:</a:t>
            </a:r>
          </a:p>
          <a:p>
            <a:r>
              <a:rPr lang="fr-FR" sz="2800" dirty="0" smtClean="0"/>
              <a:t>Deux sont pairs:</a:t>
            </a:r>
          </a:p>
          <a:p>
            <a:pPr lvl="1">
              <a:buFont typeface="Wingdings" pitchFamily="2" charset="2"/>
              <a:buChar char="Ø"/>
            </a:pPr>
            <a:r>
              <a:rPr lang="fr-FR" sz="2800" dirty="0" smtClean="0"/>
              <a:t>Les cartilages sésamoïdes postérieurs </a:t>
            </a:r>
          </a:p>
          <a:p>
            <a:pPr lvl="1">
              <a:buFont typeface="Wingdings" pitchFamily="2" charset="2"/>
              <a:buChar char="Ø"/>
            </a:pPr>
            <a:r>
              <a:rPr lang="fr-FR" sz="2800" dirty="0" smtClean="0"/>
              <a:t>Les cartilages triticés.</a:t>
            </a:r>
          </a:p>
          <a:p>
            <a:r>
              <a:rPr lang="fr-FR" sz="2800" dirty="0" smtClean="0"/>
              <a:t> Un est impair:</a:t>
            </a:r>
          </a:p>
          <a:p>
            <a:pPr lvl="1">
              <a:buFont typeface="Wingdings" pitchFamily="2" charset="2"/>
              <a:buChar char="Ø"/>
            </a:pPr>
            <a:r>
              <a:rPr lang="fr-FR" sz="2800" dirty="0" smtClean="0"/>
              <a:t>Le cartilage inter-aryténoïdien.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2290" name="Picture 2" descr="C:\Documents and Settings\Noureddine\Bureau\Planches\071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01306" y="2214554"/>
            <a:ext cx="4542694" cy="33244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8933688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LES ARTICULATIONS DU LARYNX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71472" y="1447800"/>
            <a:ext cx="8362216" cy="4981596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Elles sont au nombre de trois: </a:t>
            </a:r>
          </a:p>
          <a:p>
            <a:pPr>
              <a:buNone/>
            </a:pPr>
            <a:endParaRPr lang="fr-FR" dirty="0" smtClean="0"/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Les articulations crico-thyroïdiennes,</a:t>
            </a:r>
          </a:p>
          <a:p>
            <a:pPr lvl="1">
              <a:buNone/>
            </a:pPr>
            <a:endParaRPr lang="fr-FR" dirty="0" smtClean="0"/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Les articulations crico-aryténoïdiennes;</a:t>
            </a:r>
          </a:p>
          <a:p>
            <a:pPr lvl="1">
              <a:buNone/>
            </a:pPr>
            <a:endParaRPr lang="fr-FR" dirty="0" smtClean="0"/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Les articulations ary- corniculés.</a:t>
            </a:r>
          </a:p>
          <a:p>
            <a:pPr lvl="1">
              <a:buNone/>
            </a:pPr>
            <a:endParaRPr lang="fr-FR" dirty="0" smtClean="0"/>
          </a:p>
          <a:p>
            <a:r>
              <a:rPr lang="fr-FR" dirty="0" smtClean="0">
                <a:solidFill>
                  <a:srgbClr val="7030A0"/>
                </a:solidFill>
              </a:rPr>
              <a:t>Ce sont des articulations doubles, et seules les </a:t>
            </a:r>
            <a:r>
              <a:rPr lang="fr-FR" b="1" dirty="0" smtClean="0">
                <a:solidFill>
                  <a:srgbClr val="7030A0"/>
                </a:solidFill>
              </a:rPr>
              <a:t>articulations crico-aryténoïdiennes</a:t>
            </a:r>
            <a:r>
              <a:rPr lang="fr-FR" dirty="0" smtClean="0">
                <a:solidFill>
                  <a:srgbClr val="7030A0"/>
                </a:solidFill>
              </a:rPr>
              <a:t> jouent un rôle important sur le plan fonctionnel</a:t>
            </a:r>
            <a:r>
              <a:rPr lang="fr-FR" dirty="0" smtClean="0"/>
              <a:t>. </a:t>
            </a:r>
          </a:p>
        </p:txBody>
      </p:sp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32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>
                <a:solidFill>
                  <a:srgbClr val="002060"/>
                </a:solidFill>
              </a:rPr>
              <a:t>ARTICULATIONS CRICO-THYROIDIENNES</a:t>
            </a:r>
            <a:endParaRPr lang="fr-FR" sz="3600" b="1" dirty="0">
              <a:solidFill>
                <a:srgbClr val="00206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14282" y="1524000"/>
            <a:ext cx="4878926" cy="511971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Ce sont des </a:t>
            </a:r>
            <a:r>
              <a:rPr lang="fr-FR" b="1" dirty="0" smtClean="0"/>
              <a:t>diarthroses,</a:t>
            </a:r>
            <a:r>
              <a:rPr lang="fr-FR" dirty="0" smtClean="0"/>
              <a:t> 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Elles mettent en jeux les surfaces articulaires de l’arc cricoidien avec les cornes inférieures du C. thyroïde.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Elles permettent la bascule vers l’avant ou vers l’arrière du C. thyroïde, avec un effet sur </a:t>
            </a:r>
            <a:r>
              <a:rPr lang="fr-FR" b="1" dirty="0" smtClean="0"/>
              <a:t>la tension des cordes vocales.</a:t>
            </a:r>
          </a:p>
          <a:p>
            <a:endParaRPr lang="fr-FR" dirty="0"/>
          </a:p>
        </p:txBody>
      </p:sp>
      <p:pic>
        <p:nvPicPr>
          <p:cNvPr id="1026" name="Picture 2" descr="C:\Documents and Settings\Noureddine\Bureau\Planches\073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214554"/>
            <a:ext cx="4643470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5852" y="0"/>
            <a:ext cx="7000924" cy="1143000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 smtClean="0">
                <a:solidFill>
                  <a:srgbClr val="002060"/>
                </a:solidFill>
              </a:rPr>
              <a:t>ARTICULATIONS CRICO-ARYTENOIDIENNES</a:t>
            </a:r>
            <a:endParaRPr lang="fr-FR" sz="3200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214422"/>
            <a:ext cx="5093208" cy="5643578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Ce sont des </a:t>
            </a:r>
            <a:r>
              <a:rPr lang="fr-FR" b="1" dirty="0" smtClean="0"/>
              <a:t>diarthroses,</a:t>
            </a:r>
            <a:r>
              <a:rPr lang="fr-FR" dirty="0" smtClean="0"/>
              <a:t> 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Entre les surfaces articulaires du C. cricoïde  et du C. aryténoïdes.</a:t>
            </a:r>
          </a:p>
          <a:p>
            <a:endParaRPr lang="fr-FR" dirty="0" smtClean="0"/>
          </a:p>
          <a:p>
            <a:r>
              <a:rPr lang="fr-FR" dirty="0" smtClean="0"/>
              <a:t>Elles permettent des mouvements </a:t>
            </a:r>
            <a:r>
              <a:rPr lang="fr-FR" b="1" dirty="0" smtClean="0"/>
              <a:t>de translation frontale</a:t>
            </a:r>
            <a:r>
              <a:rPr lang="fr-FR" dirty="0" smtClean="0"/>
              <a:t>, écartant ou rapprochant les C. aryténoïdes, </a:t>
            </a:r>
          </a:p>
          <a:p>
            <a:r>
              <a:rPr lang="fr-FR" dirty="0" smtClean="0"/>
              <a:t>Des mouvements </a:t>
            </a:r>
            <a:r>
              <a:rPr lang="fr-FR" b="1" dirty="0" smtClean="0"/>
              <a:t>de rotation médiale et latérale</a:t>
            </a:r>
            <a:r>
              <a:rPr lang="fr-FR" dirty="0" smtClean="0"/>
              <a:t>, écartant ou rapprochant les processus vocaux et donc les cordes vocales. 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2050" name="Picture 2" descr="C:\Documents and Settings\Noureddine\Bureau\Planches\073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643050"/>
            <a:ext cx="3824010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320"/>
            <a:ext cx="8933688" cy="114300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002060"/>
                </a:solidFill>
              </a:rPr>
              <a:t>ARTICULATIONS ARY-CORNICULES</a:t>
            </a:r>
            <a:endParaRPr lang="fr-FR" sz="3600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5286380" cy="5119710"/>
          </a:xfrm>
        </p:spPr>
        <p:txBody>
          <a:bodyPr/>
          <a:lstStyle/>
          <a:p>
            <a:r>
              <a:rPr lang="fr-FR" dirty="0" smtClean="0"/>
              <a:t>Ce sont </a:t>
            </a:r>
            <a:r>
              <a:rPr lang="fr-FR" b="1" dirty="0" smtClean="0"/>
              <a:t>des amphiarthroses;</a:t>
            </a:r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endParaRPr lang="fr-FR" b="1" dirty="0" smtClean="0"/>
          </a:p>
          <a:p>
            <a:r>
              <a:rPr lang="fr-FR" dirty="0" smtClean="0"/>
              <a:t>Elles mettent en jeux les extrémités supérieures des C. aryténoïdes avec les C. corniculés.</a:t>
            </a:r>
            <a:endParaRPr lang="fr-FR" dirty="0"/>
          </a:p>
        </p:txBody>
      </p:sp>
      <p:pic>
        <p:nvPicPr>
          <p:cNvPr id="3074" name="Picture 2" descr="C:\Documents and Settings\Noureddine\Bureau\Planches\071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4186" y="1643050"/>
            <a:ext cx="4339814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358246" cy="11430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LES LIGAMENTS DU LARYNX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28662" y="1643050"/>
            <a:ext cx="8005026" cy="4929222"/>
          </a:xfrm>
        </p:spPr>
        <p:txBody>
          <a:bodyPr>
            <a:normAutofit/>
          </a:bodyPr>
          <a:lstStyle/>
          <a:p>
            <a:r>
              <a:rPr lang="fr-FR" dirty="0" smtClean="0"/>
              <a:t>Le larynx présente deux sortes de ligaments:</a:t>
            </a:r>
          </a:p>
          <a:p>
            <a:endParaRPr lang="fr-FR" dirty="0" smtClean="0"/>
          </a:p>
          <a:p>
            <a:r>
              <a:rPr lang="fr-FR" b="1" dirty="0" smtClean="0">
                <a:solidFill>
                  <a:srgbClr val="0070C0"/>
                </a:solidFill>
              </a:rPr>
              <a:t>Les ligaments intrinsèques</a:t>
            </a:r>
            <a:r>
              <a:rPr lang="fr-FR" dirty="0" smtClean="0"/>
              <a:t>: qui unissent les différentes pièces cartilagineuses entre elles.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Les ligaments extrinsèques</a:t>
            </a:r>
            <a:r>
              <a:rPr lang="fr-FR" dirty="0" smtClean="0"/>
              <a:t>: qui unissent le larynx aux organes voisins (pharynx, trachée, os hyoïde et langue).</a:t>
            </a:r>
            <a:endParaRPr lang="fr-FR" dirty="0"/>
          </a:p>
        </p:txBody>
      </p:sp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85720" y="274320"/>
            <a:ext cx="8647968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LES LIGAMENTS INTRINSÈQUES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0" y="1524000"/>
            <a:ext cx="5429256" cy="5191148"/>
          </a:xfrm>
        </p:spPr>
        <p:txBody>
          <a:bodyPr/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La membrane crico-thyroïdienne</a:t>
            </a:r>
            <a:r>
              <a:rPr lang="fr-FR" dirty="0" smtClean="0"/>
              <a:t>;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  Elle s’étend du bord inférieur du C. thyroïde au bord supérieur de l’arc cricoidien.</a:t>
            </a:r>
          </a:p>
          <a:p>
            <a:endParaRPr lang="fr-FR" dirty="0" smtClean="0"/>
          </a:p>
          <a:p>
            <a:r>
              <a:rPr lang="fr-FR" dirty="0" smtClean="0"/>
              <a:t>Elle présente un épaississement médian appelé </a:t>
            </a:r>
            <a:r>
              <a:rPr lang="fr-FR" b="1" dirty="0" smtClean="0">
                <a:solidFill>
                  <a:srgbClr val="0070C0"/>
                </a:solidFill>
              </a:rPr>
              <a:t>le ligament crico-thyroïdien médian</a:t>
            </a:r>
          </a:p>
          <a:p>
            <a:pPr>
              <a:buNone/>
            </a:pPr>
            <a:r>
              <a:rPr lang="fr-FR" dirty="0" smtClean="0"/>
              <a:t> 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714488"/>
            <a:ext cx="365760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Noureddine\Bureau\Planches\068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580" y="0"/>
            <a:ext cx="9163580" cy="6858000"/>
          </a:xfrm>
          <a:prstGeom prst="rect">
            <a:avLst/>
          </a:prstGeom>
          <a:noFill/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285728"/>
            <a:ext cx="8183880" cy="1051560"/>
          </a:xfrm>
        </p:spPr>
        <p:txBody>
          <a:bodyPr>
            <a:noAutofit/>
          </a:bodyPr>
          <a:lstStyle/>
          <a:p>
            <a:r>
              <a:rPr lang="fr-FR" sz="5400" b="1" dirty="0" smtClean="0">
                <a:solidFill>
                  <a:srgbClr val="002060"/>
                </a:solidFill>
              </a:rPr>
              <a:t>GENERALITES</a:t>
            </a:r>
            <a:endParaRPr lang="fr-FR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50109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LES LIGAMENTS INTRINSÈQUES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5286380" cy="5334000"/>
          </a:xfrm>
        </p:spPr>
        <p:txBody>
          <a:bodyPr/>
          <a:lstStyle/>
          <a:p>
            <a:r>
              <a:rPr lang="fr-FR" sz="3200" b="1" dirty="0" smtClean="0">
                <a:solidFill>
                  <a:srgbClr val="0070C0"/>
                </a:solidFill>
              </a:rPr>
              <a:t>Le ligt thyro-épiglottique</a:t>
            </a:r>
          </a:p>
          <a:p>
            <a:endParaRPr lang="fr-FR" b="1" dirty="0" smtClean="0">
              <a:solidFill>
                <a:srgbClr val="0070C0"/>
              </a:solidFill>
            </a:endParaRPr>
          </a:p>
          <a:p>
            <a:r>
              <a:rPr lang="fr-FR" sz="3600" dirty="0" smtClean="0"/>
              <a:t>C’est une courtes portion ligamentaire qui fixe l’extrémité inférieure du C. épiglottique          à l’angle rentrant du         C. thyroïde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76850" y="1643050"/>
            <a:ext cx="36576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878" y="214290"/>
            <a:ext cx="8501122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LES LIGAMENTS INTRINSÈQUES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500562" cy="5191148"/>
          </a:xfrm>
        </p:spPr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Le ligt crico-corniculé      ou ligt Jugal </a:t>
            </a:r>
          </a:p>
          <a:p>
            <a:endParaRPr lang="fr-FR" dirty="0" smtClean="0"/>
          </a:p>
          <a:p>
            <a:r>
              <a:rPr lang="fr-FR" sz="3200" dirty="0" smtClean="0"/>
              <a:t>En forme de Y qui s’étend des C. corniculés au bord supérieur du chaton cricoidien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857496"/>
            <a:ext cx="4786314" cy="256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274320"/>
            <a:ext cx="850109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LES LIGAMENTS INTRINSÈQUES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2844" y="1524000"/>
            <a:ext cx="4950364" cy="5191148"/>
          </a:xfrm>
        </p:spPr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Ligt thyro-aryténoïdien supérieur</a:t>
            </a:r>
          </a:p>
          <a:p>
            <a:r>
              <a:rPr lang="fr-FR" dirty="0" smtClean="0"/>
              <a:t>C’est un ligt pair qui s’étend de la face antéro-latérale du C. aryténoïde à l’angle rentrant du C. thyroïde.</a:t>
            </a:r>
          </a:p>
          <a:p>
            <a:endParaRPr lang="fr-FR" dirty="0" smtClean="0"/>
          </a:p>
          <a:p>
            <a:r>
              <a:rPr lang="fr-FR" dirty="0" smtClean="0"/>
              <a:t>Il à la forme d’une lame fibro-élastique, et prend le nom de </a:t>
            </a:r>
            <a:r>
              <a:rPr lang="fr-FR" b="1" dirty="0" smtClean="0">
                <a:solidFill>
                  <a:srgbClr val="0070C0"/>
                </a:solidFill>
              </a:rPr>
              <a:t>ligament ventriculaire.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91868" y="1785926"/>
            <a:ext cx="384258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433654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LES LIGAMENTS INTRINSÈQUES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5093208" cy="53340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Ligt thyro-aryténoïdien inférieur</a:t>
            </a:r>
            <a:endParaRPr lang="fr-FR" dirty="0" smtClean="0"/>
          </a:p>
          <a:p>
            <a:r>
              <a:rPr lang="fr-FR" dirty="0" smtClean="0"/>
              <a:t>C’est un ligt pair qui s’étend de l’apophyse vocale du C. aryténoïde à l’angle rentrant du C. thyroïde.</a:t>
            </a:r>
          </a:p>
          <a:p>
            <a:endParaRPr lang="fr-FR" dirty="0" smtClean="0"/>
          </a:p>
          <a:p>
            <a:r>
              <a:rPr lang="fr-FR" dirty="0" smtClean="0"/>
              <a:t>Il à la forme d’une lame fibro-élastique, et prend le nom de </a:t>
            </a:r>
            <a:r>
              <a:rPr lang="fr-FR" b="1" dirty="0" smtClean="0">
                <a:solidFill>
                  <a:srgbClr val="0070C0"/>
                </a:solidFill>
              </a:rPr>
              <a:t>ligament vocal</a:t>
            </a:r>
            <a:endParaRPr lang="fr-FR" dirty="0"/>
          </a:p>
        </p:txBody>
      </p:sp>
      <p:pic>
        <p:nvPicPr>
          <p:cNvPr id="5122" name="Picture 2" descr="C:\Documents and Settings\Noureddine\Bureau\Planches\071-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76849" y="1976082"/>
            <a:ext cx="3915171" cy="459619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74320"/>
            <a:ext cx="8505092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LES LIGAMENTS INTRINSÈQUES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5214942" cy="5191148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 ligt aryen-épiglottique</a:t>
            </a:r>
          </a:p>
          <a:p>
            <a:endParaRPr lang="fr-FR" dirty="0" smtClean="0"/>
          </a:p>
          <a:p>
            <a:r>
              <a:rPr lang="fr-FR" dirty="0" smtClean="0"/>
              <a:t> C’est un ligt pair qui s’étend de la face antéro-latérale du C. aryténoïde au bord latéral du C. épiglottique. 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Il prend le nom de </a:t>
            </a:r>
            <a:r>
              <a:rPr lang="fr-FR" b="1" dirty="0" smtClean="0">
                <a:solidFill>
                  <a:srgbClr val="0070C0"/>
                </a:solidFill>
              </a:rPr>
              <a:t>membrane fibro-élastique du larynx.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76850" y="1729130"/>
            <a:ext cx="3867150" cy="455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74320"/>
            <a:ext cx="8715404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LES LIGAMENTS EXTRINSÈQUES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4282" y="1524000"/>
            <a:ext cx="4878926" cy="5191148"/>
          </a:xfrm>
        </p:spPr>
        <p:txBody>
          <a:bodyPr/>
          <a:lstStyle/>
          <a:p>
            <a:r>
              <a:rPr lang="fr-FR" dirty="0" smtClean="0"/>
              <a:t>Trois ligts principaux et deux ligts accessoires. 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Ligts principaux</a:t>
            </a:r>
            <a:r>
              <a:rPr lang="fr-FR" dirty="0" smtClean="0"/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Membrane thyro-hyoïdienne;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Membrane crico- trachéale;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Ligt hyo-épiglottique.</a:t>
            </a:r>
          </a:p>
          <a:p>
            <a:pPr lvl="1">
              <a:buFont typeface="Wingdings" pitchFamily="2" charset="2"/>
              <a:buChar char="Ø"/>
            </a:pPr>
            <a:endParaRPr lang="fr-FR" dirty="0" smtClean="0"/>
          </a:p>
          <a:p>
            <a:r>
              <a:rPr lang="fr-FR" b="1" dirty="0" smtClean="0">
                <a:solidFill>
                  <a:srgbClr val="0070C0"/>
                </a:solidFill>
              </a:rPr>
              <a:t>Ligts accessoires</a:t>
            </a:r>
            <a:r>
              <a:rPr lang="fr-FR" dirty="0" smtClean="0"/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Ligts glosso-épiglottique;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Ligts pharyngo-épiglottique.</a:t>
            </a:r>
            <a:endParaRPr lang="fr-FR" dirty="0"/>
          </a:p>
        </p:txBody>
      </p:sp>
      <p:pic>
        <p:nvPicPr>
          <p:cNvPr id="7170" name="Picture 2" descr="C:\Documents and Settings\Noureddine\Bureau\Planches\071-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76850" y="1708666"/>
            <a:ext cx="3867150" cy="49350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LES MUSCLES DU LARYNX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0" y="1447800"/>
            <a:ext cx="8933688" cy="5124472"/>
          </a:xfrm>
        </p:spPr>
        <p:txBody>
          <a:bodyPr/>
          <a:lstStyle/>
          <a:p>
            <a:r>
              <a:rPr lang="fr-FR" dirty="0" smtClean="0"/>
              <a:t>Ils se divisent en deux groupes:</a:t>
            </a:r>
          </a:p>
          <a:p>
            <a:pPr>
              <a:buNone/>
            </a:pPr>
            <a:endParaRPr lang="fr-FR" dirty="0" smtClean="0"/>
          </a:p>
          <a:p>
            <a:pPr lvl="1"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B0F0"/>
                </a:solidFill>
              </a:rPr>
              <a:t>Les muscles extrinsèques</a:t>
            </a:r>
            <a:r>
              <a:rPr lang="fr-FR" dirty="0" smtClean="0"/>
              <a:t>: participent à la mobilisation du larynx dans son ensemble, et se divisent aussi en deux groupes </a:t>
            </a:r>
            <a:r>
              <a:rPr lang="fr-FR" dirty="0" smtClean="0">
                <a:solidFill>
                  <a:srgbClr val="00B0F0"/>
                </a:solidFill>
              </a:rPr>
              <a:t>les muscles élévateurs </a:t>
            </a:r>
            <a:r>
              <a:rPr lang="fr-FR" dirty="0" smtClean="0"/>
              <a:t>et </a:t>
            </a:r>
            <a:r>
              <a:rPr lang="fr-FR" dirty="0" smtClean="0">
                <a:solidFill>
                  <a:srgbClr val="00B0F0"/>
                </a:solidFill>
              </a:rPr>
              <a:t>les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00B0F0"/>
                </a:solidFill>
              </a:rPr>
              <a:t>muscles abaisseurs du larynx</a:t>
            </a:r>
            <a:r>
              <a:rPr lang="fr-FR" dirty="0" smtClean="0"/>
              <a:t>.</a:t>
            </a:r>
          </a:p>
          <a:p>
            <a:pPr lvl="1">
              <a:buFont typeface="Wingdings" pitchFamily="2" charset="2"/>
              <a:buChar char="Ø"/>
            </a:pPr>
            <a:endParaRPr lang="fr-FR" dirty="0" smtClean="0"/>
          </a:p>
          <a:p>
            <a:pPr lvl="1"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B0F0"/>
                </a:solidFill>
              </a:rPr>
              <a:t>Les muscles intrinsèques</a:t>
            </a:r>
            <a:r>
              <a:rPr lang="fr-FR" dirty="0" smtClean="0"/>
              <a:t>: ils agissent sur les cordes vocales et la glotte.</a:t>
            </a:r>
            <a:endParaRPr lang="fr-FR" dirty="0"/>
          </a:p>
        </p:txBody>
      </p:sp>
    </p:spTree>
  </p:cSld>
  <p:clrMapOvr>
    <a:masterClrMapping/>
  </p:clrMapOvr>
  <p:transition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0100" y="274320"/>
            <a:ext cx="7933588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LES MUSCLES EXTRINSÈQUES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2844" y="1714488"/>
            <a:ext cx="4878926" cy="5143512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B0F0"/>
                </a:solidFill>
              </a:rPr>
              <a:t>les muscles élévateurs</a:t>
            </a:r>
          </a:p>
          <a:p>
            <a:pPr>
              <a:buNone/>
            </a:pPr>
            <a:r>
              <a:rPr lang="fr-FR" dirty="0" smtClean="0"/>
              <a:t> ils sont pair, en nombre de six: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Le mylo-hyoïdien, 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Le digastrique,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Le stylo-hyoïdien,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Le thyro-hyoïdien,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Le stylo-pharyngien,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Le palato-pharyngien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1026" name="Picture 2" descr="F:\Planches\0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52826" y="1928802"/>
            <a:ext cx="4391174" cy="465484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274320"/>
            <a:ext cx="8290778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LES MUSCLES EXTRINSÈQUES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0" y="1500174"/>
            <a:ext cx="4878926" cy="5119710"/>
          </a:xfrm>
        </p:spPr>
        <p:txBody>
          <a:bodyPr/>
          <a:lstStyle/>
          <a:p>
            <a:r>
              <a:rPr lang="fr-FR" b="1" dirty="0" smtClean="0">
                <a:solidFill>
                  <a:srgbClr val="00B0F0"/>
                </a:solidFill>
              </a:rPr>
              <a:t>les muscles abaisseurs</a:t>
            </a:r>
          </a:p>
          <a:p>
            <a:pPr>
              <a:buNone/>
            </a:pPr>
            <a:r>
              <a:rPr lang="fr-FR" dirty="0" smtClean="0"/>
              <a:t>  Ils sont pairs, situés dans la région sous- hyoïdienne et au nombre de trois:</a:t>
            </a:r>
          </a:p>
          <a:p>
            <a:pPr lvl="1">
              <a:buFont typeface="Wingdings" pitchFamily="2" charset="2"/>
              <a:buChar char="Ø"/>
            </a:pPr>
            <a:r>
              <a:rPr lang="fr-FR" b="1" dirty="0" smtClean="0"/>
              <a:t>Le sterno-thyroïdien</a:t>
            </a:r>
            <a:r>
              <a:rPr lang="fr-FR" dirty="0" smtClean="0"/>
              <a:t>,</a:t>
            </a:r>
          </a:p>
          <a:p>
            <a:pPr lvl="1">
              <a:buFont typeface="Wingdings" pitchFamily="2" charset="2"/>
              <a:buChar char="Ø"/>
            </a:pPr>
            <a:r>
              <a:rPr lang="fr-FR" b="1" dirty="0" smtClean="0"/>
              <a:t>Le sterno-cléido- hyoïdien,</a:t>
            </a:r>
          </a:p>
          <a:p>
            <a:pPr lvl="1">
              <a:buFont typeface="Wingdings" pitchFamily="2" charset="2"/>
              <a:buChar char="Ø"/>
            </a:pPr>
            <a:r>
              <a:rPr lang="fr-FR" b="1" dirty="0" smtClean="0"/>
              <a:t>L’Omo-hyoïdien.</a:t>
            </a:r>
          </a:p>
          <a:p>
            <a:endParaRPr lang="fr-FR" dirty="0"/>
          </a:p>
        </p:txBody>
      </p:sp>
      <p:pic>
        <p:nvPicPr>
          <p:cNvPr id="7" name="Picture 2" descr="F:\Planches\0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47625" y="1917425"/>
            <a:ext cx="4196375" cy="458340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LES MUSCLES INTRINSÈQUES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85720" y="1357298"/>
            <a:ext cx="8715436" cy="5195910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Ils agissent sur les cordes vocales pour fermer ou ouvrir le larynx.</a:t>
            </a:r>
          </a:p>
          <a:p>
            <a:r>
              <a:rPr lang="fr-FR" dirty="0" smtClean="0"/>
              <a:t>Ils sont tous situés en arrière du larynx sauf le crico-thyroïdien qui est situé en avant. </a:t>
            </a:r>
          </a:p>
          <a:p>
            <a:r>
              <a:rPr lang="fr-FR" dirty="0" smtClean="0"/>
              <a:t>Ils sont tous pairs à l’exception de l’inter-aryténoïdien.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Ils sont tous innervés par </a:t>
            </a:r>
            <a:r>
              <a:rPr lang="fr-FR" b="1" dirty="0" smtClean="0"/>
              <a:t>le nerf récurrent (nerf laryngé inférieur)</a:t>
            </a:r>
            <a:r>
              <a:rPr lang="fr-FR" dirty="0" smtClean="0"/>
              <a:t>, sauf le crico-thyroïdien innervé par </a:t>
            </a:r>
            <a:r>
              <a:rPr lang="fr-FR" b="1" dirty="0" smtClean="0"/>
              <a:t>le nerf laryngé supérieur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14348" y="357166"/>
            <a:ext cx="6215106" cy="1051560"/>
          </a:xfrm>
        </p:spPr>
        <p:txBody>
          <a:bodyPr>
            <a:normAutofit/>
          </a:bodyPr>
          <a:lstStyle/>
          <a:p>
            <a:pPr algn="ctr"/>
            <a:r>
              <a:rPr lang="fr-FR" sz="6000" b="1" dirty="0" smtClean="0">
                <a:solidFill>
                  <a:srgbClr val="002060"/>
                </a:solidFill>
              </a:rPr>
              <a:t>DEFINITION</a:t>
            </a:r>
            <a:endParaRPr lang="fr-FR" sz="6000" b="1" dirty="0">
              <a:solidFill>
                <a:srgbClr val="00206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57158" y="1857364"/>
            <a:ext cx="8501122" cy="454514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fr-FR" sz="3600" dirty="0" smtClean="0"/>
              <a:t>Le larynx est organe aérifère annexé  à l’appareil respiratoire.</a:t>
            </a:r>
          </a:p>
          <a:p>
            <a:pPr>
              <a:buNone/>
            </a:pPr>
            <a:endParaRPr lang="fr-FR" sz="3600" dirty="0" smtClean="0"/>
          </a:p>
          <a:p>
            <a:pPr>
              <a:buFont typeface="Wingdings" pitchFamily="2" charset="2"/>
              <a:buChar char="v"/>
            </a:pPr>
            <a:r>
              <a:rPr lang="fr-FR" sz="3600" dirty="0" smtClean="0"/>
              <a:t>C'est un organe </a:t>
            </a:r>
            <a:r>
              <a:rPr lang="fr-FR" sz="3600" b="1" dirty="0" smtClean="0"/>
              <a:t>musculo-aponévrotique cartilagineux</a:t>
            </a:r>
            <a:r>
              <a:rPr lang="fr-FR" sz="3600" dirty="0" smtClean="0"/>
              <a:t>, qui se place en avant du pharynx.</a:t>
            </a:r>
          </a:p>
          <a:p>
            <a:pPr>
              <a:buNone/>
            </a:pPr>
            <a:endParaRPr lang="fr-FR" sz="3600" dirty="0" smtClean="0"/>
          </a:p>
          <a:p>
            <a:pPr>
              <a:buFont typeface="Wingdings" pitchFamily="2" charset="2"/>
              <a:buChar char="v"/>
            </a:pPr>
            <a:r>
              <a:rPr lang="fr-FR" sz="3600" dirty="0" smtClean="0"/>
              <a:t>C’est l’organe de </a:t>
            </a:r>
            <a:r>
              <a:rPr lang="fr-FR" sz="3600" b="1" dirty="0" smtClean="0">
                <a:solidFill>
                  <a:srgbClr val="C00000"/>
                </a:solidFill>
              </a:rPr>
              <a:t>la phonation</a:t>
            </a:r>
            <a:r>
              <a:rPr lang="fr-FR" sz="3600" dirty="0" smtClean="0">
                <a:solidFill>
                  <a:srgbClr val="C00000"/>
                </a:solidFill>
              </a:rPr>
              <a:t>.</a:t>
            </a:r>
            <a:endParaRPr lang="fr-FR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LES MUSCLES INTRINSÈQUES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447800"/>
            <a:ext cx="8929718" cy="5195910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Habituellement en les classe en trois catégories:</a:t>
            </a:r>
          </a:p>
          <a:p>
            <a:pPr marL="596646" indent="-514350"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accent1"/>
                </a:solidFill>
              </a:rPr>
              <a:t>Les muscles tenseurs des cordes vocales:</a:t>
            </a:r>
          </a:p>
          <a:p>
            <a:pPr marL="870966" lvl="1" indent="-514350"/>
            <a:r>
              <a:rPr lang="fr-FR" dirty="0" smtClean="0"/>
              <a:t>Un seul muscle, </a:t>
            </a:r>
            <a:r>
              <a:rPr lang="fr-FR" b="1" dirty="0" smtClean="0"/>
              <a:t>le crico-thyroïdien</a:t>
            </a:r>
            <a:r>
              <a:rPr lang="fr-FR" dirty="0" smtClean="0"/>
              <a:t>.</a:t>
            </a:r>
          </a:p>
          <a:p>
            <a:pPr marL="596646" indent="-514350"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accent1"/>
                </a:solidFill>
              </a:rPr>
              <a:t>Les muscles constricteurs de la glotte</a:t>
            </a:r>
            <a:r>
              <a:rPr lang="fr-FR" dirty="0" smtClean="0"/>
              <a:t>:</a:t>
            </a:r>
          </a:p>
          <a:p>
            <a:pPr marL="870966" lvl="1" indent="-514350"/>
            <a:r>
              <a:rPr lang="fr-FR" dirty="0" smtClean="0"/>
              <a:t>Quatre muscles:  </a:t>
            </a:r>
            <a:r>
              <a:rPr lang="fr-FR" b="1" dirty="0" smtClean="0"/>
              <a:t>- le crico-aryténoïdien latéral,</a:t>
            </a:r>
          </a:p>
          <a:p>
            <a:pPr marL="870966" lvl="1" indent="-514350">
              <a:buNone/>
            </a:pPr>
            <a:r>
              <a:rPr lang="fr-FR" b="1" dirty="0" smtClean="0"/>
              <a:t>                               - le thyro-aryténoïdien inférieur,</a:t>
            </a:r>
          </a:p>
          <a:p>
            <a:pPr marL="870966" lvl="1" indent="-514350">
              <a:buNone/>
            </a:pPr>
            <a:r>
              <a:rPr lang="fr-FR" b="1" dirty="0" smtClean="0"/>
              <a:t>                               - le thyro-aryténoïdien supérieur,</a:t>
            </a:r>
          </a:p>
          <a:p>
            <a:pPr marL="870966" lvl="1" indent="-514350">
              <a:buNone/>
            </a:pPr>
            <a:r>
              <a:rPr lang="fr-FR" b="1" dirty="0" smtClean="0"/>
              <a:t>                               - l’inter-aryténoïdien</a:t>
            </a:r>
            <a:r>
              <a:rPr lang="fr-FR" dirty="0" smtClean="0"/>
              <a:t>. </a:t>
            </a:r>
          </a:p>
          <a:p>
            <a:pPr marL="596646" indent="-514350"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accent1"/>
                </a:solidFill>
              </a:rPr>
              <a:t>Les muscles dilatateurs de la glotte:</a:t>
            </a:r>
          </a:p>
          <a:p>
            <a:pPr marL="870966" lvl="1" indent="-514350"/>
            <a:r>
              <a:rPr lang="fr-FR" dirty="0" smtClean="0"/>
              <a:t>Un seul muscle, </a:t>
            </a:r>
            <a:r>
              <a:rPr lang="fr-FR" b="1" dirty="0" smtClean="0"/>
              <a:t>le crico-aryténoïdien postérieur</a:t>
            </a:r>
            <a:r>
              <a:rPr lang="fr-FR" dirty="0" smtClean="0"/>
              <a:t>.</a:t>
            </a:r>
          </a:p>
          <a:p>
            <a:pPr marL="596646" indent="-514350">
              <a:buNone/>
            </a:pPr>
            <a:endParaRPr lang="fr-FR" dirty="0" smtClean="0"/>
          </a:p>
          <a:p>
            <a:pPr marL="870966" lvl="1" indent="-514350">
              <a:buNone/>
            </a:pPr>
            <a:endParaRPr lang="fr-FR" dirty="0" smtClean="0"/>
          </a:p>
        </p:txBody>
      </p:sp>
    </p:spTree>
  </p:cSld>
  <p:clrMapOvr>
    <a:masterClrMapping/>
  </p:clrMapOvr>
  <p:transition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5786" y="274320"/>
            <a:ext cx="8147902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LES MUSCLES INTRINSÈQUES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85720" y="1524000"/>
            <a:ext cx="4807488" cy="5119710"/>
          </a:xfrm>
        </p:spPr>
        <p:txBody>
          <a:bodyPr>
            <a:normAutofit lnSpcReduction="10000"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le crico-thyroïdien</a:t>
            </a:r>
          </a:p>
          <a:p>
            <a:r>
              <a:rPr lang="fr-FR" dirty="0" smtClean="0"/>
              <a:t>Il s’étend de la partie antéro-latérale de l’arc cricoidien</a:t>
            </a:r>
          </a:p>
          <a:p>
            <a:r>
              <a:rPr lang="fr-FR" dirty="0" smtClean="0"/>
              <a:t>Jusqu’au bord inférieur du         C.  thyroïde.</a:t>
            </a:r>
          </a:p>
          <a:p>
            <a:endParaRPr lang="fr-FR" dirty="0" smtClean="0"/>
          </a:p>
          <a:p>
            <a:r>
              <a:rPr lang="fr-FR" dirty="0" smtClean="0"/>
              <a:t>Il fait basculer en avant le C. thyroïde et </a:t>
            </a:r>
            <a:r>
              <a:rPr lang="fr-FR" b="1" dirty="0" smtClean="0"/>
              <a:t>tend les cordes vocales.</a:t>
            </a:r>
          </a:p>
          <a:p>
            <a:r>
              <a:rPr lang="fr-FR" dirty="0" smtClean="0"/>
              <a:t>C’est le seul muscle innervé par le nerf laryngé supérieur. </a:t>
            </a:r>
            <a:endParaRPr lang="fr-FR" dirty="0"/>
          </a:p>
        </p:txBody>
      </p:sp>
      <p:pic>
        <p:nvPicPr>
          <p:cNvPr id="2050" name="Picture 2" descr="F:\Planches\072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33425" y="2170673"/>
            <a:ext cx="4001025" cy="404440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274320"/>
            <a:ext cx="821934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LES MUSCLES INTRINSÈQUES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5093208" cy="5119710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chemeClr val="accent1"/>
                </a:solidFill>
              </a:rPr>
              <a:t>le crico-aryténoïdien latéral</a:t>
            </a:r>
          </a:p>
          <a:p>
            <a:r>
              <a:rPr lang="fr-FR" dirty="0" smtClean="0"/>
              <a:t>Il s’insère en bas sur le bord supérieur de l’arc cricoidien</a:t>
            </a:r>
          </a:p>
          <a:p>
            <a:r>
              <a:rPr lang="fr-FR" dirty="0" smtClean="0"/>
              <a:t>Et en haut sur le processus musculaire du C. aryténoïde.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En faisant pivoter le C. aryténoïde en avant et en dedans, il est </a:t>
            </a:r>
            <a:r>
              <a:rPr lang="fr-FR" b="1" dirty="0" smtClean="0"/>
              <a:t>adducteur des cordes vocales.</a:t>
            </a:r>
          </a:p>
        </p:txBody>
      </p:sp>
      <p:pic>
        <p:nvPicPr>
          <p:cNvPr id="3074" name="Picture 2" descr="F:\Planches\072-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40586" y="1928802"/>
            <a:ext cx="4203414" cy="434360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5786" y="274320"/>
            <a:ext cx="8147902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LES MUSCLES INTRINSÈQUES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5786446" cy="5334000"/>
          </a:xfrm>
        </p:spPr>
        <p:txBody>
          <a:bodyPr>
            <a:normAutofit/>
          </a:bodyPr>
          <a:lstStyle/>
          <a:p>
            <a:r>
              <a:rPr lang="fr-FR" b="1" dirty="0" smtClean="0"/>
              <a:t> </a:t>
            </a:r>
            <a:r>
              <a:rPr lang="fr-FR" sz="2400" b="1" dirty="0" smtClean="0">
                <a:solidFill>
                  <a:schemeClr val="accent1"/>
                </a:solidFill>
              </a:rPr>
              <a:t>le thyro-aryténoïdien inférieur</a:t>
            </a:r>
          </a:p>
          <a:p>
            <a:r>
              <a:rPr lang="fr-FR" sz="2400" dirty="0" smtClean="0"/>
              <a:t>Il s’insère en avant sur l’angle rentrant du C. thyroïde </a:t>
            </a:r>
          </a:p>
          <a:p>
            <a:r>
              <a:rPr lang="fr-FR" sz="2400" dirty="0" smtClean="0"/>
              <a:t>Et en arrière, il se termine en une </a:t>
            </a:r>
            <a:r>
              <a:rPr lang="fr-FR" sz="2400" b="1" dirty="0" smtClean="0"/>
              <a:t>couche superficielle </a:t>
            </a:r>
          </a:p>
          <a:p>
            <a:r>
              <a:rPr lang="fr-FR" sz="2400" b="1" dirty="0" smtClean="0"/>
              <a:t>&amp; une couche profonde: </a:t>
            </a:r>
            <a:r>
              <a:rPr lang="fr-FR" sz="2400" b="1" dirty="0" smtClean="0">
                <a:solidFill>
                  <a:schemeClr val="accent1"/>
                </a:solidFill>
              </a:rPr>
              <a:t>(muscle de la corde vocale) </a:t>
            </a:r>
            <a:r>
              <a:rPr lang="fr-FR" sz="2400" dirty="0" smtClean="0"/>
              <a:t>sur le processus vocal du C. aryténoïde.</a:t>
            </a:r>
            <a:endParaRPr lang="fr-FR" sz="2400" b="1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fr-FR" sz="2400" dirty="0" smtClean="0"/>
          </a:p>
          <a:p>
            <a:r>
              <a:rPr lang="fr-FR" sz="2400" dirty="0" smtClean="0"/>
              <a:t>Il rapproche les cartilages aryténoïdes et est donc </a:t>
            </a:r>
            <a:r>
              <a:rPr lang="fr-FR" sz="2400" b="1" dirty="0" smtClean="0"/>
              <a:t>adducteur des cordes vocales  </a:t>
            </a:r>
          </a:p>
          <a:p>
            <a:endParaRPr lang="fr-FR" sz="2400" dirty="0">
              <a:solidFill>
                <a:schemeClr val="accent1"/>
              </a:solidFill>
            </a:endParaRPr>
          </a:p>
        </p:txBody>
      </p:sp>
      <p:pic>
        <p:nvPicPr>
          <p:cNvPr id="1027" name="Picture 3" descr="C:\Documents and Settings\Noureddine\Bureau\Planches\073-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48300" y="2289175"/>
            <a:ext cx="3699250" cy="349727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662" y="274320"/>
            <a:ext cx="8005026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LES MUSCLES INTRINSÈQUES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5093208" cy="5334000"/>
          </a:xfrm>
        </p:spPr>
        <p:txBody>
          <a:bodyPr/>
          <a:lstStyle/>
          <a:p>
            <a:r>
              <a:rPr lang="fr-FR" b="1" dirty="0" smtClean="0"/>
              <a:t> </a:t>
            </a:r>
            <a:r>
              <a:rPr lang="fr-FR" sz="2400" b="1" dirty="0" smtClean="0">
                <a:solidFill>
                  <a:schemeClr val="accent1"/>
                </a:solidFill>
              </a:rPr>
              <a:t>le thyro-aryténoïdien supérieur </a:t>
            </a:r>
          </a:p>
          <a:p>
            <a:r>
              <a:rPr lang="fr-FR" dirty="0" smtClean="0"/>
              <a:t>Il s’insère en avant sur le l’angle rentrant du C. thyroïde.</a:t>
            </a:r>
          </a:p>
          <a:p>
            <a:r>
              <a:rPr lang="fr-FR" dirty="0" smtClean="0"/>
              <a:t>Et en arrière sur le processus musculaire du C. aryténoïde.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Il rapproche les cartilages aryténoïdes et est donc </a:t>
            </a:r>
            <a:r>
              <a:rPr lang="fr-FR" b="1" dirty="0" smtClean="0"/>
              <a:t>adducteur des cordes vocales  </a:t>
            </a:r>
          </a:p>
          <a:p>
            <a:endParaRPr lang="fr-FR" sz="2400" b="1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fr-FR" sz="2400" dirty="0"/>
          </a:p>
        </p:txBody>
      </p:sp>
      <p:pic>
        <p:nvPicPr>
          <p:cNvPr id="2050" name="Picture 2" descr="C:\Documents and Settings\Noureddine\Bureau\Planches\072-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500306"/>
            <a:ext cx="4214810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0100" y="274320"/>
            <a:ext cx="7933588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LES MUSCLES INTRINSÈQUES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4282" y="1524000"/>
            <a:ext cx="4500594" cy="5119710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l’inter-aryténoïdien</a:t>
            </a:r>
          </a:p>
          <a:p>
            <a:r>
              <a:rPr lang="fr-FR" dirty="0" smtClean="0"/>
              <a:t>Situé en arrière, entre les deux C. aryténoïdes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Constitué de deux faisceaux,</a:t>
            </a:r>
          </a:p>
          <a:p>
            <a:r>
              <a:rPr lang="fr-FR" b="1" dirty="0" smtClean="0">
                <a:solidFill>
                  <a:schemeClr val="accent1"/>
                </a:solidFill>
              </a:rPr>
              <a:t> Le fx transverse </a:t>
            </a:r>
            <a:r>
              <a:rPr lang="fr-FR" dirty="0" smtClean="0"/>
              <a:t>et </a:t>
            </a:r>
            <a:r>
              <a:rPr lang="fr-FR" b="1" dirty="0" smtClean="0">
                <a:solidFill>
                  <a:schemeClr val="accent1"/>
                </a:solidFill>
              </a:rPr>
              <a:t>le fx oblique  </a:t>
            </a:r>
          </a:p>
          <a:p>
            <a:pPr>
              <a:buNone/>
            </a:pPr>
            <a:endParaRPr lang="fr-FR" b="1" dirty="0" smtClean="0"/>
          </a:p>
          <a:p>
            <a:r>
              <a:rPr lang="fr-FR" dirty="0" smtClean="0"/>
              <a:t>Il rapproche les cartilages aryténoïdes et est donc </a:t>
            </a:r>
            <a:r>
              <a:rPr lang="fr-FR" b="1" dirty="0" smtClean="0"/>
              <a:t>adducteur des cordes vocales  </a:t>
            </a:r>
          </a:p>
          <a:p>
            <a:endParaRPr lang="fr-FR" b="1" dirty="0"/>
          </a:p>
        </p:txBody>
      </p:sp>
      <p:pic>
        <p:nvPicPr>
          <p:cNvPr id="1026" name="Picture 2" descr="C:\Documents and Settings\Noureddine\Bureau\Planches\072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859" y="2156632"/>
            <a:ext cx="4521223" cy="42013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662" y="274320"/>
            <a:ext cx="8005026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LES MUSCLES INTRINSÈQUES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5093208" cy="5119710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chemeClr val="accent1"/>
                </a:solidFill>
              </a:rPr>
              <a:t>le crico-aryténoïdien postérieur</a:t>
            </a:r>
          </a:p>
          <a:p>
            <a:endParaRPr lang="fr-FR" sz="2400" b="1" dirty="0" smtClean="0">
              <a:solidFill>
                <a:schemeClr val="accent1"/>
              </a:solidFill>
            </a:endParaRPr>
          </a:p>
          <a:p>
            <a:r>
              <a:rPr lang="fr-FR" dirty="0" smtClean="0"/>
              <a:t>Il s’insère en bas sur la face postérieur du C. cricoïde</a:t>
            </a:r>
          </a:p>
          <a:p>
            <a:r>
              <a:rPr lang="fr-FR" dirty="0" smtClean="0"/>
              <a:t>Et en haut sur le processus musculaire du C. aryténoïde.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En faisant pivoter le C. aryténoïde en arrière et en dehors, il est </a:t>
            </a:r>
            <a:r>
              <a:rPr lang="fr-FR" b="1" dirty="0" smtClean="0"/>
              <a:t>abducteur des cordes vocales.</a:t>
            </a:r>
          </a:p>
          <a:p>
            <a:pPr>
              <a:buNone/>
            </a:pPr>
            <a:endParaRPr lang="fr-FR" sz="2400" dirty="0"/>
          </a:p>
        </p:txBody>
      </p:sp>
      <p:pic>
        <p:nvPicPr>
          <p:cNvPr id="2050" name="Picture 2" descr="C:\Documents and Settings\Noureddine\Bureau\Planches\073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15626" y="2217735"/>
            <a:ext cx="3828374" cy="443421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74320"/>
            <a:ext cx="8576530" cy="1143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002060"/>
                </a:solidFill>
              </a:rPr>
              <a:t>CONSTITUTION DE LA CORDE VOCALE</a:t>
            </a:r>
            <a:endParaRPr lang="fr-FR" sz="3200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5214942" cy="5191148"/>
          </a:xfrm>
        </p:spPr>
        <p:txBody>
          <a:bodyPr>
            <a:normAutofit/>
          </a:bodyPr>
          <a:lstStyle/>
          <a:p>
            <a:r>
              <a:rPr lang="fr-FR" dirty="0" smtClean="0"/>
              <a:t>Constituée par:</a:t>
            </a:r>
          </a:p>
          <a:p>
            <a:pPr>
              <a:buNone/>
            </a:pPr>
            <a:endParaRPr lang="fr-FR" dirty="0" smtClean="0"/>
          </a:p>
          <a:p>
            <a:r>
              <a:rPr lang="fr-FR" b="1" dirty="0" smtClean="0">
                <a:solidFill>
                  <a:srgbClr val="92D050"/>
                </a:solidFill>
              </a:rPr>
              <a:t>Un ligament vocal</a:t>
            </a:r>
            <a:r>
              <a:rPr lang="fr-FR" dirty="0" smtClean="0"/>
              <a:t>: qui est le ligt thyro-aryténoïdien inférieur.</a:t>
            </a:r>
          </a:p>
          <a:p>
            <a:endParaRPr lang="fr-FR" dirty="0" smtClean="0"/>
          </a:p>
          <a:p>
            <a:r>
              <a:rPr lang="fr-FR" b="1" dirty="0" smtClean="0">
                <a:solidFill>
                  <a:schemeClr val="tx2"/>
                </a:solidFill>
              </a:rPr>
              <a:t>&amp; le muscle vocal</a:t>
            </a:r>
            <a:r>
              <a:rPr lang="fr-FR" dirty="0" smtClean="0"/>
              <a:t>: qui est le fx profond du M. thyro-aryténoïdien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5" name="Picture 3" descr="C:\Documents and Settings\Noureddine\Bureau\Planches\073-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8241" y="2071679"/>
            <a:ext cx="4004871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 l="9871" t="24309" r="53462" b="14493"/>
          <a:stretch>
            <a:fillRect/>
          </a:stretch>
        </p:blipFill>
        <p:spPr bwMode="auto">
          <a:xfrm>
            <a:off x="4038600" y="228600"/>
            <a:ext cx="4724400" cy="548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276600"/>
            <a:ext cx="5181600" cy="3124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7000" b="1" dirty="0" smtClean="0">
                <a:solidFill>
                  <a:srgbClr val="002060"/>
                </a:solidFill>
                <a:latin typeface="Calisto MT" pitchFamily="18" charset="0"/>
              </a:rPr>
              <a:t>Configuration extérieure et rapports </a:t>
            </a:r>
            <a:endParaRPr lang="fr-FR" sz="7000" b="1" dirty="0">
              <a:solidFill>
                <a:srgbClr val="002060"/>
              </a:solidFill>
              <a:latin typeface="Calisto MT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2060"/>
                </a:solidFill>
                <a:latin typeface="Calisto MT" pitchFamily="18" charset="0"/>
              </a:rPr>
              <a:t>Rapports de la face antérieure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42844" y="1524000"/>
            <a:ext cx="4950364" cy="511971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 plan musculo-aponévrotique du cou</a:t>
            </a:r>
          </a:p>
          <a:p>
            <a:pPr lvl="1">
              <a:buNone/>
            </a:pPr>
            <a:r>
              <a:rPr lang="fr-FR" dirty="0" smtClean="0"/>
              <a:t>Constitué par:</a:t>
            </a:r>
          </a:p>
          <a:p>
            <a:pPr>
              <a:buNone/>
            </a:pPr>
            <a:r>
              <a:rPr lang="fr-FR" b="1" dirty="0" smtClean="0">
                <a:solidFill>
                  <a:schemeClr val="accent4"/>
                </a:solidFill>
              </a:rPr>
              <a:t>Les fascias cervicales superficiel et moyen</a:t>
            </a:r>
          </a:p>
          <a:p>
            <a:pPr>
              <a:buNone/>
            </a:pPr>
            <a:endParaRPr lang="fr-FR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Les muscles sous hyoïdiens</a:t>
            </a:r>
          </a:p>
          <a:p>
            <a:pPr lvl="1">
              <a:buFont typeface="Wingdings" pitchFamily="2" charset="2"/>
              <a:buChar char="v"/>
            </a:pPr>
            <a:r>
              <a:rPr lang="fr-FR" b="1" dirty="0" smtClean="0"/>
              <a:t>Le muscle thyro-hyoïdien</a:t>
            </a:r>
          </a:p>
          <a:p>
            <a:pPr lvl="1">
              <a:buFont typeface="Wingdings" pitchFamily="2" charset="2"/>
              <a:buChar char="v"/>
            </a:pPr>
            <a:r>
              <a:rPr lang="fr-FR" b="1" dirty="0" smtClean="0"/>
              <a:t>Le muscle S.C.Hyoïdien</a:t>
            </a:r>
          </a:p>
          <a:p>
            <a:pPr lvl="1">
              <a:buFont typeface="Wingdings" pitchFamily="2" charset="2"/>
              <a:buChar char="v"/>
            </a:pPr>
            <a:r>
              <a:rPr lang="fr-FR" b="1" dirty="0" smtClean="0"/>
              <a:t>Le muscle sterno-thyroïdien</a:t>
            </a:r>
          </a:p>
          <a:p>
            <a:pPr lvl="1">
              <a:buFont typeface="Wingdings" pitchFamily="2" charset="2"/>
              <a:buChar char="v"/>
            </a:pPr>
            <a:r>
              <a:rPr lang="fr-FR" b="1" dirty="0" smtClean="0"/>
              <a:t>Le muscle Omo-hyoïdien</a:t>
            </a: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r="9009"/>
          <a:stretch>
            <a:fillRect/>
          </a:stretch>
        </p:blipFill>
        <p:spPr bwMode="auto">
          <a:xfrm>
            <a:off x="4939519" y="1924679"/>
            <a:ext cx="4204481" cy="444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3929090" cy="1143000"/>
          </a:xfrm>
        </p:spPr>
        <p:txBody>
          <a:bodyPr>
            <a:normAutofit/>
          </a:bodyPr>
          <a:lstStyle/>
          <a:p>
            <a:r>
              <a:rPr lang="fr-FR" sz="4800" b="1" dirty="0" smtClean="0">
                <a:solidFill>
                  <a:srgbClr val="002060"/>
                </a:solidFill>
              </a:rPr>
              <a:t>SITUATION</a:t>
            </a:r>
            <a:endParaRPr lang="fr-FR" sz="4800" b="1" dirty="0">
              <a:solidFill>
                <a:srgbClr val="00206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14282" y="1714488"/>
            <a:ext cx="4500562" cy="4572000"/>
          </a:xfrm>
        </p:spPr>
        <p:txBody>
          <a:bodyPr>
            <a:normAutofit lnSpcReduction="10000"/>
          </a:bodyPr>
          <a:lstStyle/>
          <a:p>
            <a:r>
              <a:rPr lang="fr-FR" sz="2800" dirty="0" smtClean="0">
                <a:latin typeface="Gill Sans MT" pitchFamily="34" charset="0"/>
              </a:rPr>
              <a:t>Organe impair et symétrique situé à la partie médiane de  </a:t>
            </a:r>
            <a:r>
              <a:rPr lang="fr-FR" sz="2800" b="1" dirty="0" smtClean="0">
                <a:solidFill>
                  <a:schemeClr val="accent1"/>
                </a:solidFill>
                <a:latin typeface="Gill Sans MT" pitchFamily="34" charset="0"/>
              </a:rPr>
              <a:t>la loge viscérale du cou.</a:t>
            </a:r>
          </a:p>
          <a:p>
            <a:pPr>
              <a:buNone/>
            </a:pPr>
            <a:endParaRPr lang="fr-FR" sz="2800" b="1" dirty="0" smtClean="0">
              <a:solidFill>
                <a:schemeClr val="accent1"/>
              </a:solidFill>
              <a:latin typeface="Gill Sans MT" pitchFamily="34" charset="0"/>
            </a:endParaRPr>
          </a:p>
          <a:p>
            <a:pPr>
              <a:buNone/>
            </a:pPr>
            <a:r>
              <a:rPr lang="fr-FR" sz="2800" dirty="0" smtClean="0">
                <a:latin typeface="Gill Sans MT" pitchFamily="34" charset="0"/>
              </a:rPr>
              <a:t>Il est situé: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>
                <a:latin typeface="Gill Sans MT" pitchFamily="34" charset="0"/>
              </a:rPr>
              <a:t>En avant du pharynx.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>
                <a:latin typeface="Gill Sans MT" pitchFamily="34" charset="0"/>
              </a:rPr>
              <a:t>Au dessous de l’os hyoïde.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>
                <a:latin typeface="Gill Sans MT" pitchFamily="34" charset="0"/>
              </a:rPr>
              <a:t>Au dessus de la trachée qui lui fait suite. </a:t>
            </a:r>
          </a:p>
          <a:p>
            <a:endParaRPr lang="fr-FR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r="21249"/>
          <a:stretch>
            <a:fillRect/>
          </a:stretch>
        </p:blipFill>
        <p:spPr bwMode="auto">
          <a:xfrm>
            <a:off x="4714876" y="253469"/>
            <a:ext cx="4429124" cy="66045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7"/>
          <p:cNvPicPr>
            <a:picLocks noChangeAspect="1" noChangeArrowheads="1"/>
          </p:cNvPicPr>
          <p:nvPr/>
        </p:nvPicPr>
        <p:blipFill>
          <a:blip r:embed="rId2"/>
          <a:srcRect r="9009"/>
          <a:stretch>
            <a:fillRect/>
          </a:stretch>
        </p:blipFill>
        <p:spPr bwMode="auto">
          <a:xfrm>
            <a:off x="4495800" y="1752600"/>
            <a:ext cx="4648200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0100" y="304800"/>
            <a:ext cx="76867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002060"/>
                </a:solidFill>
                <a:latin typeface="Calisto MT" pitchFamily="18" charset="0"/>
              </a:rPr>
              <a:t>Rapports de la face postérieure</a:t>
            </a:r>
            <a:endParaRPr lang="fr-FR" b="1" dirty="0">
              <a:solidFill>
                <a:srgbClr val="002060"/>
              </a:solidFill>
              <a:latin typeface="Calisto MT" pitchFamily="18" charset="0"/>
            </a:endParaRPr>
          </a:p>
        </p:txBody>
      </p:sp>
      <p:sp>
        <p:nvSpPr>
          <p:cNvPr id="34820" name="Espace réservé du contenu 2"/>
          <p:cNvSpPr>
            <a:spLocks noGrp="1"/>
          </p:cNvSpPr>
          <p:nvPr>
            <p:ph idx="1"/>
          </p:nvPr>
        </p:nvSpPr>
        <p:spPr>
          <a:xfrm>
            <a:off x="228600" y="1828800"/>
            <a:ext cx="4419600" cy="4800600"/>
          </a:xfrm>
        </p:spPr>
        <p:txBody>
          <a:bodyPr/>
          <a:lstStyle/>
          <a:p>
            <a:pPr marL="365125" lvl="1" indent="-282575" eaLnBrk="1" hangingPunct="1">
              <a:spcBef>
                <a:spcPts val="600"/>
              </a:spcBef>
              <a:buSzPct val="80000"/>
            </a:pPr>
            <a:r>
              <a:rPr lang="fr-FR" sz="4000" b="1" dirty="0" smtClean="0">
                <a:solidFill>
                  <a:schemeClr val="accent1"/>
                </a:solidFill>
                <a:latin typeface="Calisto MT" pitchFamily="18" charset="0"/>
              </a:rPr>
              <a:t>Le pharynx </a:t>
            </a:r>
          </a:p>
          <a:p>
            <a:pPr marL="365125" lvl="1" indent="-282575" eaLnBrk="1" hangingPunct="1">
              <a:spcBef>
                <a:spcPts val="600"/>
              </a:spcBef>
              <a:buSzPct val="80000"/>
            </a:pPr>
            <a:endParaRPr lang="fr-FR" sz="4000" b="1" dirty="0" smtClean="0">
              <a:solidFill>
                <a:srgbClr val="FF0000"/>
              </a:solidFill>
              <a:latin typeface="Calisto MT" pitchFamily="18" charset="0"/>
            </a:endParaRPr>
          </a:p>
          <a:p>
            <a:pPr marL="365125" lvl="1" indent="-282575" eaLnBrk="1" hangingPunct="1">
              <a:spcBef>
                <a:spcPts val="600"/>
              </a:spcBef>
              <a:buSzPct val="80000"/>
            </a:pPr>
            <a:r>
              <a:rPr lang="fr-FR" sz="4000" b="1" dirty="0" smtClean="0">
                <a:solidFill>
                  <a:srgbClr val="FF0000"/>
                </a:solidFill>
                <a:latin typeface="Calisto MT" pitchFamily="18" charset="0"/>
              </a:rPr>
              <a:t>Espace rétro-pharyngien.</a:t>
            </a:r>
          </a:p>
          <a:p>
            <a:pPr eaLnBrk="1" hangingPunct="1"/>
            <a:endParaRPr lang="fr-FR" sz="4000" b="1" dirty="0" smtClean="0">
              <a:solidFill>
                <a:srgbClr val="008000"/>
              </a:solidFill>
              <a:latin typeface="Calisto MT" pitchFamily="18" charset="0"/>
            </a:endParaRPr>
          </a:p>
          <a:p>
            <a:pPr eaLnBrk="1" hangingPunct="1"/>
            <a:r>
              <a:rPr lang="fr-FR" sz="4000" b="1" dirty="0" smtClean="0">
                <a:solidFill>
                  <a:srgbClr val="008000"/>
                </a:solidFill>
                <a:latin typeface="Calisto MT" pitchFamily="18" charset="0"/>
              </a:rPr>
              <a:t>Rachis cervical</a:t>
            </a:r>
            <a:r>
              <a:rPr lang="fr-FR" sz="4000" b="1" dirty="0" smtClean="0">
                <a:solidFill>
                  <a:srgbClr val="008000"/>
                </a:solidFill>
              </a:rPr>
              <a:t>.</a:t>
            </a:r>
            <a:endParaRPr lang="fr-FR" sz="4000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2"/>
          <a:srcRect l="8235" r="44707"/>
          <a:stretch>
            <a:fillRect/>
          </a:stretch>
        </p:blipFill>
        <p:spPr bwMode="auto">
          <a:xfrm>
            <a:off x="5181600" y="1093788"/>
            <a:ext cx="3962400" cy="5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4414" y="0"/>
            <a:ext cx="6786586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002060"/>
                </a:solidFill>
                <a:latin typeface="Calisto MT" pitchFamily="18" charset="0"/>
              </a:rPr>
              <a:t>Rapports des faces latérales</a:t>
            </a:r>
            <a:endParaRPr lang="fr-FR" b="1" dirty="0">
              <a:solidFill>
                <a:srgbClr val="002060"/>
              </a:solidFill>
              <a:latin typeface="Calisto MT" pitchFamily="18" charset="0"/>
            </a:endParaRPr>
          </a:p>
        </p:txBody>
      </p:sp>
      <p:sp>
        <p:nvSpPr>
          <p:cNvPr id="35844" name="Espace réservé du contenu 2"/>
          <p:cNvSpPr>
            <a:spLocks noGrp="1"/>
          </p:cNvSpPr>
          <p:nvPr>
            <p:ph idx="1"/>
          </p:nvPr>
        </p:nvSpPr>
        <p:spPr>
          <a:xfrm>
            <a:off x="381000" y="1676400"/>
            <a:ext cx="4648200" cy="4800600"/>
          </a:xfrm>
        </p:spPr>
        <p:txBody>
          <a:bodyPr/>
          <a:lstStyle/>
          <a:p>
            <a:pPr marL="365125" lvl="2" indent="-282575" eaLnBrk="1" hangingPunct="1">
              <a:spcBef>
                <a:spcPts val="600"/>
              </a:spcBef>
              <a:buSzPct val="80000"/>
            </a:pPr>
            <a:r>
              <a:rPr lang="fr-FR" sz="3400" b="1" dirty="0" smtClean="0">
                <a:solidFill>
                  <a:srgbClr val="FF0000"/>
                </a:solidFill>
                <a:latin typeface="Calisto MT" pitchFamily="18" charset="0"/>
              </a:rPr>
              <a:t>Artères</a:t>
            </a:r>
            <a:r>
              <a:rPr lang="fr-FR" sz="3400" dirty="0" smtClean="0">
                <a:latin typeface="Calisto MT" pitchFamily="18" charset="0"/>
              </a:rPr>
              <a:t> carotides communes.</a:t>
            </a:r>
          </a:p>
          <a:p>
            <a:pPr marL="365125" lvl="2" indent="-282575" eaLnBrk="1" hangingPunct="1">
              <a:spcBef>
                <a:spcPts val="600"/>
              </a:spcBef>
              <a:buSzPct val="80000"/>
            </a:pPr>
            <a:r>
              <a:rPr lang="fr-FR" sz="3400" b="1" dirty="0" smtClean="0">
                <a:solidFill>
                  <a:srgbClr val="000099"/>
                </a:solidFill>
                <a:latin typeface="Calisto MT" pitchFamily="18" charset="0"/>
              </a:rPr>
              <a:t>Veines</a:t>
            </a:r>
            <a:r>
              <a:rPr lang="fr-FR" sz="3400" dirty="0" smtClean="0">
                <a:latin typeface="Calisto MT" pitchFamily="18" charset="0"/>
              </a:rPr>
              <a:t> jugulaires internes.</a:t>
            </a:r>
          </a:p>
          <a:p>
            <a:pPr marL="365125" lvl="1" indent="-282575" eaLnBrk="1" hangingPunct="1">
              <a:spcBef>
                <a:spcPts val="600"/>
              </a:spcBef>
              <a:buSzPct val="80000"/>
            </a:pPr>
            <a:r>
              <a:rPr lang="fr-FR" sz="3400" b="1" dirty="0" smtClean="0">
                <a:solidFill>
                  <a:srgbClr val="FFFF00"/>
                </a:solidFill>
                <a:latin typeface="Calisto MT" pitchFamily="18" charset="0"/>
              </a:rPr>
              <a:t>Nerfs:</a:t>
            </a:r>
            <a:r>
              <a:rPr lang="fr-FR" sz="3400" b="1" dirty="0" smtClean="0">
                <a:solidFill>
                  <a:srgbClr val="C00000"/>
                </a:solidFill>
                <a:latin typeface="Calisto MT" pitchFamily="18" charset="0"/>
              </a:rPr>
              <a:t> </a:t>
            </a:r>
            <a:r>
              <a:rPr lang="fr-FR" sz="3400" dirty="0" smtClean="0">
                <a:latin typeface="Calisto MT" pitchFamily="18" charset="0"/>
              </a:rPr>
              <a:t> vague et la chaine sympathique.</a:t>
            </a:r>
          </a:p>
          <a:p>
            <a:pPr marL="365125" lvl="1" indent="-282575" eaLnBrk="1" hangingPunct="1">
              <a:spcBef>
                <a:spcPts val="600"/>
              </a:spcBef>
              <a:buSzPct val="80000"/>
            </a:pPr>
            <a:r>
              <a:rPr lang="fr-FR" sz="3400" b="1" dirty="0" smtClean="0">
                <a:solidFill>
                  <a:srgbClr val="7030A0"/>
                </a:solidFill>
                <a:latin typeface="Calisto MT" pitchFamily="18" charset="0"/>
              </a:rPr>
              <a:t>Glande:</a:t>
            </a:r>
            <a:r>
              <a:rPr lang="fr-FR" sz="3400" b="1" dirty="0" smtClean="0">
                <a:solidFill>
                  <a:srgbClr val="C00000"/>
                </a:solidFill>
                <a:latin typeface="Calisto MT" pitchFamily="18" charset="0"/>
              </a:rPr>
              <a:t> </a:t>
            </a:r>
            <a:r>
              <a:rPr lang="fr-FR" sz="3200" b="1" dirty="0" smtClean="0">
                <a:latin typeface="Calisto MT" pitchFamily="18" charset="0"/>
              </a:rPr>
              <a:t>les lobes de la glande thyroïde.</a:t>
            </a:r>
            <a:endParaRPr lang="fr-FR" sz="3200" b="1" dirty="0" smtClean="0">
              <a:solidFill>
                <a:srgbClr val="C00000"/>
              </a:solidFill>
              <a:latin typeface="Calisto MT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 l="9871" t="24309" r="53462" b="14493"/>
          <a:stretch>
            <a:fillRect/>
          </a:stretch>
        </p:blipFill>
        <p:spPr bwMode="auto">
          <a:xfrm>
            <a:off x="4038600" y="228600"/>
            <a:ext cx="4724400" cy="548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276600"/>
            <a:ext cx="5181600" cy="3124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7000" b="1" dirty="0" smtClean="0">
                <a:solidFill>
                  <a:srgbClr val="002060"/>
                </a:solidFill>
                <a:latin typeface="Calisto MT" pitchFamily="18" charset="0"/>
              </a:rPr>
              <a:t>Configuration intérieure </a:t>
            </a:r>
            <a:endParaRPr lang="fr-FR" sz="7000" b="1" dirty="0">
              <a:solidFill>
                <a:srgbClr val="002060"/>
              </a:solidFill>
              <a:latin typeface="Calisto MT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2976" y="228600"/>
            <a:ext cx="750099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002060"/>
                </a:solidFill>
                <a:latin typeface="Calisto MT" pitchFamily="18" charset="0"/>
              </a:rPr>
              <a:t>Cavité Laryngée (Endolarynx)</a:t>
            </a:r>
            <a:endParaRPr lang="fr-FR" b="1" dirty="0">
              <a:solidFill>
                <a:srgbClr val="002060"/>
              </a:solidFill>
              <a:latin typeface="Calisto MT" pitchFamily="18" charset="0"/>
            </a:endParaRPr>
          </a:p>
        </p:txBody>
      </p:sp>
      <p:sp>
        <p:nvSpPr>
          <p:cNvPr id="41988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4643438" cy="5043510"/>
          </a:xfrm>
        </p:spPr>
        <p:txBody>
          <a:bodyPr>
            <a:normAutofit/>
          </a:bodyPr>
          <a:lstStyle/>
          <a:p>
            <a:pPr eaLnBrk="1" hangingPunct="1"/>
            <a:r>
              <a:rPr lang="fr-FR" sz="3000" dirty="0" smtClean="0">
                <a:latin typeface="Calisto MT" pitchFamily="18" charset="0"/>
              </a:rPr>
              <a:t>Elle est tapissée par la </a:t>
            </a:r>
            <a:r>
              <a:rPr lang="fr-FR" sz="3000" b="1" dirty="0" smtClean="0">
                <a:solidFill>
                  <a:srgbClr val="FF0000"/>
                </a:solidFill>
                <a:latin typeface="Calisto MT" pitchFamily="18" charset="0"/>
              </a:rPr>
              <a:t>muqueuse</a:t>
            </a:r>
            <a:r>
              <a:rPr lang="fr-FR" sz="3000" dirty="0" smtClean="0">
                <a:latin typeface="Calisto MT" pitchFamily="18" charset="0"/>
              </a:rPr>
              <a:t>.</a:t>
            </a:r>
          </a:p>
          <a:p>
            <a:pPr eaLnBrk="1" hangingPunct="1"/>
            <a:endParaRPr lang="fr-FR" sz="3000" dirty="0" smtClean="0">
              <a:latin typeface="Calisto MT" pitchFamily="18" charset="0"/>
            </a:endParaRPr>
          </a:p>
          <a:p>
            <a:pPr eaLnBrk="1" hangingPunct="1"/>
            <a:r>
              <a:rPr lang="fr-FR" sz="3000" dirty="0" smtClean="0">
                <a:latin typeface="Calisto MT" pitchFamily="18" charset="0"/>
              </a:rPr>
              <a:t>Topographiquement, elle se divise en 3 étages :</a:t>
            </a:r>
          </a:p>
          <a:p>
            <a:pPr lvl="1" indent="-282575" eaLnBrk="1" hangingPunct="1"/>
            <a:r>
              <a:rPr lang="fr-FR" sz="3000" b="1" dirty="0" smtClean="0">
                <a:solidFill>
                  <a:srgbClr val="000099"/>
                </a:solidFill>
                <a:latin typeface="Calisto MT" pitchFamily="18" charset="0"/>
              </a:rPr>
              <a:t>Etage supra-glottique.</a:t>
            </a:r>
            <a:endParaRPr lang="fr-FR" sz="3000" dirty="0" smtClean="0">
              <a:solidFill>
                <a:srgbClr val="000099"/>
              </a:solidFill>
              <a:latin typeface="Calisto MT" pitchFamily="18" charset="0"/>
            </a:endParaRPr>
          </a:p>
          <a:p>
            <a:pPr lvl="1" indent="-282575" eaLnBrk="1" hangingPunct="1"/>
            <a:r>
              <a:rPr lang="fr-FR" sz="3000" b="1" dirty="0" smtClean="0">
                <a:solidFill>
                  <a:srgbClr val="000099"/>
                </a:solidFill>
                <a:latin typeface="Calisto MT" pitchFamily="18" charset="0"/>
              </a:rPr>
              <a:t>Etage glottique.</a:t>
            </a:r>
            <a:endParaRPr lang="fr-FR" sz="3000" dirty="0" smtClean="0">
              <a:latin typeface="Calisto MT" pitchFamily="18" charset="0"/>
            </a:endParaRPr>
          </a:p>
          <a:p>
            <a:pPr lvl="1" indent="-282575"/>
            <a:r>
              <a:rPr lang="fr-FR" sz="3000" b="1" dirty="0" smtClean="0">
                <a:solidFill>
                  <a:srgbClr val="000099"/>
                </a:solidFill>
                <a:latin typeface="Calisto MT" pitchFamily="18" charset="0"/>
              </a:rPr>
              <a:t>Etage infra-glottique</a:t>
            </a:r>
            <a:r>
              <a:rPr lang="fr-FR" sz="3000" b="1" dirty="0" smtClean="0">
                <a:solidFill>
                  <a:srgbClr val="000099"/>
                </a:solidFill>
              </a:rPr>
              <a:t>.</a:t>
            </a:r>
            <a:endParaRPr lang="fr-FR" sz="3000" dirty="0" smtClean="0"/>
          </a:p>
        </p:txBody>
      </p:sp>
      <p:pic>
        <p:nvPicPr>
          <p:cNvPr id="4" name="Image 3" descr="Picture 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1142984"/>
            <a:ext cx="3643338" cy="533114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icture 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28" y="0"/>
            <a:ext cx="3830972" cy="68957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1" y="3124200"/>
            <a:ext cx="5991235" cy="123349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6600" b="1" dirty="0" smtClean="0">
                <a:solidFill>
                  <a:srgbClr val="000099"/>
                </a:solidFill>
                <a:latin typeface="Calisto MT" pitchFamily="18" charset="0"/>
              </a:rPr>
              <a:t>Etage supérieur</a:t>
            </a:r>
            <a:endParaRPr lang="fr-FR" sz="6600" b="1" dirty="0">
              <a:solidFill>
                <a:srgbClr val="000099"/>
              </a:solidFill>
              <a:latin typeface="Calisto MT" pitchFamily="18" charset="0"/>
            </a:endParaRPr>
          </a:p>
        </p:txBody>
      </p:sp>
      <p:sp>
        <p:nvSpPr>
          <p:cNvPr id="43012" name="Sous-titre 3"/>
          <p:cNvSpPr>
            <a:spLocks noGrp="1"/>
          </p:cNvSpPr>
          <p:nvPr>
            <p:ph type="subTitle" idx="1"/>
          </p:nvPr>
        </p:nvSpPr>
        <p:spPr>
          <a:xfrm>
            <a:off x="228600" y="5410200"/>
            <a:ext cx="5343532" cy="968375"/>
          </a:xfrm>
        </p:spPr>
        <p:txBody>
          <a:bodyPr>
            <a:normAutofit fontScale="85000" lnSpcReduction="10000"/>
          </a:bodyPr>
          <a:lstStyle/>
          <a:p>
            <a:pPr marL="26988">
              <a:lnSpc>
                <a:spcPct val="90000"/>
              </a:lnSpc>
            </a:pPr>
            <a:r>
              <a:rPr lang="fr-FR" sz="4800" b="1" dirty="0" smtClean="0">
                <a:solidFill>
                  <a:srgbClr val="FF0000"/>
                </a:solidFill>
                <a:latin typeface="Calisto MT" pitchFamily="18" charset="0"/>
              </a:rPr>
              <a:t>Etage supra-glottique</a:t>
            </a:r>
            <a:endParaRPr lang="fr-FR" sz="4600" b="1" dirty="0" smtClean="0">
              <a:solidFill>
                <a:srgbClr val="FF0000"/>
              </a:solidFill>
              <a:latin typeface="Calisto MT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4414" y="0"/>
            <a:ext cx="5029224" cy="11430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800" b="1" dirty="0" smtClean="0">
                <a:solidFill>
                  <a:srgbClr val="000099"/>
                </a:solidFill>
                <a:latin typeface="Calisto MT" pitchFamily="18" charset="0"/>
              </a:rPr>
              <a:t/>
            </a:r>
            <a:br>
              <a:rPr lang="fr-FR" sz="4800" b="1" dirty="0" smtClean="0">
                <a:solidFill>
                  <a:srgbClr val="000099"/>
                </a:solidFill>
                <a:latin typeface="Calisto MT" pitchFamily="18" charset="0"/>
              </a:rPr>
            </a:br>
            <a:r>
              <a:rPr lang="fr-FR" sz="6700" b="1" dirty="0" smtClean="0">
                <a:solidFill>
                  <a:srgbClr val="000099"/>
                </a:solidFill>
                <a:latin typeface="Calisto MT" pitchFamily="18" charset="0"/>
              </a:rPr>
              <a:t>Limites</a:t>
            </a:r>
            <a:endParaRPr lang="fr-FR" sz="6700" dirty="0">
              <a:solidFill>
                <a:schemeClr val="tx2">
                  <a:satMod val="130000"/>
                </a:schemeClr>
              </a:solidFill>
              <a:latin typeface="Calisto MT" pitchFamily="18" charset="0"/>
            </a:endParaRPr>
          </a:p>
        </p:txBody>
      </p:sp>
      <p:sp>
        <p:nvSpPr>
          <p:cNvPr id="44036" name="Espace réservé du contenu 2"/>
          <p:cNvSpPr>
            <a:spLocks noGrp="1"/>
          </p:cNvSpPr>
          <p:nvPr>
            <p:ph idx="1"/>
          </p:nvPr>
        </p:nvSpPr>
        <p:spPr>
          <a:xfrm>
            <a:off x="0" y="1676400"/>
            <a:ext cx="4572000" cy="489587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fr-FR" sz="4000" dirty="0" smtClean="0"/>
              <a:t>Il s’étend de </a:t>
            </a:r>
            <a:r>
              <a:rPr lang="fr-FR" sz="4000" b="1" dirty="0" smtClean="0">
                <a:solidFill>
                  <a:srgbClr val="000099"/>
                </a:solidFill>
              </a:rPr>
              <a:t>l’orifice supérieur du larynx</a:t>
            </a:r>
            <a:r>
              <a:rPr lang="fr-FR" sz="4000" dirty="0" smtClean="0"/>
              <a:t> jusqu’aux </a:t>
            </a:r>
            <a:r>
              <a:rPr lang="fr-FR" sz="4000" b="1" dirty="0" smtClean="0">
                <a:solidFill>
                  <a:srgbClr val="FF0000"/>
                </a:solidFill>
              </a:rPr>
              <a:t>cordes vocales supérieures ou bandes ventriculaires</a:t>
            </a:r>
            <a:r>
              <a:rPr lang="fr-FR" sz="4000" dirty="0" smtClean="0"/>
              <a:t>.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715B8-75D1-4461-ABF3-993B5F5240CF}" type="slidenum">
              <a:rPr lang="fr-FR"/>
              <a:pPr>
                <a:defRPr/>
              </a:pPr>
              <a:t>55</a:t>
            </a:fld>
            <a:endParaRPr lang="fr-FR" dirty="0"/>
          </a:p>
        </p:txBody>
      </p:sp>
      <p:sp>
        <p:nvSpPr>
          <p:cNvPr id="8" name="Espace réservé du numéro de diapositive 5"/>
          <p:cNvSpPr txBox="1">
            <a:spLocks/>
          </p:cNvSpPr>
          <p:nvPr/>
        </p:nvSpPr>
        <p:spPr>
          <a:xfrm>
            <a:off x="8077200" y="6508750"/>
            <a:ext cx="762000" cy="365125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defRPr/>
            </a:pPr>
            <a:fld id="{5BB6E1C8-A51B-407C-9650-1A2FA5131253}" type="slidenum">
              <a:rPr lang="fr-FR" sz="1200">
                <a:solidFill>
                  <a:schemeClr val="tx2">
                    <a:shade val="90000"/>
                  </a:schemeClr>
                </a:solidFill>
              </a:rPr>
              <a:pPr algn="r">
                <a:defRPr/>
              </a:pPr>
              <a:t>55</a:t>
            </a:fld>
            <a:endParaRPr lang="fr-FR" sz="1200" dirty="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7" name="Image 6" descr="Picture 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936" y="500042"/>
            <a:ext cx="4194064" cy="613700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 smtClean="0">
                <a:solidFill>
                  <a:srgbClr val="002060"/>
                </a:solidFill>
              </a:rPr>
              <a:t>Contenu</a:t>
            </a:r>
            <a:endParaRPr lang="fr-FR" sz="6000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571612"/>
            <a:ext cx="5086328" cy="5072098"/>
          </a:xfrm>
        </p:spPr>
        <p:txBody>
          <a:bodyPr/>
          <a:lstStyle/>
          <a:p>
            <a:r>
              <a:rPr lang="fr-FR" dirty="0" smtClean="0"/>
              <a:t>Appelé aussi </a:t>
            </a:r>
            <a:r>
              <a:rPr lang="fr-FR" b="1" dirty="0" smtClean="0">
                <a:solidFill>
                  <a:srgbClr val="C00000"/>
                </a:solidFill>
              </a:rPr>
              <a:t>le vestibule du larynx</a:t>
            </a:r>
          </a:p>
          <a:p>
            <a:endParaRPr lang="fr-FR" b="1" dirty="0" smtClean="0">
              <a:solidFill>
                <a:srgbClr val="C00000"/>
              </a:solidFill>
            </a:endParaRPr>
          </a:p>
          <a:p>
            <a:r>
              <a:rPr lang="fr-FR" dirty="0" smtClean="0"/>
              <a:t>Il à la forme d’un entonnoir et joue le rôle                       </a:t>
            </a:r>
            <a:r>
              <a:rPr lang="fr-FR" b="1" dirty="0" smtClean="0">
                <a:solidFill>
                  <a:schemeClr val="tx2"/>
                </a:solidFill>
              </a:rPr>
              <a:t>d’un sphincter protecteur.</a:t>
            </a:r>
            <a:endParaRPr lang="fr-FR" b="1" dirty="0">
              <a:solidFill>
                <a:schemeClr val="tx2"/>
              </a:solidFill>
            </a:endParaRPr>
          </a:p>
        </p:txBody>
      </p:sp>
      <p:pic>
        <p:nvPicPr>
          <p:cNvPr id="5" name="Image 4" descr="Picture 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571480"/>
            <a:ext cx="4000496" cy="585376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1" y="3124200"/>
            <a:ext cx="5991235" cy="123349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6600" b="1" dirty="0" smtClean="0">
                <a:solidFill>
                  <a:srgbClr val="000099"/>
                </a:solidFill>
                <a:latin typeface="Calisto MT" pitchFamily="18" charset="0"/>
              </a:rPr>
              <a:t>Etage Moyen</a:t>
            </a:r>
            <a:endParaRPr lang="fr-FR" sz="6600" b="1" dirty="0">
              <a:solidFill>
                <a:srgbClr val="000099"/>
              </a:solidFill>
              <a:latin typeface="Calisto MT" pitchFamily="18" charset="0"/>
            </a:endParaRPr>
          </a:p>
        </p:txBody>
      </p:sp>
      <p:sp>
        <p:nvSpPr>
          <p:cNvPr id="43012" name="Sous-titre 3"/>
          <p:cNvSpPr>
            <a:spLocks noGrp="1"/>
          </p:cNvSpPr>
          <p:nvPr>
            <p:ph type="subTitle" idx="1"/>
          </p:nvPr>
        </p:nvSpPr>
        <p:spPr>
          <a:xfrm>
            <a:off x="228600" y="5410200"/>
            <a:ext cx="5343532" cy="968375"/>
          </a:xfrm>
        </p:spPr>
        <p:txBody>
          <a:bodyPr>
            <a:normAutofit/>
          </a:bodyPr>
          <a:lstStyle/>
          <a:p>
            <a:pPr marL="26988">
              <a:lnSpc>
                <a:spcPct val="90000"/>
              </a:lnSpc>
            </a:pPr>
            <a:r>
              <a:rPr lang="fr-FR" sz="4800" b="1" dirty="0" smtClean="0">
                <a:solidFill>
                  <a:srgbClr val="FF0000"/>
                </a:solidFill>
                <a:latin typeface="Calisto MT" pitchFamily="18" charset="0"/>
              </a:rPr>
              <a:t>Etage glottique</a:t>
            </a:r>
            <a:endParaRPr lang="fr-FR" sz="4600" b="1" dirty="0" smtClean="0">
              <a:solidFill>
                <a:srgbClr val="FF0000"/>
              </a:solidFill>
              <a:latin typeface="Calisto MT" pitchFamily="18" charset="0"/>
            </a:endParaRPr>
          </a:p>
        </p:txBody>
      </p:sp>
      <p:pic>
        <p:nvPicPr>
          <p:cNvPr id="4" name="Image 3" descr="Picture 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342" y="0"/>
            <a:ext cx="3616658" cy="650998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4414" y="0"/>
            <a:ext cx="5029224" cy="11430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800" b="1" dirty="0" smtClean="0">
                <a:solidFill>
                  <a:srgbClr val="000099"/>
                </a:solidFill>
                <a:latin typeface="Calisto MT" pitchFamily="18" charset="0"/>
              </a:rPr>
              <a:t/>
            </a:r>
            <a:br>
              <a:rPr lang="fr-FR" sz="4800" b="1" dirty="0" smtClean="0">
                <a:solidFill>
                  <a:srgbClr val="000099"/>
                </a:solidFill>
                <a:latin typeface="Calisto MT" pitchFamily="18" charset="0"/>
              </a:rPr>
            </a:br>
            <a:r>
              <a:rPr lang="fr-FR" sz="6700" b="1" dirty="0" smtClean="0">
                <a:solidFill>
                  <a:srgbClr val="000099"/>
                </a:solidFill>
                <a:latin typeface="Calisto MT" pitchFamily="18" charset="0"/>
              </a:rPr>
              <a:t>Limites</a:t>
            </a:r>
            <a:endParaRPr lang="fr-FR" sz="6700" dirty="0">
              <a:solidFill>
                <a:schemeClr val="tx2">
                  <a:satMod val="130000"/>
                </a:schemeClr>
              </a:solidFill>
              <a:latin typeface="Calisto MT" pitchFamily="18" charset="0"/>
            </a:endParaRPr>
          </a:p>
        </p:txBody>
      </p:sp>
      <p:sp>
        <p:nvSpPr>
          <p:cNvPr id="44036" name="Espace réservé du contenu 2"/>
          <p:cNvSpPr>
            <a:spLocks noGrp="1"/>
          </p:cNvSpPr>
          <p:nvPr>
            <p:ph idx="1"/>
          </p:nvPr>
        </p:nvSpPr>
        <p:spPr>
          <a:xfrm>
            <a:off x="0" y="1676400"/>
            <a:ext cx="4572000" cy="4895872"/>
          </a:xfrm>
        </p:spPr>
        <p:txBody>
          <a:bodyPr>
            <a:normAutofit/>
          </a:bodyPr>
          <a:lstStyle/>
          <a:p>
            <a:pPr eaLnBrk="1" hangingPunct="1"/>
            <a:r>
              <a:rPr lang="fr-FR" dirty="0" smtClean="0"/>
              <a:t>Il s’étend des </a:t>
            </a:r>
            <a:r>
              <a:rPr lang="fr-FR" b="1" dirty="0" smtClean="0">
                <a:solidFill>
                  <a:srgbClr val="FF0000"/>
                </a:solidFill>
              </a:rPr>
              <a:t>cordes vocales supérieures ou bandes ventriculaires</a:t>
            </a:r>
            <a:r>
              <a:rPr lang="fr-FR" sz="40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 smtClean="0"/>
              <a:t>jusqu’aux </a:t>
            </a:r>
          </a:p>
          <a:p>
            <a:pPr eaLnBrk="1" hangingPunct="1"/>
            <a:r>
              <a:rPr lang="fr-FR" sz="2800" b="1" dirty="0" smtClean="0">
                <a:solidFill>
                  <a:schemeClr val="accent1"/>
                </a:solidFill>
              </a:rPr>
              <a:t>Cordes vocales inférieures ou vrais cordes vocales</a:t>
            </a:r>
            <a:endParaRPr lang="fr-FR" sz="4000" dirty="0" smtClean="0">
              <a:solidFill>
                <a:schemeClr val="accent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715B8-75D1-4461-ABF3-993B5F5240CF}" type="slidenum">
              <a:rPr lang="fr-FR"/>
              <a:pPr>
                <a:defRPr/>
              </a:pPr>
              <a:t>58</a:t>
            </a:fld>
            <a:endParaRPr lang="fr-FR" dirty="0"/>
          </a:p>
        </p:txBody>
      </p:sp>
      <p:sp>
        <p:nvSpPr>
          <p:cNvPr id="8" name="Espace réservé du numéro de diapositive 5"/>
          <p:cNvSpPr txBox="1">
            <a:spLocks/>
          </p:cNvSpPr>
          <p:nvPr/>
        </p:nvSpPr>
        <p:spPr>
          <a:xfrm>
            <a:off x="8077200" y="6508750"/>
            <a:ext cx="762000" cy="365125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defRPr/>
            </a:pPr>
            <a:fld id="{5BB6E1C8-A51B-407C-9650-1A2FA5131253}" type="slidenum">
              <a:rPr lang="fr-FR" sz="1200">
                <a:solidFill>
                  <a:schemeClr val="tx2">
                    <a:shade val="90000"/>
                  </a:schemeClr>
                </a:solidFill>
              </a:rPr>
              <a:pPr algn="r">
                <a:defRPr/>
              </a:pPr>
              <a:t>58</a:t>
            </a:fld>
            <a:endParaRPr lang="fr-FR" sz="1200" dirty="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7" name="Image 6" descr="Picture 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57166"/>
            <a:ext cx="4194064" cy="613700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498080" cy="1143000"/>
          </a:xfrm>
        </p:spPr>
        <p:txBody>
          <a:bodyPr>
            <a:normAutofit/>
          </a:bodyPr>
          <a:lstStyle/>
          <a:p>
            <a:r>
              <a:rPr lang="fr-FR" sz="6000" b="1" dirty="0" smtClean="0">
                <a:solidFill>
                  <a:srgbClr val="002060"/>
                </a:solidFill>
              </a:rPr>
              <a:t>Contenu</a:t>
            </a:r>
            <a:endParaRPr lang="fr-FR" sz="6000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571612"/>
            <a:ext cx="5086328" cy="5072098"/>
          </a:xfrm>
        </p:spPr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 c’est l’étage de la fonction  phonatoire.</a:t>
            </a:r>
          </a:p>
          <a:p>
            <a:endParaRPr lang="fr-FR" b="1" dirty="0" smtClean="0">
              <a:solidFill>
                <a:srgbClr val="C00000"/>
              </a:solidFill>
            </a:endParaRPr>
          </a:p>
          <a:p>
            <a:r>
              <a:rPr lang="fr-FR" dirty="0" smtClean="0"/>
              <a:t>Il est formé par</a:t>
            </a:r>
            <a:r>
              <a:rPr lang="fr-FR" b="1" dirty="0" smtClean="0">
                <a:solidFill>
                  <a:schemeClr val="tx2"/>
                </a:solidFill>
              </a:rPr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tx2"/>
                </a:solidFill>
              </a:rPr>
              <a:t>Les plis vestibulaires (fausses cordes vocales.</a:t>
            </a:r>
          </a:p>
          <a:p>
            <a:pPr lvl="1"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7030A0"/>
                </a:solidFill>
              </a:rPr>
              <a:t>Les plis vocaux (vrais cordes vocales).</a:t>
            </a:r>
          </a:p>
          <a:p>
            <a:pPr lvl="1"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accent4"/>
                </a:solidFill>
              </a:rPr>
              <a:t>Les ventricules laryngés de Morgagni.</a:t>
            </a:r>
          </a:p>
          <a:p>
            <a:pPr lvl="1"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2060"/>
                </a:solidFill>
              </a:rPr>
              <a:t>&amp; la fente glottique</a:t>
            </a:r>
            <a:r>
              <a:rPr lang="fr-FR" b="1" dirty="0" smtClean="0">
                <a:solidFill>
                  <a:schemeClr val="tx2"/>
                </a:solidFill>
              </a:rPr>
              <a:t>.</a:t>
            </a:r>
            <a:endParaRPr lang="fr-FR" b="1" dirty="0">
              <a:solidFill>
                <a:schemeClr val="tx2"/>
              </a:solidFill>
            </a:endParaRPr>
          </a:p>
        </p:txBody>
      </p:sp>
      <p:pic>
        <p:nvPicPr>
          <p:cNvPr id="5" name="Image 4" descr="Picture 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936" y="500042"/>
            <a:ext cx="4194064" cy="613700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4657732" cy="1143000"/>
          </a:xfrm>
        </p:spPr>
        <p:txBody>
          <a:bodyPr>
            <a:normAutofit/>
          </a:bodyPr>
          <a:lstStyle/>
          <a:p>
            <a:pPr algn="ctr"/>
            <a:r>
              <a:rPr lang="fr-FR" sz="6600" b="1" dirty="0" smtClean="0">
                <a:solidFill>
                  <a:srgbClr val="002060"/>
                </a:solidFill>
              </a:rPr>
              <a:t>ROLES</a:t>
            </a:r>
            <a:endParaRPr lang="fr-FR" sz="6600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4282" y="2214554"/>
            <a:ext cx="4643470" cy="4000528"/>
          </a:xfrm>
        </p:spPr>
        <p:txBody>
          <a:bodyPr/>
          <a:lstStyle/>
          <a:p>
            <a:pPr marL="365125" lvl="1" indent="-282575">
              <a:spcBef>
                <a:spcPts val="600"/>
              </a:spcBef>
              <a:buSzPct val="80000"/>
              <a:defRPr/>
            </a:pPr>
            <a:r>
              <a:rPr lang="fr-FR" sz="32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Respiration: </a:t>
            </a:r>
            <a:r>
              <a:rPr lang="fr-FR" sz="3200" dirty="0" smtClean="0">
                <a:latin typeface="Gill Sans MT" pitchFamily="34" charset="0"/>
              </a:rPr>
              <a:t>passage et conditionnement de l’air.</a:t>
            </a:r>
            <a:endParaRPr lang="fr-FR" dirty="0" smtClean="0">
              <a:latin typeface="Gill Sans MT" pitchFamily="34" charset="0"/>
            </a:endParaRPr>
          </a:p>
          <a:p>
            <a:pPr marL="365125" lvl="1" indent="-282575">
              <a:spcBef>
                <a:spcPts val="600"/>
              </a:spcBef>
              <a:buSzPct val="80000"/>
              <a:buNone/>
              <a:defRPr/>
            </a:pPr>
            <a:endParaRPr lang="fr-FR" dirty="0" smtClean="0">
              <a:latin typeface="Gill Sans MT" pitchFamily="34" charset="0"/>
            </a:endParaRPr>
          </a:p>
          <a:p>
            <a:pPr marL="365125" lvl="1" indent="-282575">
              <a:spcBef>
                <a:spcPts val="600"/>
              </a:spcBef>
              <a:buSzPct val="80000"/>
              <a:defRPr/>
            </a:pPr>
            <a:r>
              <a:rPr lang="fr-FR" sz="32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Phonation:</a:t>
            </a:r>
            <a:r>
              <a:rPr lang="fr-FR" sz="3200" b="1" dirty="0" smtClean="0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fr-FR" sz="3200" dirty="0" smtClean="0">
                <a:latin typeface="Gill Sans MT" pitchFamily="34" charset="0"/>
              </a:rPr>
              <a:t>c’est l’organe principale de </a:t>
            </a:r>
            <a:r>
              <a:rPr lang="fr-FR" sz="3200" b="1" dirty="0" smtClean="0">
                <a:latin typeface="Gill Sans MT" pitchFamily="34" charset="0"/>
              </a:rPr>
              <a:t>phonation</a:t>
            </a:r>
            <a:r>
              <a:rPr lang="fr-FR" b="1" dirty="0" smtClean="0">
                <a:latin typeface="Gill Sans MT" pitchFamily="34" charset="0"/>
              </a:rPr>
              <a:t>.</a:t>
            </a:r>
            <a:endParaRPr lang="fr-FR" b="1" dirty="0" smtClean="0">
              <a:solidFill>
                <a:srgbClr val="FF0000"/>
              </a:solidFill>
              <a:latin typeface="Gill Sans MT" pitchFamily="34" charset="0"/>
            </a:endParaRPr>
          </a:p>
          <a:p>
            <a:endParaRPr lang="fr-FR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r="51250" b="28000"/>
          <a:stretch>
            <a:fillRect/>
          </a:stretch>
        </p:blipFill>
        <p:spPr bwMode="auto">
          <a:xfrm>
            <a:off x="5393537" y="2571744"/>
            <a:ext cx="3436147" cy="31718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icture 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342" y="0"/>
            <a:ext cx="3616658" cy="65099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1" y="3124200"/>
            <a:ext cx="5991235" cy="123349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6600" b="1" dirty="0" smtClean="0">
                <a:solidFill>
                  <a:srgbClr val="000099"/>
                </a:solidFill>
                <a:latin typeface="Calisto MT" pitchFamily="18" charset="0"/>
              </a:rPr>
              <a:t>Etage inférieur</a:t>
            </a:r>
            <a:endParaRPr lang="fr-FR" sz="6600" b="1" dirty="0">
              <a:solidFill>
                <a:srgbClr val="000099"/>
              </a:solidFill>
              <a:latin typeface="Calisto MT" pitchFamily="18" charset="0"/>
            </a:endParaRPr>
          </a:p>
        </p:txBody>
      </p:sp>
      <p:sp>
        <p:nvSpPr>
          <p:cNvPr id="43012" name="Sous-titre 3"/>
          <p:cNvSpPr>
            <a:spLocks noGrp="1"/>
          </p:cNvSpPr>
          <p:nvPr>
            <p:ph type="subTitle" idx="1"/>
          </p:nvPr>
        </p:nvSpPr>
        <p:spPr>
          <a:xfrm>
            <a:off x="228600" y="5410200"/>
            <a:ext cx="5343532" cy="968375"/>
          </a:xfrm>
        </p:spPr>
        <p:txBody>
          <a:bodyPr>
            <a:normAutofit fontScale="92500"/>
          </a:bodyPr>
          <a:lstStyle/>
          <a:p>
            <a:pPr marL="26988">
              <a:lnSpc>
                <a:spcPct val="90000"/>
              </a:lnSpc>
            </a:pPr>
            <a:r>
              <a:rPr lang="fr-FR" sz="4800" b="1" dirty="0" smtClean="0">
                <a:solidFill>
                  <a:srgbClr val="FF0000"/>
                </a:solidFill>
                <a:latin typeface="Calisto MT" pitchFamily="18" charset="0"/>
              </a:rPr>
              <a:t>Etage infra-glottique</a:t>
            </a:r>
            <a:endParaRPr lang="fr-FR" sz="4600" b="1" dirty="0" smtClean="0">
              <a:solidFill>
                <a:srgbClr val="FF0000"/>
              </a:solidFill>
              <a:latin typeface="Calisto MT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4414" y="0"/>
            <a:ext cx="5029224" cy="11430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800" b="1" dirty="0" smtClean="0">
                <a:solidFill>
                  <a:srgbClr val="000099"/>
                </a:solidFill>
                <a:latin typeface="Calisto MT" pitchFamily="18" charset="0"/>
              </a:rPr>
              <a:t/>
            </a:r>
            <a:br>
              <a:rPr lang="fr-FR" sz="4800" b="1" dirty="0" smtClean="0">
                <a:solidFill>
                  <a:srgbClr val="000099"/>
                </a:solidFill>
                <a:latin typeface="Calisto MT" pitchFamily="18" charset="0"/>
              </a:rPr>
            </a:br>
            <a:r>
              <a:rPr lang="fr-FR" sz="6700" b="1" dirty="0" smtClean="0">
                <a:solidFill>
                  <a:srgbClr val="000099"/>
                </a:solidFill>
                <a:latin typeface="Calisto MT" pitchFamily="18" charset="0"/>
              </a:rPr>
              <a:t>Limites</a:t>
            </a:r>
            <a:endParaRPr lang="fr-FR" sz="6700" dirty="0">
              <a:solidFill>
                <a:schemeClr val="tx2">
                  <a:satMod val="130000"/>
                </a:schemeClr>
              </a:solidFill>
              <a:latin typeface="Calisto MT" pitchFamily="18" charset="0"/>
            </a:endParaRPr>
          </a:p>
        </p:txBody>
      </p:sp>
      <p:sp>
        <p:nvSpPr>
          <p:cNvPr id="44036" name="Espace réservé du contenu 2"/>
          <p:cNvSpPr>
            <a:spLocks noGrp="1"/>
          </p:cNvSpPr>
          <p:nvPr>
            <p:ph idx="1"/>
          </p:nvPr>
        </p:nvSpPr>
        <p:spPr>
          <a:xfrm>
            <a:off x="0" y="1676400"/>
            <a:ext cx="4572000" cy="4895872"/>
          </a:xfrm>
        </p:spPr>
        <p:txBody>
          <a:bodyPr>
            <a:normAutofit/>
          </a:bodyPr>
          <a:lstStyle/>
          <a:p>
            <a:pPr eaLnBrk="1" hangingPunct="1"/>
            <a:r>
              <a:rPr lang="fr-FR" dirty="0" smtClean="0"/>
              <a:t>Il est limité, en haut par</a:t>
            </a:r>
            <a:endParaRPr lang="fr-FR" sz="2800" b="1" dirty="0" smtClean="0"/>
          </a:p>
          <a:p>
            <a:pPr eaLnBrk="1" hangingPunct="1">
              <a:buNone/>
            </a:pPr>
            <a:r>
              <a:rPr lang="fr-FR" sz="2800" b="1" dirty="0" smtClean="0">
                <a:solidFill>
                  <a:schemeClr val="accent1"/>
                </a:solidFill>
              </a:rPr>
              <a:t>Les cordes vocales inférieures ou vrais cordes vocales</a:t>
            </a:r>
          </a:p>
          <a:p>
            <a:pPr eaLnBrk="1" hangingPunct="1">
              <a:buNone/>
            </a:pPr>
            <a:r>
              <a:rPr lang="fr-FR" sz="2800" dirty="0" smtClean="0"/>
              <a:t>En bas, il se continu par       </a:t>
            </a:r>
            <a:r>
              <a:rPr lang="fr-FR" sz="2800" b="1" dirty="0" smtClean="0">
                <a:solidFill>
                  <a:srgbClr val="00B050"/>
                </a:solidFill>
              </a:rPr>
              <a:t>la trachée.</a:t>
            </a:r>
          </a:p>
          <a:p>
            <a:endParaRPr lang="fr-FR" sz="2800" b="1" dirty="0" smtClean="0"/>
          </a:p>
          <a:p>
            <a:r>
              <a:rPr lang="fr-FR" sz="2800" b="1" dirty="0" smtClean="0"/>
              <a:t>Il à la forme d’un entonnoir renversé</a:t>
            </a:r>
            <a:r>
              <a:rPr lang="fr-FR" sz="2800" b="1" dirty="0" smtClean="0">
                <a:solidFill>
                  <a:srgbClr val="00B050"/>
                </a:solidFill>
              </a:rPr>
              <a:t>.</a:t>
            </a:r>
            <a:endParaRPr lang="fr-FR" sz="4000" dirty="0" smtClean="0">
              <a:solidFill>
                <a:srgbClr val="00B05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715B8-75D1-4461-ABF3-993B5F5240CF}" type="slidenum">
              <a:rPr lang="fr-FR"/>
              <a:pPr>
                <a:defRPr/>
              </a:pPr>
              <a:t>61</a:t>
            </a:fld>
            <a:endParaRPr lang="fr-FR" dirty="0"/>
          </a:p>
        </p:txBody>
      </p:sp>
      <p:sp>
        <p:nvSpPr>
          <p:cNvPr id="8" name="Espace réservé du numéro de diapositive 5"/>
          <p:cNvSpPr txBox="1">
            <a:spLocks/>
          </p:cNvSpPr>
          <p:nvPr/>
        </p:nvSpPr>
        <p:spPr>
          <a:xfrm>
            <a:off x="8077200" y="6508750"/>
            <a:ext cx="762000" cy="365125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defRPr/>
            </a:pPr>
            <a:fld id="{5BB6E1C8-A51B-407C-9650-1A2FA5131253}" type="slidenum">
              <a:rPr lang="fr-FR" sz="1200">
                <a:solidFill>
                  <a:schemeClr val="tx2">
                    <a:shade val="90000"/>
                  </a:schemeClr>
                </a:solidFill>
              </a:rPr>
              <a:pPr algn="r">
                <a:defRPr/>
              </a:pPr>
              <a:t>61</a:t>
            </a:fld>
            <a:endParaRPr lang="fr-FR" sz="1200" dirty="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7" name="Image 6" descr="Picture 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57166"/>
            <a:ext cx="4194064" cy="613700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4" descr="image1031"/>
          <p:cNvPicPr>
            <a:picLocks noChangeAspect="1" noChangeArrowheads="1"/>
          </p:cNvPicPr>
          <p:nvPr/>
        </p:nvPicPr>
        <p:blipFill>
          <a:blip r:embed="rId2"/>
          <a:srcRect l="15636" t="7272" r="15273"/>
          <a:stretch>
            <a:fillRect/>
          </a:stretch>
        </p:blipFill>
        <p:spPr bwMode="auto">
          <a:xfrm>
            <a:off x="5029200" y="0"/>
            <a:ext cx="3810000" cy="6637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648200"/>
            <a:ext cx="5486401" cy="14716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6000" b="1" dirty="0" smtClean="0">
                <a:solidFill>
                  <a:srgbClr val="FF0000"/>
                </a:solidFill>
                <a:latin typeface="Calisto MT" pitchFamily="18" charset="0"/>
              </a:rPr>
              <a:t>Vascularisation </a:t>
            </a:r>
            <a:endParaRPr lang="fr-FR" sz="6000" b="1" dirty="0">
              <a:solidFill>
                <a:srgbClr val="FF0000"/>
              </a:solidFill>
              <a:latin typeface="Calisto MT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4708028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002060"/>
                </a:solidFill>
                <a:latin typeface="Calisto MT" pitchFamily="18" charset="0"/>
              </a:rPr>
              <a:t>Artères </a:t>
            </a:r>
            <a:endParaRPr lang="fr-FR" dirty="0">
              <a:solidFill>
                <a:srgbClr val="002060"/>
              </a:solidFill>
              <a:latin typeface="Calisto MT" pitchFamily="18" charset="0"/>
            </a:endParaRPr>
          </a:p>
        </p:txBody>
      </p:sp>
      <p:sp>
        <p:nvSpPr>
          <p:cNvPr id="70660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5093208" cy="5334000"/>
          </a:xfrm>
        </p:spPr>
        <p:txBody>
          <a:bodyPr>
            <a:normAutofit fontScale="92500" lnSpcReduction="10000"/>
          </a:bodyPr>
          <a:lstStyle/>
          <a:p>
            <a:r>
              <a:rPr lang="fr-FR" sz="3000" dirty="0" smtClean="0">
                <a:latin typeface="Calisto MT" pitchFamily="18" charset="0"/>
              </a:rPr>
              <a:t>Assurée par trois pédicules:</a:t>
            </a:r>
          </a:p>
          <a:p>
            <a:r>
              <a:rPr lang="fr-FR" sz="3000" b="1" dirty="0" smtClean="0">
                <a:solidFill>
                  <a:srgbClr val="FF0000"/>
                </a:solidFill>
                <a:latin typeface="Calisto MT" pitchFamily="18" charset="0"/>
              </a:rPr>
              <a:t>Artère laryngée supérieure</a:t>
            </a:r>
            <a:r>
              <a:rPr lang="fr-FR" sz="3000" dirty="0" smtClean="0">
                <a:latin typeface="Calisto MT" pitchFamily="18" charset="0"/>
              </a:rPr>
              <a:t>: branche de l’artère thyroïdienne supérieure.</a:t>
            </a:r>
          </a:p>
          <a:p>
            <a:pPr>
              <a:buNone/>
            </a:pPr>
            <a:endParaRPr lang="fr-FR" sz="3000" dirty="0" smtClean="0">
              <a:latin typeface="Calisto MT" pitchFamily="18" charset="0"/>
            </a:endParaRPr>
          </a:p>
          <a:p>
            <a:r>
              <a:rPr lang="fr-FR" sz="3000" dirty="0" smtClean="0">
                <a:latin typeface="Calisto MT" pitchFamily="18" charset="0"/>
              </a:rPr>
              <a:t> </a:t>
            </a:r>
            <a:r>
              <a:rPr lang="fr-FR" sz="3000" b="1" dirty="0" smtClean="0">
                <a:solidFill>
                  <a:srgbClr val="FF0000"/>
                </a:solidFill>
                <a:latin typeface="Calisto MT" pitchFamily="18" charset="0"/>
              </a:rPr>
              <a:t>Artère laryngée inférieure</a:t>
            </a:r>
            <a:r>
              <a:rPr lang="fr-FR" sz="3000" dirty="0" smtClean="0">
                <a:latin typeface="Calisto MT" pitchFamily="18" charset="0"/>
              </a:rPr>
              <a:t>: branche de l’artère thyroïdienne supérieure.</a:t>
            </a:r>
          </a:p>
          <a:p>
            <a:endParaRPr lang="fr-FR" sz="3000" dirty="0" smtClean="0">
              <a:latin typeface="Calisto MT" pitchFamily="18" charset="0"/>
            </a:endParaRPr>
          </a:p>
          <a:p>
            <a:r>
              <a:rPr lang="fr-FR" sz="3000" b="1" dirty="0" smtClean="0">
                <a:solidFill>
                  <a:srgbClr val="FF0000"/>
                </a:solidFill>
                <a:latin typeface="Calisto MT" pitchFamily="18" charset="0"/>
              </a:rPr>
              <a:t>Artère laryngée postérieure</a:t>
            </a:r>
            <a:r>
              <a:rPr lang="fr-FR" sz="3000" dirty="0" smtClean="0">
                <a:latin typeface="Calisto MT" pitchFamily="18" charset="0"/>
              </a:rPr>
              <a:t>: branche de l’artère thyroïdienne inférieure.</a:t>
            </a:r>
          </a:p>
          <a:p>
            <a:pPr>
              <a:buNone/>
            </a:pPr>
            <a:endParaRPr lang="fr-FR" sz="3600" dirty="0" smtClean="0">
              <a:latin typeface="Calisto MT" pitchFamily="18" charset="0"/>
            </a:endParaRPr>
          </a:p>
          <a:p>
            <a:endParaRPr lang="fr-FR" sz="3600" dirty="0" smtClean="0">
              <a:latin typeface="Calisto MT" pitchFamily="18" charset="0"/>
            </a:endParaRPr>
          </a:p>
        </p:txBody>
      </p:sp>
      <p:pic>
        <p:nvPicPr>
          <p:cNvPr id="1028" name="Picture 4" descr="C:\Documents and Settings\Noureddine\Bureau\Planches\068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39509" y="2000240"/>
            <a:ext cx="4404491" cy="42862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"/>
          <p:cNvPicPr>
            <a:picLocks noChangeAspect="1" noChangeArrowheads="1"/>
          </p:cNvPicPr>
          <p:nvPr/>
        </p:nvPicPr>
        <p:blipFill>
          <a:blip r:embed="rId2"/>
          <a:srcRect r="1613"/>
          <a:stretch>
            <a:fillRect/>
          </a:stretch>
        </p:blipFill>
        <p:spPr bwMode="auto">
          <a:xfrm>
            <a:off x="4191000" y="76200"/>
            <a:ext cx="48895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Titre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3643338" cy="1143000"/>
          </a:xfrm>
        </p:spPr>
        <p:txBody>
          <a:bodyPr/>
          <a:lstStyle/>
          <a:p>
            <a:pPr algn="ctr" eaLnBrk="1" hangingPunct="1"/>
            <a:r>
              <a:rPr lang="fr-FR" sz="6000" b="1" dirty="0" smtClean="0">
                <a:solidFill>
                  <a:srgbClr val="002060"/>
                </a:solidFill>
                <a:latin typeface="Calisto MT" pitchFamily="18" charset="0"/>
              </a:rPr>
              <a:t>Veines</a:t>
            </a:r>
            <a:endParaRPr lang="fr-FR" sz="6000" dirty="0" smtClean="0">
              <a:solidFill>
                <a:srgbClr val="002060"/>
              </a:solidFill>
              <a:latin typeface="Calisto MT" pitchFamily="18" charset="0"/>
            </a:endParaRPr>
          </a:p>
        </p:txBody>
      </p:sp>
      <p:sp>
        <p:nvSpPr>
          <p:cNvPr id="73732" name="Espace réservé du contenu 2"/>
          <p:cNvSpPr>
            <a:spLocks noGrp="1"/>
          </p:cNvSpPr>
          <p:nvPr>
            <p:ph idx="1"/>
          </p:nvPr>
        </p:nvSpPr>
        <p:spPr>
          <a:xfrm>
            <a:off x="0" y="1828800"/>
            <a:ext cx="4857752" cy="5029200"/>
          </a:xfrm>
        </p:spPr>
        <p:txBody>
          <a:bodyPr>
            <a:normAutofit/>
          </a:bodyPr>
          <a:lstStyle/>
          <a:p>
            <a:r>
              <a:rPr lang="fr-FR" sz="3600" dirty="0" smtClean="0">
                <a:latin typeface="Calisto MT" pitchFamily="18" charset="0"/>
              </a:rPr>
              <a:t>Elle est schématiquement satellite des artères</a:t>
            </a:r>
          </a:p>
          <a:p>
            <a:pPr>
              <a:buNone/>
            </a:pPr>
            <a:endParaRPr lang="fr-FR" sz="3600" dirty="0" smtClean="0">
              <a:latin typeface="Calisto MT" pitchFamily="18" charset="0"/>
            </a:endParaRPr>
          </a:p>
          <a:p>
            <a:pPr eaLnBrk="1" hangingPunct="1"/>
            <a:r>
              <a:rPr lang="fr-FR" sz="3600" dirty="0" smtClean="0">
                <a:latin typeface="Calisto MT" pitchFamily="18" charset="0"/>
              </a:rPr>
              <a:t>Se drainent par </a:t>
            </a:r>
            <a:r>
              <a:rPr lang="fr-FR" sz="3600" b="1" dirty="0" smtClean="0">
                <a:solidFill>
                  <a:srgbClr val="000099"/>
                </a:solidFill>
                <a:latin typeface="Calisto MT" pitchFamily="18" charset="0"/>
              </a:rPr>
              <a:t>les veines laryngées supérieure, inférieure et postérieure</a:t>
            </a:r>
            <a:endParaRPr lang="fr-FR" sz="3600" dirty="0" smtClean="0">
              <a:latin typeface="Calisto MT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5493846" cy="1143000"/>
          </a:xfrm>
        </p:spPr>
        <p:txBody>
          <a:bodyPr/>
          <a:lstStyle/>
          <a:p>
            <a:pPr algn="ctr" eaLnBrk="1" hangingPunct="1"/>
            <a:r>
              <a:rPr lang="fr-FR" b="1" dirty="0" smtClean="0">
                <a:solidFill>
                  <a:srgbClr val="002060"/>
                </a:solidFill>
                <a:latin typeface="Calisto MT" pitchFamily="18" charset="0"/>
              </a:rPr>
              <a:t>Lymphatiques</a:t>
            </a:r>
            <a:endParaRPr lang="fr-FR" dirty="0" smtClean="0">
              <a:solidFill>
                <a:srgbClr val="002060"/>
              </a:solidFill>
              <a:latin typeface="Calisto MT" pitchFamily="18" charset="0"/>
            </a:endParaRPr>
          </a:p>
        </p:txBody>
      </p:sp>
      <p:sp>
        <p:nvSpPr>
          <p:cNvPr id="74756" name="Espace réservé du contenu 2"/>
          <p:cNvSpPr>
            <a:spLocks noGrp="1"/>
          </p:cNvSpPr>
          <p:nvPr>
            <p:ph sz="half" idx="1"/>
          </p:nvPr>
        </p:nvSpPr>
        <p:spPr>
          <a:xfrm>
            <a:off x="142844" y="1500174"/>
            <a:ext cx="4572032" cy="5357826"/>
          </a:xfrm>
        </p:spPr>
        <p:txBody>
          <a:bodyPr/>
          <a:lstStyle/>
          <a:p>
            <a:pPr eaLnBrk="1" hangingPunct="1"/>
            <a:r>
              <a:rPr lang="fr-FR" sz="3600" dirty="0" smtClean="0">
                <a:latin typeface="Calisto MT" pitchFamily="18" charset="0"/>
              </a:rPr>
              <a:t>Se drainent vers deux territoires: </a:t>
            </a:r>
          </a:p>
          <a:p>
            <a:pPr lvl="1" eaLnBrk="1" hangingPunct="1"/>
            <a:r>
              <a:rPr lang="fr-FR" sz="3600" b="1" dirty="0" smtClean="0">
                <a:solidFill>
                  <a:srgbClr val="008000"/>
                </a:solidFill>
                <a:latin typeface="Calisto MT" pitchFamily="18" charset="0"/>
              </a:rPr>
              <a:t>Territoire sus glottique.</a:t>
            </a:r>
          </a:p>
          <a:p>
            <a:pPr lvl="1"/>
            <a:r>
              <a:rPr lang="fr-FR" sz="3600" b="1" dirty="0" smtClean="0">
                <a:solidFill>
                  <a:srgbClr val="008000"/>
                </a:solidFill>
                <a:latin typeface="Calisto MT" pitchFamily="18" charset="0"/>
              </a:rPr>
              <a:t>Territoire sous glottique.</a:t>
            </a:r>
          </a:p>
          <a:p>
            <a:pPr lvl="1" eaLnBrk="1" hangingPunct="1">
              <a:buNone/>
            </a:pPr>
            <a:endParaRPr lang="fr-FR" sz="3600" b="1" dirty="0" smtClean="0">
              <a:solidFill>
                <a:srgbClr val="008000"/>
              </a:solidFill>
              <a:latin typeface="Calisto MT" pitchFamily="18" charset="0"/>
            </a:endParaRPr>
          </a:p>
        </p:txBody>
      </p:sp>
      <p:pic>
        <p:nvPicPr>
          <p:cNvPr id="2050" name="Picture 2" descr="C:\Documents and Settings\Noureddine\Bureau\Planches\0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09599" y="1643050"/>
            <a:ext cx="4524851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/>
          <a:srcRect l="2338" r="13615" b="28692"/>
          <a:stretch>
            <a:fillRect/>
          </a:stretch>
        </p:blipFill>
        <p:spPr bwMode="auto">
          <a:xfrm>
            <a:off x="3886200" y="381000"/>
            <a:ext cx="5029200" cy="647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8600" y="4800600"/>
            <a:ext cx="4511675" cy="1471612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FR" sz="6700" b="1" dirty="0" smtClean="0">
                <a:solidFill>
                  <a:srgbClr val="FFFF00"/>
                </a:solidFill>
              </a:rPr>
              <a:t>Innervation</a:t>
            </a:r>
            <a:r>
              <a:rPr lang="fr-FR" sz="7000" dirty="0" smtClean="0"/>
              <a:t> </a:t>
            </a:r>
            <a:endParaRPr lang="fr-FR" sz="7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INNERVATION DU LARYNX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572000" cy="511971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Elle est assurée par </a:t>
            </a:r>
            <a:r>
              <a:rPr lang="fr-FR" sz="3600" b="1" dirty="0" smtClean="0">
                <a:solidFill>
                  <a:srgbClr val="FFC000"/>
                </a:solidFill>
              </a:rPr>
              <a:t>les nerfs laryngés supérieur et inférieur,</a:t>
            </a:r>
            <a:r>
              <a:rPr lang="fr-FR" sz="3600" dirty="0" smtClean="0"/>
              <a:t> branches du nerf vague ou pneumogastrique, dixième paire de nerfs crâniens.</a:t>
            </a:r>
            <a:endParaRPr lang="fr-FR" sz="3600" dirty="0"/>
          </a:p>
        </p:txBody>
      </p:sp>
      <p:pic>
        <p:nvPicPr>
          <p:cNvPr id="3074" name="Picture 2" descr="C:\Documents and Settings\Noureddine\Bureau\Planches\074-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24386" y="2071678"/>
            <a:ext cx="4519614" cy="38576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662" y="274320"/>
            <a:ext cx="8005026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LE NERF LARYNGE SUPERIEUR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5072066" cy="5191148"/>
          </a:xfrm>
        </p:spPr>
        <p:txBody>
          <a:bodyPr>
            <a:normAutofit/>
          </a:bodyPr>
          <a:lstStyle/>
          <a:p>
            <a:r>
              <a:rPr lang="fr-FR" sz="3200" dirty="0" smtClean="0"/>
              <a:t>Nerf mixte, essentiellement sensitif.</a:t>
            </a:r>
          </a:p>
          <a:p>
            <a:r>
              <a:rPr lang="fr-FR" sz="3200" dirty="0" smtClean="0"/>
              <a:t> nait du nerf vague au dessous du ggl pléxiforme. </a:t>
            </a:r>
          </a:p>
          <a:p>
            <a:endParaRPr lang="fr-FR" sz="3200" dirty="0" smtClean="0"/>
          </a:p>
          <a:p>
            <a:r>
              <a:rPr lang="fr-FR" sz="3200" dirty="0" smtClean="0"/>
              <a:t>Il assure l’innervation </a:t>
            </a:r>
            <a:r>
              <a:rPr lang="fr-FR" sz="3200" b="1" dirty="0" smtClean="0"/>
              <a:t>sensitive du larynx</a:t>
            </a:r>
            <a:r>
              <a:rPr lang="fr-FR" sz="3200" dirty="0" smtClean="0"/>
              <a:t> et l’innervation </a:t>
            </a:r>
            <a:r>
              <a:rPr lang="fr-FR" sz="3200" b="1" dirty="0" smtClean="0"/>
              <a:t>motrice du muscle crico-thyroïdien</a:t>
            </a:r>
            <a:r>
              <a:rPr lang="fr-FR" sz="3200" dirty="0" smtClean="0"/>
              <a:t>. </a:t>
            </a:r>
          </a:p>
        </p:txBody>
      </p:sp>
      <p:pic>
        <p:nvPicPr>
          <p:cNvPr id="4098" name="Picture 2" descr="C:\Documents and Settings\Noureddine\Bureau\Planches\074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550986"/>
            <a:ext cx="3781422" cy="519945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274320"/>
            <a:ext cx="821934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LE NERF LARYNGE INFERIEUR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5000628" cy="5334000"/>
          </a:xfrm>
        </p:spPr>
        <p:txBody>
          <a:bodyPr>
            <a:normAutofit/>
          </a:bodyPr>
          <a:lstStyle/>
          <a:p>
            <a:r>
              <a:rPr lang="fr-FR" dirty="0" smtClean="0"/>
              <a:t>Nerf mixte, essentiellement moteur.</a:t>
            </a:r>
          </a:p>
          <a:p>
            <a:r>
              <a:rPr lang="fr-FR" dirty="0" smtClean="0"/>
              <a:t>Nait du nerf vague différemment à droite et a gauche. </a:t>
            </a:r>
          </a:p>
          <a:p>
            <a:r>
              <a:rPr lang="fr-FR" dirty="0" smtClean="0"/>
              <a:t>Il assure l’innervation  </a:t>
            </a:r>
            <a:r>
              <a:rPr lang="fr-FR" b="1" dirty="0" smtClean="0"/>
              <a:t>motrice de tous les muscles intrinsèques sauf le crico-thyroïdien </a:t>
            </a:r>
            <a:r>
              <a:rPr lang="fr-FR" dirty="0" smtClean="0"/>
              <a:t>et l’innervation sensitive de la muqueuse postérieure.</a:t>
            </a:r>
            <a:endParaRPr lang="fr-FR" dirty="0"/>
          </a:p>
        </p:txBody>
      </p:sp>
      <p:pic>
        <p:nvPicPr>
          <p:cNvPr id="5122" name="Picture 2" descr="C:\Documents and Settings\Noureddine\Bureau\Planches\074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681494"/>
            <a:ext cx="4214810" cy="50116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 smtClean="0">
                <a:solidFill>
                  <a:srgbClr val="002060"/>
                </a:solidFill>
              </a:rPr>
              <a:t>LIMITES</a:t>
            </a:r>
            <a:endParaRPr lang="fr-FR" sz="6000" b="1" dirty="0">
              <a:solidFill>
                <a:srgbClr val="00206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0" y="1857364"/>
            <a:ext cx="4714876" cy="4762520"/>
          </a:xfrm>
        </p:spPr>
        <p:txBody>
          <a:bodyPr>
            <a:normAutofit/>
          </a:bodyPr>
          <a:lstStyle/>
          <a:p>
            <a:pPr>
              <a:buClr>
                <a:schemeClr val="accent3"/>
              </a:buClr>
              <a:buFont typeface="Wingdings 2"/>
              <a:buChar char=""/>
              <a:defRPr/>
            </a:pPr>
            <a:r>
              <a:rPr lang="fr-FR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En haut:</a:t>
            </a:r>
            <a:r>
              <a:rPr lang="fr-FR" sz="3000" b="1" dirty="0" smtClean="0">
                <a:latin typeface="Gill Sans MT" pitchFamily="34" charset="0"/>
              </a:rPr>
              <a:t> </a:t>
            </a:r>
            <a:r>
              <a:rPr lang="fr-FR" sz="3000" dirty="0" smtClean="0">
                <a:latin typeface="Gill Sans MT" pitchFamily="34" charset="0"/>
              </a:rPr>
              <a:t>l’os hyoïde.</a:t>
            </a:r>
          </a:p>
          <a:p>
            <a:pPr>
              <a:buClr>
                <a:schemeClr val="accent3"/>
              </a:buClr>
              <a:buFont typeface="Wingdings 2"/>
              <a:buChar char=""/>
              <a:defRPr/>
            </a:pPr>
            <a:r>
              <a:rPr lang="fr-FR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En bas:</a:t>
            </a:r>
            <a:r>
              <a:rPr lang="fr-FR" sz="3000" dirty="0" smtClean="0">
                <a:latin typeface="Gill Sans MT" pitchFamily="34" charset="0"/>
              </a:rPr>
              <a:t> la trachée.</a:t>
            </a:r>
          </a:p>
          <a:p>
            <a:pPr>
              <a:buClr>
                <a:schemeClr val="accent3"/>
              </a:buClr>
              <a:buFont typeface="Wingdings 2"/>
              <a:buChar char=""/>
              <a:defRPr/>
            </a:pPr>
            <a:r>
              <a:rPr lang="fr-FR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En arrière: </a:t>
            </a:r>
            <a:r>
              <a:rPr lang="fr-FR" sz="3000" dirty="0" smtClean="0">
                <a:latin typeface="Gill Sans MT" pitchFamily="34" charset="0"/>
              </a:rPr>
              <a:t>le pharynx</a:t>
            </a:r>
          </a:p>
          <a:p>
            <a:pPr>
              <a:buClr>
                <a:schemeClr val="accent3"/>
              </a:buClr>
              <a:buFont typeface="Wingdings 2"/>
              <a:buChar char=""/>
              <a:defRPr/>
            </a:pPr>
            <a:r>
              <a:rPr lang="fr-FR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En avant:</a:t>
            </a:r>
            <a:r>
              <a:rPr lang="fr-FR" sz="3000" dirty="0" smtClean="0">
                <a:latin typeface="Gill Sans MT" pitchFamily="34" charset="0"/>
              </a:rPr>
              <a:t> le plan musculo-aponévrotique du cou.</a:t>
            </a:r>
          </a:p>
          <a:p>
            <a:pPr>
              <a:buClr>
                <a:schemeClr val="accent3"/>
              </a:buClr>
              <a:buFont typeface="Wingdings 2"/>
              <a:buChar char=""/>
              <a:defRPr/>
            </a:pPr>
            <a:r>
              <a:rPr lang="fr-FR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Latéralement: </a:t>
            </a:r>
            <a:r>
              <a:rPr lang="fr-FR" sz="3000" dirty="0" smtClean="0">
                <a:latin typeface="Gill Sans MT" pitchFamily="34" charset="0"/>
              </a:rPr>
              <a:t>la loge vasculaire du cou.</a:t>
            </a:r>
            <a:r>
              <a:rPr lang="fr-FR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</a:rPr>
              <a:t> </a:t>
            </a:r>
            <a:endParaRPr lang="fr-FR" sz="3000" dirty="0" smtClean="0">
              <a:latin typeface="Gill Sans MT" pitchFamily="34" charset="0"/>
            </a:endParaRPr>
          </a:p>
          <a:p>
            <a:endParaRPr lang="fr-FR" dirty="0"/>
          </a:p>
        </p:txBody>
      </p:sp>
      <p:pic>
        <p:nvPicPr>
          <p:cNvPr id="6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r="9009"/>
          <a:stretch>
            <a:fillRect/>
          </a:stretch>
        </p:blipFill>
        <p:spPr bwMode="auto">
          <a:xfrm>
            <a:off x="4714876" y="1632967"/>
            <a:ext cx="4489260" cy="474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Noureddine\Mes documents\Mes images\1676915239_5b277ef86b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140" y="0"/>
            <a:ext cx="9184886" cy="6858000"/>
          </a:xfrm>
          <a:prstGeom prst="rect">
            <a:avLst/>
          </a:prstGeom>
          <a:noFill/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4282" y="500042"/>
            <a:ext cx="749808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 </a:t>
            </a:r>
            <a:r>
              <a:rPr lang="fr-FR" sz="6000" b="1" dirty="0" smtClean="0">
                <a:solidFill>
                  <a:srgbClr val="002060"/>
                </a:solidFill>
              </a:rPr>
              <a:t>TANEMIRTH</a:t>
            </a:r>
            <a:endParaRPr lang="fr-FR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8072494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PROJECTION SQUELLETIQUE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4282" y="1928802"/>
            <a:ext cx="4214842" cy="4572000"/>
          </a:xfrm>
        </p:spPr>
        <p:txBody>
          <a:bodyPr/>
          <a:lstStyle/>
          <a:p>
            <a:r>
              <a:rPr lang="fr-FR" sz="2800" dirty="0" smtClean="0">
                <a:latin typeface="Gill Sans MT" pitchFamily="34" charset="0"/>
              </a:rPr>
              <a:t>Il s’étend depuis </a:t>
            </a:r>
            <a:r>
              <a:rPr lang="fr-FR" sz="2800" b="1" dirty="0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l’os hyoïde en regard de la 4</a:t>
            </a:r>
            <a:r>
              <a:rPr lang="fr-FR" sz="2800" b="1" baseline="30000" dirty="0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ième</a:t>
            </a:r>
            <a:r>
              <a:rPr lang="fr-FR" sz="2800" b="1" dirty="0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 vertèbre cervicale  (C4).</a:t>
            </a:r>
          </a:p>
          <a:p>
            <a:pPr>
              <a:buNone/>
            </a:pPr>
            <a:endParaRPr lang="fr-FR" sz="2800" b="1" dirty="0" smtClean="0">
              <a:solidFill>
                <a:schemeClr val="accent3">
                  <a:lumMod val="75000"/>
                </a:schemeClr>
              </a:solidFill>
              <a:latin typeface="Gill Sans MT" pitchFamily="34" charset="0"/>
            </a:endParaRPr>
          </a:p>
          <a:p>
            <a:r>
              <a:rPr lang="fr-FR" sz="2800" b="1" dirty="0" smtClean="0">
                <a:solidFill>
                  <a:srgbClr val="000099"/>
                </a:solidFill>
                <a:latin typeface="Gill Sans MT" pitchFamily="34" charset="0"/>
              </a:rPr>
              <a:t> </a:t>
            </a:r>
            <a:r>
              <a:rPr lang="fr-FR" sz="2800" dirty="0" smtClean="0">
                <a:latin typeface="Gill Sans MT" pitchFamily="34" charset="0"/>
              </a:rPr>
              <a:t>jusqu’à la trachée  en regard de la </a:t>
            </a:r>
            <a:r>
              <a:rPr lang="fr-FR" sz="2800" b="1" dirty="0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6</a:t>
            </a:r>
            <a:r>
              <a:rPr lang="fr-FR" sz="2800" b="1" baseline="30000" dirty="0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ième</a:t>
            </a:r>
            <a:r>
              <a:rPr lang="fr-FR" sz="2800" b="1" dirty="0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 vertèbre cervicale (C6)</a:t>
            </a:r>
            <a:r>
              <a:rPr lang="fr-FR" sz="2800" dirty="0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.</a:t>
            </a:r>
          </a:p>
          <a:p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8235" r="44707"/>
          <a:stretch>
            <a:fillRect/>
          </a:stretch>
        </p:blipFill>
        <p:spPr bwMode="auto">
          <a:xfrm>
            <a:off x="5740507" y="1285860"/>
            <a:ext cx="3403493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lèche droite 11"/>
          <p:cNvSpPr/>
          <p:nvPr/>
        </p:nvSpPr>
        <p:spPr>
          <a:xfrm>
            <a:off x="5214942" y="4786322"/>
            <a:ext cx="1407036" cy="21431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Flèche droite 12"/>
          <p:cNvSpPr/>
          <p:nvPr/>
        </p:nvSpPr>
        <p:spPr>
          <a:xfrm>
            <a:off x="5357818" y="4143380"/>
            <a:ext cx="1478474" cy="21431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498080" cy="1143000"/>
          </a:xfrm>
        </p:spPr>
        <p:txBody>
          <a:bodyPr>
            <a:normAutofit/>
          </a:bodyPr>
          <a:lstStyle/>
          <a:p>
            <a:r>
              <a:rPr lang="fr-FR" sz="6000" b="1" dirty="0" smtClean="0">
                <a:solidFill>
                  <a:srgbClr val="002060"/>
                </a:solidFill>
              </a:rPr>
              <a:t>FORME</a:t>
            </a:r>
            <a:endParaRPr lang="fr-FR" sz="6000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643050"/>
            <a:ext cx="5093208" cy="5000660"/>
          </a:xfrm>
        </p:spPr>
        <p:txBody>
          <a:bodyPr>
            <a:noAutofit/>
          </a:bodyPr>
          <a:lstStyle/>
          <a:p>
            <a:r>
              <a:rPr lang="fr-FR" dirty="0" smtClean="0"/>
              <a:t>Le larynx a la forme d’une pyramide triangulaire avec </a:t>
            </a:r>
          </a:p>
          <a:p>
            <a:r>
              <a:rPr lang="fr-FR" b="1" dirty="0" smtClean="0"/>
              <a:t>une base</a:t>
            </a:r>
            <a:r>
              <a:rPr lang="fr-FR" dirty="0" smtClean="0"/>
              <a:t> postéro supérieure répondant au pharynx et à l’os hyoïde.</a:t>
            </a:r>
          </a:p>
          <a:p>
            <a:r>
              <a:rPr lang="fr-FR" b="1" dirty="0" smtClean="0"/>
              <a:t>Un sommet </a:t>
            </a:r>
            <a:r>
              <a:rPr lang="fr-FR" dirty="0" smtClean="0"/>
              <a:t>inférieur répondant à l’orifice supérieur de la trachée.</a:t>
            </a:r>
            <a:endParaRPr lang="fr-FR" dirty="0"/>
          </a:p>
        </p:txBody>
      </p:sp>
      <p:pic>
        <p:nvPicPr>
          <p:cNvPr id="7" name="Picture 3" descr="image10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187799"/>
            <a:ext cx="3643306" cy="558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796</TotalTime>
  <Words>2189</Words>
  <Application>Microsoft Office PowerPoint</Application>
  <PresentationFormat>Affichage à l'écran (4:3)</PresentationFormat>
  <Paragraphs>390</Paragraphs>
  <Slides>70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70</vt:i4>
      </vt:variant>
    </vt:vector>
  </HeadingPairs>
  <TitlesOfParts>
    <vt:vector size="71" baseType="lpstr">
      <vt:lpstr>Solstice</vt:lpstr>
      <vt:lpstr>LE LARYNX</vt:lpstr>
      <vt:lpstr>PLAN DU COURS</vt:lpstr>
      <vt:lpstr>GENERALITES</vt:lpstr>
      <vt:lpstr>DEFINITION</vt:lpstr>
      <vt:lpstr>SITUATION</vt:lpstr>
      <vt:lpstr>ROLES</vt:lpstr>
      <vt:lpstr>LIMITES</vt:lpstr>
      <vt:lpstr>PROJECTION SQUELLETIQUE</vt:lpstr>
      <vt:lpstr>FORME</vt:lpstr>
      <vt:lpstr>DIMENSIONS</vt:lpstr>
      <vt:lpstr>CONSTITUTION </vt:lpstr>
      <vt:lpstr>CONSTITUTION</vt:lpstr>
      <vt:lpstr>LES CARTILAGES</vt:lpstr>
      <vt:lpstr>LE CARTILAGE THYROIDE (1)</vt:lpstr>
      <vt:lpstr>LE CARTILAGE THYROIDE (2)</vt:lpstr>
      <vt:lpstr>LE CARTILAGE CRICOÏDE (1)</vt:lpstr>
      <vt:lpstr>LE CARTILAGE CRICOÏDE (2)</vt:lpstr>
      <vt:lpstr>LE CARTILAGE EPIGLOTTIQUE(1)</vt:lpstr>
      <vt:lpstr>LE CARTILAGE EPIGLOTTIQUE(2)</vt:lpstr>
      <vt:lpstr>LES CARTILAGES ARYTENOIDES (1)</vt:lpstr>
      <vt:lpstr>LES CARTILAGES ARYTENOIDES (2)</vt:lpstr>
      <vt:lpstr>LES AUTRES CARTILAGES</vt:lpstr>
      <vt:lpstr>REMARQUE</vt:lpstr>
      <vt:lpstr>LES ARTICULATIONS DU LARYNX</vt:lpstr>
      <vt:lpstr>ARTICULATIONS CRICO-THYROIDIENNES</vt:lpstr>
      <vt:lpstr>ARTICULATIONS CRICO-ARYTENOIDIENNES</vt:lpstr>
      <vt:lpstr>ARTICULATIONS ARY-CORNICULES</vt:lpstr>
      <vt:lpstr>LES LIGAMENTS DU LARYNX</vt:lpstr>
      <vt:lpstr>LES LIGAMENTS INTRINSÈQUES</vt:lpstr>
      <vt:lpstr>LES LIGAMENTS INTRINSÈQUES</vt:lpstr>
      <vt:lpstr>LES LIGAMENTS INTRINSÈQUES</vt:lpstr>
      <vt:lpstr>LES LIGAMENTS INTRINSÈQUES</vt:lpstr>
      <vt:lpstr>LES LIGAMENTS INTRINSÈQUES</vt:lpstr>
      <vt:lpstr>LES LIGAMENTS INTRINSÈQUES</vt:lpstr>
      <vt:lpstr>LES LIGAMENTS EXTRINSÈQUES</vt:lpstr>
      <vt:lpstr>LES MUSCLES DU LARYNX</vt:lpstr>
      <vt:lpstr>LES MUSCLES EXTRINSÈQUES</vt:lpstr>
      <vt:lpstr>LES MUSCLES EXTRINSÈQUES</vt:lpstr>
      <vt:lpstr>LES MUSCLES INTRINSÈQUES</vt:lpstr>
      <vt:lpstr>LES MUSCLES INTRINSÈQUES</vt:lpstr>
      <vt:lpstr>LES MUSCLES INTRINSÈQUES</vt:lpstr>
      <vt:lpstr>LES MUSCLES INTRINSÈQUES</vt:lpstr>
      <vt:lpstr>LES MUSCLES INTRINSÈQUES</vt:lpstr>
      <vt:lpstr>LES MUSCLES INTRINSÈQUES</vt:lpstr>
      <vt:lpstr>LES MUSCLES INTRINSÈQUES</vt:lpstr>
      <vt:lpstr>LES MUSCLES INTRINSÈQUES</vt:lpstr>
      <vt:lpstr>CONSTITUTION DE LA CORDE VOCALE</vt:lpstr>
      <vt:lpstr>Configuration extérieure et rapports </vt:lpstr>
      <vt:lpstr>Rapports de la face antérieure</vt:lpstr>
      <vt:lpstr>Rapports de la face postérieure</vt:lpstr>
      <vt:lpstr>Rapports des faces latérales</vt:lpstr>
      <vt:lpstr>Configuration intérieure </vt:lpstr>
      <vt:lpstr>Cavité Laryngée (Endolarynx)</vt:lpstr>
      <vt:lpstr>Etage supérieur</vt:lpstr>
      <vt:lpstr> Limites</vt:lpstr>
      <vt:lpstr>Contenu</vt:lpstr>
      <vt:lpstr>Etage Moyen</vt:lpstr>
      <vt:lpstr> Limites</vt:lpstr>
      <vt:lpstr>Contenu</vt:lpstr>
      <vt:lpstr>Etage inférieur</vt:lpstr>
      <vt:lpstr> Limites</vt:lpstr>
      <vt:lpstr>Vascularisation </vt:lpstr>
      <vt:lpstr>Artères </vt:lpstr>
      <vt:lpstr>Veines</vt:lpstr>
      <vt:lpstr>Lymphatiques</vt:lpstr>
      <vt:lpstr>Innervation </vt:lpstr>
      <vt:lpstr>INNERVATION DU LARYNX</vt:lpstr>
      <vt:lpstr>LE NERF LARYNGE SUPERIEUR</vt:lpstr>
      <vt:lpstr>LE NERF LARYNGE INFERIEUR</vt:lpstr>
      <vt:lpstr> TANEMIRTH</vt:lpstr>
    </vt:vector>
  </TitlesOfParts>
  <Company>Famille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LARYNX</dc:title>
  <dc:creator>ency-education.com</dc:creator>
  <cp:lastModifiedBy>Karimerri</cp:lastModifiedBy>
  <cp:revision>14</cp:revision>
  <dcterms:created xsi:type="dcterms:W3CDTF">2009-01-07T16:00:31Z</dcterms:created>
  <dcterms:modified xsi:type="dcterms:W3CDTF">2009-01-12T05:01:09Z</dcterms:modified>
</cp:coreProperties>
</file>