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262" r:id="rId9"/>
    <p:sldId id="265" r:id="rId10"/>
    <p:sldId id="264" r:id="rId11"/>
    <p:sldId id="267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12A9-E34B-46E1-B07A-8D3DC410542D}" type="datetimeFigureOut">
              <a:rPr lang="fr-FR" smtClean="0"/>
              <a:pPr/>
              <a:t>14/02/2012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7AA-8FDA-49A6-B6C6-656A908487C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12A9-E34B-46E1-B07A-8D3DC410542D}" type="datetimeFigureOut">
              <a:rPr lang="fr-FR" smtClean="0"/>
              <a:pPr/>
              <a:t>14/02/2012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7AA-8FDA-49A6-B6C6-656A908487C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12A9-E34B-46E1-B07A-8D3DC410542D}" type="datetimeFigureOut">
              <a:rPr lang="fr-FR" smtClean="0"/>
              <a:pPr/>
              <a:t>14/02/2012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7AA-8FDA-49A6-B6C6-656A908487C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12A9-E34B-46E1-B07A-8D3DC410542D}" type="datetimeFigureOut">
              <a:rPr lang="fr-FR" smtClean="0"/>
              <a:pPr/>
              <a:t>14/02/2012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7AA-8FDA-49A6-B6C6-656A908487C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12A9-E34B-46E1-B07A-8D3DC410542D}" type="datetimeFigureOut">
              <a:rPr lang="fr-FR" smtClean="0"/>
              <a:pPr/>
              <a:t>14/02/2012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7AA-8FDA-49A6-B6C6-656A908487C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12A9-E34B-46E1-B07A-8D3DC410542D}" type="datetimeFigureOut">
              <a:rPr lang="fr-FR" smtClean="0"/>
              <a:pPr/>
              <a:t>14/02/2012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7AA-8FDA-49A6-B6C6-656A908487C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12A9-E34B-46E1-B07A-8D3DC410542D}" type="datetimeFigureOut">
              <a:rPr lang="fr-FR" smtClean="0"/>
              <a:pPr/>
              <a:t>14/02/2012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7AA-8FDA-49A6-B6C6-656A908487C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12A9-E34B-46E1-B07A-8D3DC410542D}" type="datetimeFigureOut">
              <a:rPr lang="fr-FR" smtClean="0"/>
              <a:pPr/>
              <a:t>14/02/2012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7AA-8FDA-49A6-B6C6-656A908487C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12A9-E34B-46E1-B07A-8D3DC410542D}" type="datetimeFigureOut">
              <a:rPr lang="fr-FR" smtClean="0"/>
              <a:pPr/>
              <a:t>14/02/2012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7AA-8FDA-49A6-B6C6-656A908487C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12A9-E34B-46E1-B07A-8D3DC410542D}" type="datetimeFigureOut">
              <a:rPr lang="fr-FR" smtClean="0"/>
              <a:pPr/>
              <a:t>14/02/2012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7AA-8FDA-49A6-B6C6-656A908487C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12A9-E34B-46E1-B07A-8D3DC410542D}" type="datetimeFigureOut">
              <a:rPr lang="fr-FR" smtClean="0"/>
              <a:pPr/>
              <a:t>14/02/2012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7AA-8FDA-49A6-B6C6-656A908487C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312A9-E34B-46E1-B07A-8D3DC410542D}" type="datetimeFigureOut">
              <a:rPr lang="fr-FR" smtClean="0"/>
              <a:pPr/>
              <a:t>14/02/2012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87AA-8FDA-49A6-B6C6-656A908487C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28566" y="1500174"/>
            <a:ext cx="9415474" cy="1470025"/>
          </a:xfrm>
        </p:spPr>
        <p:txBody>
          <a:bodyPr>
            <a:normAutofit fontScale="90000"/>
          </a:bodyPr>
          <a:lstStyle/>
          <a:p>
            <a:r>
              <a:rPr lang="fr-FR" sz="6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LES GLANDES SURRENALES</a:t>
            </a:r>
            <a:endParaRPr lang="fr-FR" sz="6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2857496"/>
            <a:ext cx="21050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785786" y="3643314"/>
            <a:ext cx="6286544" cy="1752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r-FR" dirty="0" smtClean="0"/>
              <a:t>Dr  CHENAFA</a:t>
            </a:r>
          </a:p>
          <a:p>
            <a:pPr algn="l"/>
            <a:r>
              <a:rPr lang="fr-FR" dirty="0" smtClean="0"/>
              <a:t>SERVICE D’ANATOMIE NORMALE CHU ORAN</a:t>
            </a:r>
          </a:p>
          <a:p>
            <a:pPr algn="l"/>
            <a:r>
              <a:rPr lang="fr-FR" dirty="0" smtClean="0"/>
              <a:t>ANNEE UNIVERSITAIRE 2011 - 2012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06" y="1000108"/>
            <a:ext cx="3500462" cy="5500726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RAPPORTS MEDIAUX :</a:t>
            </a:r>
          </a:p>
          <a:p>
            <a:r>
              <a:rPr lang="fr-FR" b="1" i="1" dirty="0" smtClean="0">
                <a:solidFill>
                  <a:schemeClr val="accent2">
                    <a:lumMod val="75000"/>
                  </a:schemeClr>
                </a:solidFill>
              </a:rPr>
              <a:t>La surrénale droite: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La veine cave inférieure</a:t>
            </a:r>
          </a:p>
          <a:p>
            <a:r>
              <a:rPr lang="fr-FR" b="1" i="1" dirty="0" smtClean="0">
                <a:solidFill>
                  <a:schemeClr val="accent2">
                    <a:lumMod val="75000"/>
                  </a:schemeClr>
                </a:solidFill>
              </a:rPr>
              <a:t>La surrénale gauche :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L’aorte abdominale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RAPPORTS  </a:t>
            </a:r>
            <a:endParaRPr lang="fr-FR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785926"/>
            <a:ext cx="585791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2386018"/>
            <a:ext cx="8186766" cy="3186122"/>
          </a:xfrm>
        </p:spPr>
        <p:txBody>
          <a:bodyPr/>
          <a:lstStyle/>
          <a:p>
            <a:pPr algn="ctr"/>
            <a:r>
              <a:rPr lang="fr-FR" dirty="0" smtClean="0"/>
              <a:t>VASCULARISATION ARTERIELLE</a:t>
            </a:r>
          </a:p>
          <a:p>
            <a:pPr algn="ctr"/>
            <a:r>
              <a:rPr lang="fr-FR" dirty="0" smtClean="0"/>
              <a:t>VASCULARISATION VEINEUSE</a:t>
            </a:r>
          </a:p>
          <a:p>
            <a:pPr algn="ctr"/>
            <a:r>
              <a:rPr lang="fr-FR" dirty="0" smtClean="0"/>
              <a:t>DRAINAGE LYMPHATIQUE</a:t>
            </a:r>
          </a:p>
          <a:p>
            <a:pPr algn="ctr"/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571488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VASCULARISATION </a:t>
            </a:r>
            <a:endParaRPr lang="fr-FR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2" y="1500174"/>
            <a:ext cx="3829048" cy="5715040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Richement vascularisée par de nombreuses artérioles: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rgbClr val="FF0000"/>
                </a:solidFill>
              </a:rPr>
              <a:t>l’artère surrénale supérieure :</a:t>
            </a:r>
            <a:r>
              <a:rPr lang="fr-FR" dirty="0" smtClean="0"/>
              <a:t> </a:t>
            </a:r>
          </a:p>
          <a:p>
            <a:pPr>
              <a:buNone/>
            </a:pPr>
            <a:r>
              <a:rPr lang="fr-FR" dirty="0" smtClean="0"/>
              <a:t>     née de l’artère phrénique inférieure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rgbClr val="FF0000"/>
                </a:solidFill>
              </a:rPr>
              <a:t>l’artère surrénale moyenne:</a:t>
            </a:r>
            <a:r>
              <a:rPr lang="fr-FR" dirty="0" smtClean="0"/>
              <a:t> </a:t>
            </a:r>
          </a:p>
          <a:p>
            <a:pPr>
              <a:buNone/>
            </a:pPr>
            <a:r>
              <a:rPr lang="fr-FR" dirty="0" smtClean="0"/>
              <a:t>     née de la face latérale de l’aorte entre les origines du tronc </a:t>
            </a:r>
            <a:r>
              <a:rPr lang="fr-FR" dirty="0" smtClean="0"/>
              <a:t>cœliaque </a:t>
            </a:r>
            <a:r>
              <a:rPr lang="fr-FR" dirty="0" smtClean="0"/>
              <a:t>des artères rénales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rgbClr val="FF0000"/>
                </a:solidFill>
              </a:rPr>
              <a:t>L’artère surrénale inférieure :</a:t>
            </a:r>
            <a:r>
              <a:rPr lang="fr-FR" dirty="0" smtClean="0"/>
              <a:t> née de l’artère rénale</a:t>
            </a:r>
          </a:p>
          <a:p>
            <a:pPr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VASCULARISATION  ARTERIELLE </a:t>
            </a:r>
            <a:endParaRPr lang="fr-FR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Image 4" descr="C:\Users\SBI\Downloads\surr.cadre_fichiers\surr_data_002\Surren_002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237935"/>
            <a:ext cx="5000660" cy="461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2" y="1000108"/>
            <a:ext cx="4114800" cy="5786478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Drainage veineux est assuré; 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 veine surrénale:</a:t>
            </a:r>
          </a:p>
          <a:p>
            <a:r>
              <a:rPr lang="fr-FR" dirty="0" smtClean="0"/>
              <a:t>À droite : elle se jette dans la veine cave inférieure</a:t>
            </a:r>
          </a:p>
          <a:p>
            <a:r>
              <a:rPr lang="fr-FR" dirty="0" smtClean="0"/>
              <a:t>À gauche : elle se jette par un tronc commun avec la veine phrénique inférieure dans la veine rénale gauche  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Les veines surrénales accessoires: </a:t>
            </a:r>
          </a:p>
          <a:p>
            <a:r>
              <a:rPr lang="fr-FR" dirty="0" smtClean="0"/>
              <a:t>En haut elles se jettent  dans les veines phréniques inférieures</a:t>
            </a:r>
          </a:p>
          <a:p>
            <a:r>
              <a:rPr lang="fr-FR" dirty="0" smtClean="0"/>
              <a:t>En bas elles sont tributaires soit de la veine surrénale correspondante soit de la veine cave inférieure à droite ou la veine rénale gauche à gauche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VASCULARISATION VEINEUSE  </a:t>
            </a:r>
            <a:endParaRPr lang="fr-FR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Image 4" descr="C:\Users\SBI\Downloads\surr.cadre_fichiers\surr_data_002\Surren_002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095059"/>
            <a:ext cx="4929222" cy="476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28662" y="1374779"/>
            <a:ext cx="7358114" cy="3983047"/>
          </a:xfrm>
        </p:spPr>
        <p:txBody>
          <a:bodyPr>
            <a:normAutofit/>
          </a:bodyPr>
          <a:lstStyle/>
          <a:p>
            <a:r>
              <a:rPr lang="fr-FR" dirty="0" smtClean="0"/>
              <a:t>Les collecteurs lymphatiques de la surrénale gagnent :</a:t>
            </a:r>
          </a:p>
          <a:p>
            <a:r>
              <a:rPr lang="fr-FR" dirty="0" smtClean="0"/>
              <a:t>les nœuds lymphatiques lombaires </a:t>
            </a:r>
            <a:r>
              <a:rPr lang="fr-FR" dirty="0" smtClean="0"/>
              <a:t>latéro</a:t>
            </a:r>
            <a:r>
              <a:rPr lang="fr-FR" dirty="0" smtClean="0"/>
              <a:t>-aortiques</a:t>
            </a:r>
          </a:p>
          <a:p>
            <a:r>
              <a:rPr lang="fr-FR" dirty="0" smtClean="0"/>
              <a:t>Les nœuds lymphatiques lombaires </a:t>
            </a:r>
            <a:r>
              <a:rPr lang="fr-FR" dirty="0" smtClean="0"/>
              <a:t>préaortiques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DRAINAGE LYMPHATIQUE </a:t>
            </a:r>
            <a:endParaRPr lang="fr-FR" b="1" dirty="0">
              <a:solidFill>
                <a:schemeClr val="accent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5786" y="1446217"/>
            <a:ext cx="7715304" cy="3911609"/>
          </a:xfrm>
        </p:spPr>
        <p:txBody>
          <a:bodyPr/>
          <a:lstStyle/>
          <a:p>
            <a:r>
              <a:rPr lang="fr-FR" dirty="0" smtClean="0"/>
              <a:t>La double innervation sympathique et parasympathique est fournie par:</a:t>
            </a:r>
          </a:p>
          <a:p>
            <a:r>
              <a:rPr lang="fr-FR" dirty="0" smtClean="0"/>
              <a:t>Le plexus </a:t>
            </a:r>
            <a:r>
              <a:rPr lang="fr-FR" dirty="0" smtClean="0"/>
              <a:t>cœliaque</a:t>
            </a:r>
            <a:endParaRPr lang="fr-FR" dirty="0" smtClean="0"/>
          </a:p>
          <a:p>
            <a:r>
              <a:rPr lang="fr-FR" dirty="0" smtClean="0"/>
              <a:t>Le nerf grand splanchnique</a:t>
            </a:r>
          </a:p>
          <a:p>
            <a:r>
              <a:rPr lang="fr-FR" dirty="0" smtClean="0"/>
              <a:t>Le nerf phrénique</a:t>
            </a:r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INNERVATION </a:t>
            </a:r>
            <a:endParaRPr lang="fr-FR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2" y="1214422"/>
            <a:ext cx="3829048" cy="4786346"/>
          </a:xfrm>
        </p:spPr>
        <p:txBody>
          <a:bodyPr>
            <a:normAutofit/>
          </a:bodyPr>
          <a:lstStyle/>
          <a:p>
            <a:r>
              <a:rPr lang="fr-FR" dirty="0" smtClean="0"/>
              <a:t>Glandes </a:t>
            </a:r>
            <a:r>
              <a:rPr lang="fr-FR" b="1" i="1" dirty="0" smtClean="0">
                <a:solidFill>
                  <a:srgbClr val="FF0000"/>
                </a:solidFill>
              </a:rPr>
              <a:t>endocrines</a:t>
            </a:r>
            <a:r>
              <a:rPr lang="fr-FR" b="1" i="1" dirty="0" smtClean="0"/>
              <a:t> paires</a:t>
            </a:r>
            <a:r>
              <a:rPr lang="fr-FR" dirty="0" smtClean="0"/>
              <a:t> coiffant les pôles supérieurs du rein correspondant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DEFINITION</a:t>
            </a:r>
            <a:endParaRPr lang="fr-FR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785794"/>
            <a:ext cx="3241783" cy="599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3786182" y="3076580"/>
            <a:ext cx="250033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Gld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surrénales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5857884" y="3643314"/>
            <a:ext cx="1928826" cy="2873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5786446" y="3643314"/>
            <a:ext cx="1500198" cy="4302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2" y="1357298"/>
            <a:ext cx="2928958" cy="5214974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Les glandes surrénales sont situées dans</a:t>
            </a:r>
          </a:p>
          <a:p>
            <a:pPr>
              <a:buFont typeface="Wingdings" pitchFamily="2" charset="2"/>
              <a:buChar char="Ø"/>
            </a:pPr>
            <a:r>
              <a:rPr lang="fr-FR" b="1" i="1" dirty="0" smtClean="0">
                <a:solidFill>
                  <a:srgbClr val="00B050"/>
                </a:solidFill>
              </a:rPr>
              <a:t>L’espace rétropéritonéale </a:t>
            </a:r>
            <a:r>
              <a:rPr lang="fr-FR" dirty="0" smtClean="0"/>
              <a:t>de l’abdomen  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De part et d’autre de </a:t>
            </a:r>
            <a:r>
              <a:rPr lang="fr-FR" b="1" i="1" dirty="0" smtClean="0"/>
              <a:t>T12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Sur </a:t>
            </a:r>
            <a:r>
              <a:rPr lang="fr-FR" b="1" i="1" dirty="0" smtClean="0">
                <a:solidFill>
                  <a:schemeClr val="accent6">
                    <a:lumMod val="50000"/>
                  </a:schemeClr>
                </a:solidFill>
              </a:rPr>
              <a:t>les faces </a:t>
            </a:r>
            <a:r>
              <a:rPr lang="fr-FR" b="1" i="1" dirty="0" smtClean="0">
                <a:solidFill>
                  <a:schemeClr val="accent6">
                    <a:lumMod val="50000"/>
                  </a:schemeClr>
                </a:solidFill>
              </a:rPr>
              <a:t>supéro</a:t>
            </a:r>
            <a:r>
              <a:rPr lang="fr-FR" b="1" i="1" dirty="0" smtClean="0">
                <a:solidFill>
                  <a:schemeClr val="accent6">
                    <a:lumMod val="50000"/>
                  </a:schemeClr>
                </a:solidFill>
              </a:rPr>
              <a:t>-médiales du rein </a:t>
            </a:r>
            <a:r>
              <a:rPr lang="fr-FR" dirty="0" smtClean="0"/>
              <a:t>correspondant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La surrénale droite est plus bas située que la gauche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SITUATION</a:t>
            </a:r>
            <a:endParaRPr lang="fr-FR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042143"/>
            <a:ext cx="6357982" cy="467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4402" y="1228727"/>
            <a:ext cx="6108192" cy="43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2" y="928670"/>
            <a:ext cx="3786214" cy="5715040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CONFIGURATION EXTERNE:</a:t>
            </a:r>
          </a:p>
          <a:p>
            <a:r>
              <a:rPr lang="fr-FR" b="1" u="sng" dirty="0" smtClean="0">
                <a:solidFill>
                  <a:srgbClr val="00B050"/>
                </a:solidFill>
              </a:rPr>
              <a:t>La  surrénales droite :</a:t>
            </a:r>
            <a:r>
              <a:rPr lang="fr-FR" dirty="0" smtClean="0"/>
              <a:t> est aplatie </a:t>
            </a:r>
            <a:r>
              <a:rPr lang="fr-FR" dirty="0" smtClean="0"/>
              <a:t>sagittalement</a:t>
            </a:r>
            <a:r>
              <a:rPr lang="fr-FR" dirty="0" smtClean="0"/>
              <a:t> et de forme pyramidale</a:t>
            </a:r>
          </a:p>
          <a:p>
            <a:r>
              <a:rPr lang="fr-FR" b="1" u="sng" dirty="0" smtClean="0">
                <a:solidFill>
                  <a:srgbClr val="00B050"/>
                </a:solidFill>
              </a:rPr>
              <a:t>La surrénales gauche :</a:t>
            </a:r>
            <a:r>
              <a:rPr lang="fr-FR" dirty="0" smtClean="0"/>
              <a:t> est allongée en virgule</a:t>
            </a:r>
          </a:p>
          <a:p>
            <a:r>
              <a:rPr lang="fr-FR" b="1" u="sng" dirty="0" smtClean="0">
                <a:solidFill>
                  <a:schemeClr val="accent2">
                    <a:lumMod val="75000"/>
                  </a:schemeClr>
                </a:solidFill>
              </a:rPr>
              <a:t>DIMENSIONS :</a:t>
            </a:r>
            <a:r>
              <a:rPr lang="fr-FR" dirty="0" smtClean="0"/>
              <a:t> </a:t>
            </a:r>
          </a:p>
          <a:p>
            <a:r>
              <a:rPr lang="fr-FR" b="1" i="1" dirty="0" smtClean="0"/>
              <a:t>Longueur:</a:t>
            </a:r>
            <a:r>
              <a:rPr lang="fr-FR" dirty="0" smtClean="0"/>
              <a:t> 4 à 5 cm</a:t>
            </a:r>
          </a:p>
          <a:p>
            <a:r>
              <a:rPr lang="fr-FR" b="1" i="1" dirty="0" smtClean="0"/>
              <a:t>Poids:</a:t>
            </a:r>
            <a:r>
              <a:rPr lang="fr-FR" dirty="0" smtClean="0"/>
              <a:t> 6 à10 g</a:t>
            </a:r>
          </a:p>
          <a:p>
            <a:r>
              <a:rPr lang="fr-FR" b="1" i="1" dirty="0" smtClean="0"/>
              <a:t>Coloration:</a:t>
            </a:r>
            <a:r>
              <a:rPr lang="fr-FR" dirty="0" smtClean="0"/>
              <a:t> jaune chamois</a:t>
            </a:r>
          </a:p>
          <a:p>
            <a:r>
              <a:rPr lang="fr-FR" b="1" u="sng" dirty="0" smtClean="0">
                <a:solidFill>
                  <a:schemeClr val="accent2">
                    <a:lumMod val="75000"/>
                  </a:schemeClr>
                </a:solidFill>
              </a:rPr>
              <a:t>CONSISTANCE :</a:t>
            </a:r>
            <a:r>
              <a:rPr lang="fr-FR" dirty="0" smtClean="0"/>
              <a:t> ferme mais très friable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ANATOMIE DESCRIPTIVE </a:t>
            </a:r>
            <a:endParaRPr lang="fr-FR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681324"/>
            <a:ext cx="5572164" cy="396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2" y="857232"/>
            <a:ext cx="3757610" cy="5786478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STRUCTURE:</a:t>
            </a:r>
          </a:p>
          <a:p>
            <a:r>
              <a:rPr lang="fr-FR" dirty="0" smtClean="0"/>
              <a:t>Le parenchyme est constitué par deux zones:</a:t>
            </a:r>
          </a:p>
          <a:p>
            <a:pPr>
              <a:buFont typeface="Wingdings" pitchFamily="2" charset="2"/>
              <a:buChar char="Ø"/>
            </a:pPr>
            <a:r>
              <a:rPr lang="fr-FR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La médullaire :</a:t>
            </a:r>
            <a:r>
              <a:rPr lang="fr-FR" dirty="0" smtClean="0"/>
              <a:t> foncée, friable; produisant la noradrénaline et l’adrénaline</a:t>
            </a:r>
          </a:p>
          <a:p>
            <a:pPr>
              <a:buFont typeface="Wingdings" pitchFamily="2" charset="2"/>
              <a:buChar char="Ø"/>
            </a:pPr>
            <a:r>
              <a:rPr lang="fr-FR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Le cortex :</a:t>
            </a:r>
            <a:r>
              <a:rPr lang="fr-FR" dirty="0" smtClean="0"/>
              <a:t> clair, ferme à la coupe</a:t>
            </a:r>
          </a:p>
          <a:p>
            <a:r>
              <a:rPr lang="fr-FR" dirty="0" smtClean="0"/>
              <a:t>Produisant les hormones </a:t>
            </a:r>
            <a:r>
              <a:rPr lang="fr-FR" dirty="0" smtClean="0"/>
              <a:t>stéroïdes; </a:t>
            </a:r>
            <a:r>
              <a:rPr lang="fr-FR" dirty="0" smtClean="0"/>
              <a:t>minéralo</a:t>
            </a:r>
            <a:r>
              <a:rPr lang="fr-FR" dirty="0" smtClean="0"/>
              <a:t>- et </a:t>
            </a:r>
            <a:r>
              <a:rPr lang="fr-FR" dirty="0" smtClean="0"/>
              <a:t>glucocorticoïdes</a:t>
            </a:r>
            <a:endParaRPr lang="fr-FR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La capsule:</a:t>
            </a:r>
            <a:r>
              <a:rPr lang="fr-FR" dirty="0" smtClean="0"/>
              <a:t> mince et résistante entourant le parenchyme glandulaire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71472" y="-142900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ANATOMIE DESCRIPTIVE </a:t>
            </a:r>
            <a:endParaRPr lang="fr-FR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8445" y="1376377"/>
            <a:ext cx="4939836" cy="4338639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2" y="1089027"/>
            <a:ext cx="3143272" cy="5268931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LA LOGE SURRÉNALE:</a:t>
            </a:r>
            <a:endParaRPr lang="fr-FR" dirty="0" smtClean="0"/>
          </a:p>
          <a:p>
            <a:r>
              <a:rPr lang="fr-FR" dirty="0" smtClean="0"/>
              <a:t>La glande surrénale est contenue dans une loge fibreuse qui dérive de la loge rénale, séparée d'elle par</a:t>
            </a:r>
            <a:r>
              <a:rPr lang="fr-FR" b="1" i="1" dirty="0" smtClean="0">
                <a:solidFill>
                  <a:srgbClr val="FF0000"/>
                </a:solidFill>
              </a:rPr>
              <a:t> le fascia inter-</a:t>
            </a:r>
            <a:r>
              <a:rPr lang="fr-FR" b="1" i="1" dirty="0" smtClean="0">
                <a:solidFill>
                  <a:srgbClr val="FF0000"/>
                </a:solidFill>
              </a:rPr>
              <a:t>surrénalo</a:t>
            </a:r>
            <a:r>
              <a:rPr lang="fr-FR" b="1" i="1" dirty="0" smtClean="0">
                <a:solidFill>
                  <a:srgbClr val="FF0000"/>
                </a:solidFill>
              </a:rPr>
              <a:t>-rénal.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MOYENS DE FIXITE </a:t>
            </a:r>
            <a:endParaRPr lang="fr-FR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6832" y="1214422"/>
            <a:ext cx="61572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71470" y="642918"/>
            <a:ext cx="3071834" cy="6143668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RAPPORTS ANTERIEURS:</a:t>
            </a:r>
          </a:p>
          <a:p>
            <a:r>
              <a:rPr lang="fr-FR" i="1" dirty="0" smtClean="0">
                <a:solidFill>
                  <a:srgbClr val="00B050"/>
                </a:solidFill>
              </a:rPr>
              <a:t>La glande surrénale droite: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La veine cave inférieure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Foie</a:t>
            </a:r>
          </a:p>
          <a:p>
            <a:r>
              <a:rPr lang="fr-FR" i="1" dirty="0" smtClean="0">
                <a:solidFill>
                  <a:srgbClr val="00B050"/>
                </a:solidFill>
              </a:rPr>
              <a:t>La glande surrénale gauche: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Corps du pancréas 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L’estomac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RAPPORTS  </a:t>
            </a:r>
            <a:endParaRPr lang="fr-FR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7448" y="1500174"/>
            <a:ext cx="670658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17655"/>
            <a:ext cx="3428992" cy="4911741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RAPPORTS POSTERIEURS: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Diaphragme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Récessus pleural </a:t>
            </a:r>
            <a:r>
              <a:rPr lang="fr-FR" dirty="0" smtClean="0"/>
              <a:t>costo</a:t>
            </a:r>
            <a:r>
              <a:rPr lang="fr-FR" dirty="0" smtClean="0"/>
              <a:t>-diaphragmatique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Les deux dernières côtes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RAPPORTS  </a:t>
            </a:r>
            <a:endParaRPr lang="fr-FR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428736"/>
            <a:ext cx="550072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06" y="1600200"/>
            <a:ext cx="3257544" cy="4525963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RAPPORTS LATERAUX: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Le bord médial du rein, au dessus du pédicule rénal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RAPPORTS  </a:t>
            </a:r>
            <a:endParaRPr lang="fr-FR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857364"/>
            <a:ext cx="592935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</TotalTime>
  <Words>438</Words>
  <Application>Microsoft Office PowerPoint</Application>
  <PresentationFormat>Affichage à l'écran (4:3)</PresentationFormat>
  <Paragraphs>83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LES GLANDES SURRENALES</vt:lpstr>
      <vt:lpstr>DEFINITION</vt:lpstr>
      <vt:lpstr>SITUATION</vt:lpstr>
      <vt:lpstr>ANATOMIE DESCRIPTIVE </vt:lpstr>
      <vt:lpstr>ANATOMIE DESCRIPTIVE </vt:lpstr>
      <vt:lpstr>MOYENS DE FIXITE </vt:lpstr>
      <vt:lpstr>RAPPORTS  </vt:lpstr>
      <vt:lpstr>RAPPORTS  </vt:lpstr>
      <vt:lpstr>RAPPORTS  </vt:lpstr>
      <vt:lpstr>RAPPORTS  </vt:lpstr>
      <vt:lpstr>VASCULARISATION </vt:lpstr>
      <vt:lpstr>VASCULARISATION  ARTERIELLE </vt:lpstr>
      <vt:lpstr>VASCULARISATION VEINEUSE  </vt:lpstr>
      <vt:lpstr>DRAINAGE LYMPHATIQUE </vt:lpstr>
      <vt:lpstr>INNERVATION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ency-education.com</dc:creator>
  <cp:lastModifiedBy>SBI</cp:lastModifiedBy>
  <cp:revision>51</cp:revision>
  <dcterms:created xsi:type="dcterms:W3CDTF">2012-02-12T19:11:04Z</dcterms:created>
  <dcterms:modified xsi:type="dcterms:W3CDTF">2012-02-14T17:50:39Z</dcterms:modified>
</cp:coreProperties>
</file>