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7" r:id="rId4"/>
    <p:sldId id="268" r:id="rId5"/>
    <p:sldId id="269" r:id="rId6"/>
    <p:sldId id="270" r:id="rId7"/>
    <p:sldId id="285" r:id="rId8"/>
    <p:sldId id="282" r:id="rId9"/>
    <p:sldId id="286" r:id="rId10"/>
    <p:sldId id="259" r:id="rId11"/>
    <p:sldId id="277" r:id="rId12"/>
    <p:sldId id="280" r:id="rId13"/>
    <p:sldId id="287" r:id="rId14"/>
    <p:sldId id="258" r:id="rId15"/>
    <p:sldId id="293" r:id="rId16"/>
    <p:sldId id="294" r:id="rId17"/>
    <p:sldId id="262" r:id="rId18"/>
    <p:sldId id="288" r:id="rId19"/>
    <p:sldId id="278" r:id="rId20"/>
    <p:sldId id="281" r:id="rId21"/>
    <p:sldId id="295" r:id="rId22"/>
    <p:sldId id="263" r:id="rId23"/>
    <p:sldId id="264" r:id="rId24"/>
    <p:sldId id="283" r:id="rId25"/>
    <p:sldId id="284" r:id="rId26"/>
    <p:sldId id="289" r:id="rId27"/>
    <p:sldId id="261" r:id="rId28"/>
    <p:sldId id="273" r:id="rId29"/>
    <p:sldId id="275" r:id="rId30"/>
    <p:sldId id="274" r:id="rId31"/>
    <p:sldId id="291" r:id="rId32"/>
    <p:sldId id="292" r:id="rId33"/>
    <p:sldId id="290" r:id="rId34"/>
    <p:sldId id="271"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91E434B1-F36A-4F0F-B6BF-AD055196936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434B1-F36A-4F0F-B6BF-AD055196936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E434B1-F36A-4F0F-B6BF-AD055196936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868A3FC-138B-46A9-A92A-1882ACBA9CF0}" type="datetimeFigureOut">
              <a:rPr lang="fr-FR" smtClean="0"/>
              <a:pPr/>
              <a:t>20/11/2012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1E434B1-F36A-4F0F-B6BF-AD055196936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68A3FC-138B-46A9-A92A-1882ACBA9CF0}" type="datetimeFigureOut">
              <a:rPr lang="fr-FR" smtClean="0"/>
              <a:pPr/>
              <a:t>20/11/2012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E434B1-F36A-4F0F-B6BF-AD055196936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accent6">
              <a:lumMod val="60000"/>
              <a:lumOff val="40000"/>
            </a:schemeClr>
          </a:solidFill>
          <a:ln>
            <a:solidFill>
              <a:srgbClr val="7030A0"/>
            </a:solidFill>
          </a:ln>
        </p:spPr>
        <p:txBody>
          <a:bodyPr/>
          <a:lstStyle/>
          <a:p>
            <a:r>
              <a:rPr lang="fr-FR" dirty="0" smtClean="0">
                <a:solidFill>
                  <a:srgbClr val="C00000"/>
                </a:solidFill>
              </a:rPr>
              <a:t>ESTOMAC</a:t>
            </a:r>
            <a:endParaRPr lang="fr-FR" dirty="0">
              <a:solidFill>
                <a:srgbClr val="C00000"/>
              </a:solidFill>
            </a:endParaRPr>
          </a:p>
        </p:txBody>
      </p:sp>
      <p:sp>
        <p:nvSpPr>
          <p:cNvPr id="3" name="Sous-titre 2"/>
          <p:cNvSpPr>
            <a:spLocks noGrp="1"/>
          </p:cNvSpPr>
          <p:nvPr>
            <p:ph type="subTitle" idx="1"/>
          </p:nvPr>
        </p:nvSpPr>
        <p:spPr>
          <a:xfrm>
            <a:off x="1371600" y="4500570"/>
            <a:ext cx="6400800" cy="1138230"/>
          </a:xfrm>
        </p:spPr>
        <p:txBody>
          <a:bodyPr>
            <a:normAutofit fontScale="92500" lnSpcReduction="20000"/>
          </a:bodyPr>
          <a:lstStyle/>
          <a:p>
            <a:r>
              <a:rPr lang="fr-FR" dirty="0" smtClean="0"/>
              <a:t>Dr SI ALI  A.</a:t>
            </a:r>
          </a:p>
          <a:p>
            <a:r>
              <a:rPr lang="fr-FR" dirty="0" smtClean="0"/>
              <a:t>Médecin spécialiste en anatomie générale</a:t>
            </a:r>
          </a:p>
          <a:p>
            <a:r>
              <a:rPr lang="fr-FR" dirty="0" smtClean="0"/>
              <a:t> 2</a:t>
            </a:r>
            <a:r>
              <a:rPr lang="fr-FR" baseline="30000" dirty="0" smtClean="0"/>
              <a:t>e</a:t>
            </a:r>
            <a:r>
              <a:rPr lang="fr-FR" dirty="0" smtClean="0"/>
              <a:t> année médecine 2012-2013</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ocuments\estomav Vx.jpg"/>
          <p:cNvPicPr>
            <a:picLocks noChangeAspect="1" noChangeArrowheads="1"/>
          </p:cNvPicPr>
          <p:nvPr/>
        </p:nvPicPr>
        <p:blipFill>
          <a:blip r:embed="rId2"/>
          <a:srcRect/>
          <a:stretch>
            <a:fillRect/>
          </a:stretch>
        </p:blipFill>
        <p:spPr bwMode="auto">
          <a:xfrm>
            <a:off x="214282" y="214290"/>
            <a:ext cx="8643998" cy="65008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71472" y="0"/>
            <a:ext cx="7572428" cy="674211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dirty="0" smtClean="0">
                <a:solidFill>
                  <a:srgbClr val="FF0000"/>
                </a:solidFill>
              </a:rPr>
              <a:t>Vascularisation artérielle:</a:t>
            </a:r>
            <a:endParaRPr lang="fr-FR" dirty="0">
              <a:solidFill>
                <a:srgbClr val="FF0000"/>
              </a:solidFill>
            </a:endParaRPr>
          </a:p>
        </p:txBody>
      </p:sp>
      <p:sp>
        <p:nvSpPr>
          <p:cNvPr id="3" name="Espace réservé du contenu 2"/>
          <p:cNvSpPr>
            <a:spLocks noGrp="1"/>
          </p:cNvSpPr>
          <p:nvPr>
            <p:ph sz="half" idx="1"/>
          </p:nvPr>
        </p:nvSpPr>
        <p:spPr/>
        <p:txBody>
          <a:bodyPr>
            <a:normAutofit fontScale="92500" lnSpcReduction="20000"/>
          </a:bodyPr>
          <a:lstStyle/>
          <a:p>
            <a:r>
              <a:rPr lang="fr-FR" dirty="0" smtClean="0"/>
              <a:t>1-rameau œsophagien antérieur</a:t>
            </a:r>
          </a:p>
          <a:p>
            <a:r>
              <a:rPr lang="fr-FR" dirty="0" smtClean="0"/>
              <a:t>2-artère cardio-</a:t>
            </a:r>
            <a:r>
              <a:rPr lang="fr-FR" dirty="0" err="1" smtClean="0"/>
              <a:t>tubérositaire</a:t>
            </a:r>
            <a:r>
              <a:rPr lang="fr-FR" dirty="0" smtClean="0"/>
              <a:t> antérieure</a:t>
            </a:r>
          </a:p>
          <a:p>
            <a:r>
              <a:rPr lang="fr-FR" dirty="0" smtClean="0"/>
              <a:t>3 et 4- rameaux gastriques</a:t>
            </a:r>
          </a:p>
          <a:p>
            <a:r>
              <a:rPr lang="fr-FR" dirty="0" smtClean="0"/>
              <a:t>5- artère coronaire stomachique(gastrique gauche)</a:t>
            </a:r>
          </a:p>
          <a:p>
            <a:r>
              <a:rPr lang="fr-FR" dirty="0" smtClean="0"/>
              <a:t>6- tronc cœliaque</a:t>
            </a:r>
          </a:p>
          <a:p>
            <a:r>
              <a:rPr lang="fr-FR" dirty="0" smtClean="0"/>
              <a:t>7artére hépatique commune</a:t>
            </a:r>
          </a:p>
          <a:p>
            <a:r>
              <a:rPr lang="fr-FR" dirty="0" smtClean="0"/>
              <a:t>8- artère hépatique propre</a:t>
            </a:r>
            <a:endParaRPr lang="fr-FR" dirty="0"/>
          </a:p>
        </p:txBody>
      </p:sp>
      <p:sp>
        <p:nvSpPr>
          <p:cNvPr id="4" name="Espace réservé du contenu 3"/>
          <p:cNvSpPr>
            <a:spLocks noGrp="1"/>
          </p:cNvSpPr>
          <p:nvPr>
            <p:ph sz="half" idx="2"/>
          </p:nvPr>
        </p:nvSpPr>
        <p:spPr/>
        <p:txBody>
          <a:bodyPr>
            <a:normAutofit fontScale="92500" lnSpcReduction="20000"/>
          </a:bodyPr>
          <a:lstStyle/>
          <a:p>
            <a:r>
              <a:rPr lang="fr-FR" dirty="0" smtClean="0"/>
              <a:t>9- artère pylorique</a:t>
            </a:r>
          </a:p>
          <a:p>
            <a:r>
              <a:rPr lang="fr-FR" dirty="0" smtClean="0"/>
              <a:t>10-artère gastro-duodénale</a:t>
            </a:r>
          </a:p>
          <a:p>
            <a:r>
              <a:rPr lang="fr-FR" dirty="0" smtClean="0"/>
              <a:t>11- artère gastro-</a:t>
            </a:r>
            <a:r>
              <a:rPr lang="fr-FR" dirty="0" err="1" smtClean="0"/>
              <a:t>épiploïque</a:t>
            </a:r>
            <a:r>
              <a:rPr lang="fr-FR" dirty="0" smtClean="0"/>
              <a:t> droite</a:t>
            </a:r>
          </a:p>
          <a:p>
            <a:r>
              <a:rPr lang="fr-FR" dirty="0" smtClean="0"/>
              <a:t>12- artère gastro-</a:t>
            </a:r>
            <a:r>
              <a:rPr lang="fr-FR" dirty="0" err="1" smtClean="0"/>
              <a:t>épiploïque</a:t>
            </a:r>
            <a:r>
              <a:rPr lang="fr-FR" dirty="0" smtClean="0"/>
              <a:t> gauche</a:t>
            </a:r>
          </a:p>
          <a:p>
            <a:r>
              <a:rPr lang="fr-FR" dirty="0" smtClean="0"/>
              <a:t>13- artère splénique</a:t>
            </a:r>
          </a:p>
          <a:p>
            <a:r>
              <a:rPr lang="fr-FR" dirty="0" smtClean="0"/>
              <a:t>14-rameaux courts</a:t>
            </a:r>
          </a:p>
          <a:p>
            <a:r>
              <a:rPr lang="fr-FR" dirty="0" smtClean="0"/>
              <a:t>15-artère cardio-</a:t>
            </a:r>
            <a:r>
              <a:rPr lang="fr-FR" dirty="0" err="1" smtClean="0"/>
              <a:t>tubérositaire</a:t>
            </a:r>
            <a:r>
              <a:rPr lang="fr-FR" dirty="0" smtClean="0"/>
              <a:t> postérieure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786874" cy="5324535"/>
          </a:xfrm>
          <a:prstGeom prst="rect">
            <a:avLst/>
          </a:prstGeom>
        </p:spPr>
        <p:txBody>
          <a:bodyPr wrap="square">
            <a:spAutoFit/>
          </a:bodyPr>
          <a:lstStyle/>
          <a:p>
            <a:r>
              <a:rPr lang="fr-FR" sz="2000" b="1" dirty="0" smtClean="0">
                <a:solidFill>
                  <a:srgbClr val="FF0000"/>
                </a:solidFill>
              </a:rPr>
              <a:t>L’artère coronaire stomachique </a:t>
            </a:r>
            <a:r>
              <a:rPr lang="fr-FR" sz="2000" b="1" dirty="0" smtClean="0"/>
              <a:t>est l’artère principale de l’estomac.</a:t>
            </a:r>
          </a:p>
          <a:p>
            <a:r>
              <a:rPr lang="fr-FR" sz="2000" b="1" dirty="0" smtClean="0"/>
              <a:t>1 – ORIGINE: Elle naît du tronc cœliaque dont elle est une collatérale.</a:t>
            </a:r>
          </a:p>
          <a:p>
            <a:r>
              <a:rPr lang="fr-FR" sz="2000" b="1" dirty="0" smtClean="0"/>
              <a:t>2 – TRAJET: Son premier segment est court, oblique en haut, à gauche et en avant, au contact des ganglions lymphatiques cœliaques. Son deuxième segment est plus long, dessinant une crosse concave en bas, crosse qui délimite le foramen de la bourse </a:t>
            </a:r>
            <a:r>
              <a:rPr lang="fr-FR" sz="2000" b="1" dirty="0" err="1" smtClean="0"/>
              <a:t>omentale</a:t>
            </a:r>
            <a:r>
              <a:rPr lang="fr-FR" sz="2000" b="1" dirty="0" smtClean="0"/>
              <a:t>: elle est accompagnée par la veine et la chaîne lymphatique. Son troisième segment terminal est très court, à l’union 1/3 SUP-2/3 INF de la petite courbure.</a:t>
            </a:r>
          </a:p>
          <a:p>
            <a:r>
              <a:rPr lang="fr-FR" sz="2000" b="1" dirty="0" smtClean="0"/>
              <a:t>3 – TERMINAISON: Elle se termine en 2 branches: une branche antérieure qui se ramifie sur la face antérieure de l’estomac, et une branche postérieure qui chemine dans le bord interne du petit épiploon, au contact de l’estomac. Ces branches vont cheminer tout le long de la petite courbure, formant l’arcade artérielle de la petite courbure, anastomosée avec les branches issues de l’artère hépatique.</a:t>
            </a:r>
          </a:p>
          <a:p>
            <a:r>
              <a:rPr lang="fr-FR" sz="2000" b="1" dirty="0" smtClean="0"/>
              <a:t>4 – COLLATERALES: les artères oeso-</a:t>
            </a:r>
            <a:r>
              <a:rPr lang="fr-FR" sz="2000" b="1" dirty="0" err="1" smtClean="0"/>
              <a:t>cardio</a:t>
            </a:r>
            <a:r>
              <a:rPr lang="fr-FR" sz="2000" b="1" dirty="0" smtClean="0"/>
              <a:t>-tubérositaires et une inconstante branche pour le foie nommée artère hépatique gauche.</a:t>
            </a:r>
            <a:endParaRPr lang="fr-FR"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857232"/>
            <a:ext cx="8429684" cy="57150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85786" y="642918"/>
            <a:ext cx="8215370" cy="621508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704088"/>
            <a:ext cx="7686700" cy="653210"/>
          </a:xfrm>
        </p:spPr>
        <p:txBody>
          <a:bodyPr>
            <a:normAutofit fontScale="90000"/>
          </a:bodyPr>
          <a:lstStyle/>
          <a:p>
            <a:r>
              <a:rPr lang="fr-FR" sz="5400" dirty="0" smtClean="0">
                <a:solidFill>
                  <a:srgbClr val="0070C0"/>
                </a:solidFill>
              </a:rPr>
              <a:t>Le drainage veineux:</a:t>
            </a:r>
            <a:endParaRPr lang="fr-FR" dirty="0"/>
          </a:p>
        </p:txBody>
      </p:sp>
      <p:sp>
        <p:nvSpPr>
          <p:cNvPr id="3" name="Espace réservé du contenu 2"/>
          <p:cNvSpPr>
            <a:spLocks noGrp="1"/>
          </p:cNvSpPr>
          <p:nvPr>
            <p:ph idx="1"/>
          </p:nvPr>
        </p:nvSpPr>
        <p:spPr>
          <a:xfrm>
            <a:off x="457200" y="1428736"/>
            <a:ext cx="8229600" cy="5214974"/>
          </a:xfrm>
        </p:spPr>
        <p:txBody>
          <a:bodyPr>
            <a:normAutofit fontScale="92500" lnSpcReduction="10000"/>
          </a:bodyPr>
          <a:lstStyle/>
          <a:p>
            <a:r>
              <a:rPr lang="fr-FR" sz="2800" dirty="0" smtClean="0"/>
              <a:t>1-veine porte</a:t>
            </a:r>
          </a:p>
          <a:p>
            <a:r>
              <a:rPr lang="fr-FR" sz="2800" dirty="0" smtClean="0"/>
              <a:t>2-branche postérieure de </a:t>
            </a:r>
          </a:p>
          <a:p>
            <a:r>
              <a:rPr lang="fr-FR" sz="2800" dirty="0" smtClean="0"/>
              <a:t>la coronaire stomachique</a:t>
            </a:r>
          </a:p>
          <a:p>
            <a:r>
              <a:rPr lang="fr-FR" sz="2800" dirty="0" smtClean="0"/>
              <a:t>3-veine coronaire stomachique</a:t>
            </a:r>
          </a:p>
          <a:p>
            <a:r>
              <a:rPr lang="fr-FR" sz="2800" dirty="0" smtClean="0"/>
              <a:t>4-branche antérieure de la coronaire stomachique</a:t>
            </a:r>
          </a:p>
          <a:p>
            <a:r>
              <a:rPr lang="fr-FR" sz="2800" dirty="0" smtClean="0"/>
              <a:t>5-veine pylorique</a:t>
            </a:r>
          </a:p>
          <a:p>
            <a:r>
              <a:rPr lang="fr-FR" sz="2800" dirty="0" smtClean="0"/>
              <a:t>6-veine gastrique courte</a:t>
            </a:r>
          </a:p>
          <a:p>
            <a:r>
              <a:rPr lang="fr-FR" sz="2800" dirty="0" smtClean="0"/>
              <a:t>7-veine splénique</a:t>
            </a:r>
          </a:p>
          <a:p>
            <a:r>
              <a:rPr lang="fr-FR" sz="2800" dirty="0" smtClean="0"/>
              <a:t>8-cercle veineux de la grande courbure</a:t>
            </a:r>
          </a:p>
          <a:p>
            <a:r>
              <a:rPr lang="fr-FR" sz="2800" dirty="0" smtClean="0"/>
              <a:t>9-veine mésentérique inférieure</a:t>
            </a:r>
          </a:p>
          <a:p>
            <a:r>
              <a:rPr lang="fr-FR" sz="2800" dirty="0" smtClean="0"/>
              <a:t>10-veine sous-pylorique</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ns titre - 9.jpg                                             C3AE2CB0Macintosh HD                   B47E5FA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30763" y="0"/>
            <a:ext cx="4313237" cy="4889500"/>
          </a:xfrm>
          <a:prstGeom prst="rect">
            <a:avLst/>
          </a:prstGeom>
          <a:noFill/>
          <a:ln w="9525">
            <a:noFill/>
            <a:miter lim="800000"/>
            <a:headEnd/>
            <a:tailEnd/>
          </a:ln>
        </p:spPr>
      </p:pic>
      <p:sp>
        <p:nvSpPr>
          <p:cNvPr id="12291" name="Text Box 3"/>
          <p:cNvSpPr txBox="1">
            <a:spLocks noChangeArrowheads="1"/>
          </p:cNvSpPr>
          <p:nvPr/>
        </p:nvSpPr>
        <p:spPr bwMode="auto">
          <a:xfrm>
            <a:off x="357158" y="530246"/>
            <a:ext cx="5535642" cy="461665"/>
          </a:xfrm>
          <a:prstGeom prst="rect">
            <a:avLst/>
          </a:prstGeom>
          <a:noFill/>
          <a:ln w="9525">
            <a:noFill/>
            <a:miter lim="800000"/>
            <a:headEnd/>
            <a:tailEnd/>
          </a:ln>
          <a:effectLst/>
        </p:spPr>
        <p:txBody>
          <a:bodyPr wrap="square">
            <a:spAutoFit/>
          </a:bodyPr>
          <a:lstStyle/>
          <a:p>
            <a:r>
              <a:rPr lang="fr-FR" sz="2400" b="1" dirty="0" smtClean="0">
                <a:solidFill>
                  <a:srgbClr val="0070C0"/>
                </a:solidFill>
                <a:latin typeface="Times New Roman" charset="0"/>
              </a:rPr>
              <a:t>Le drainage veineux:</a:t>
            </a:r>
            <a:endParaRPr lang="fr-FR" sz="2400" dirty="0">
              <a:solidFill>
                <a:srgbClr val="0070C0"/>
              </a:solidFill>
              <a:latin typeface="Times New Roman" charset="0"/>
            </a:endParaRPr>
          </a:p>
        </p:txBody>
      </p:sp>
      <p:sp>
        <p:nvSpPr>
          <p:cNvPr id="12293" name="Text Box 5"/>
          <p:cNvSpPr txBox="1">
            <a:spLocks noChangeArrowheads="1"/>
          </p:cNvSpPr>
          <p:nvPr/>
        </p:nvSpPr>
        <p:spPr bwMode="auto">
          <a:xfrm>
            <a:off x="357158" y="4929198"/>
            <a:ext cx="6286544" cy="1323439"/>
          </a:xfrm>
          <a:prstGeom prst="rect">
            <a:avLst/>
          </a:prstGeom>
          <a:noFill/>
          <a:ln w="9525">
            <a:solidFill>
              <a:schemeClr val="tx1"/>
            </a:solidFill>
            <a:miter lim="800000"/>
            <a:headEnd/>
            <a:tailEnd/>
          </a:ln>
          <a:effectLst/>
        </p:spPr>
        <p:txBody>
          <a:bodyPr wrap="square" anchor="ctr">
            <a:spAutoFit/>
          </a:bodyPr>
          <a:lstStyle/>
          <a:p>
            <a:r>
              <a:rPr lang="fr-FR" sz="1800" dirty="0">
                <a:latin typeface="Times New Roman" charset="0"/>
              </a:rPr>
              <a:t> </a:t>
            </a:r>
            <a:r>
              <a:rPr lang="fr-FR" sz="2000" dirty="0">
                <a:latin typeface="Times New Roman" charset="0"/>
              </a:rPr>
              <a:t>L’hypertension portale (par ex. dans la cirrhose</a:t>
            </a:r>
            <a:r>
              <a:rPr lang="fr-FR" sz="2000" dirty="0" smtClean="0">
                <a:latin typeface="Times New Roman" charset="0"/>
              </a:rPr>
              <a:t>),</a:t>
            </a:r>
          </a:p>
          <a:p>
            <a:r>
              <a:rPr lang="fr-FR" sz="2000" dirty="0" smtClean="0">
                <a:latin typeface="Times New Roman" charset="0"/>
              </a:rPr>
              <a:t> </a:t>
            </a:r>
            <a:r>
              <a:rPr lang="fr-FR" sz="2000" dirty="0">
                <a:latin typeface="Times New Roman" charset="0"/>
              </a:rPr>
              <a:t>est à l’origine de l’augmentation de débit dans les veines oeso-</a:t>
            </a:r>
            <a:r>
              <a:rPr lang="fr-FR" sz="2000" dirty="0" err="1">
                <a:latin typeface="Times New Roman" charset="0"/>
              </a:rPr>
              <a:t>cardio</a:t>
            </a:r>
            <a:r>
              <a:rPr lang="fr-FR" sz="2000" dirty="0">
                <a:latin typeface="Times New Roman" charset="0"/>
              </a:rPr>
              <a:t>-tubérositaires et du développement de varices </a:t>
            </a:r>
            <a:r>
              <a:rPr lang="fr-FR" sz="2000" dirty="0" smtClean="0">
                <a:latin typeface="Times New Roman" charset="0"/>
              </a:rPr>
              <a:t>œsophagiennes, </a:t>
            </a:r>
            <a:r>
              <a:rPr lang="fr-FR" sz="2000" dirty="0">
                <a:latin typeface="Times New Roman" charset="0"/>
              </a:rPr>
              <a:t>source d’hémorragies digestives</a:t>
            </a:r>
            <a:r>
              <a:rPr lang="fr-FR" sz="1800" dirty="0">
                <a:latin typeface="Times New Roman" charset="0"/>
              </a:rPr>
              <a:t>.</a:t>
            </a:r>
          </a:p>
        </p:txBody>
      </p:sp>
      <p:sp>
        <p:nvSpPr>
          <p:cNvPr id="12294" name="Text Box 6"/>
          <p:cNvSpPr txBox="1">
            <a:spLocks noChangeArrowheads="1"/>
          </p:cNvSpPr>
          <p:nvPr/>
        </p:nvSpPr>
        <p:spPr bwMode="auto">
          <a:xfrm>
            <a:off x="203200" y="1357299"/>
            <a:ext cx="4940304" cy="2739211"/>
          </a:xfrm>
          <a:prstGeom prst="rect">
            <a:avLst/>
          </a:prstGeom>
          <a:noFill/>
          <a:ln w="9525">
            <a:noFill/>
            <a:miter lim="800000"/>
            <a:headEnd/>
            <a:tailEnd/>
          </a:ln>
          <a:effectLst/>
        </p:spPr>
        <p:txBody>
          <a:bodyPr wrap="square">
            <a:spAutoFit/>
          </a:bodyPr>
          <a:lstStyle/>
          <a:p>
            <a:pPr>
              <a:buFontTx/>
              <a:buChar char="-"/>
            </a:pPr>
            <a:r>
              <a:rPr lang="fr-FR" sz="2400" dirty="0" smtClean="0"/>
              <a:t>Veines satellites </a:t>
            </a:r>
            <a:r>
              <a:rPr lang="fr-FR" sz="2400" dirty="0"/>
              <a:t>des artères, elles portent le même nom.</a:t>
            </a:r>
          </a:p>
          <a:p>
            <a:pPr>
              <a:buFontTx/>
              <a:buChar char="-"/>
            </a:pPr>
            <a:r>
              <a:rPr lang="fr-FR" sz="2400" dirty="0"/>
              <a:t> arcades veineuses de la grande et de la petite courbure</a:t>
            </a:r>
          </a:p>
          <a:p>
            <a:pPr>
              <a:buFontTx/>
              <a:buChar char="-"/>
            </a:pPr>
            <a:r>
              <a:rPr lang="fr-FR" sz="2400" dirty="0"/>
              <a:t> le drainage est en majorité portal</a:t>
            </a:r>
          </a:p>
          <a:p>
            <a:pPr>
              <a:buFontTx/>
              <a:buChar char="-"/>
            </a:pPr>
            <a:r>
              <a:rPr lang="fr-FR" sz="2400" dirty="0"/>
              <a:t> anastomoses porto-caves par les veines oesocardio-  tubérositaires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Le drainage lymphatique:</a:t>
            </a:r>
            <a:endParaRPr lang="fr-FR" dirty="0">
              <a:solidFill>
                <a:srgbClr val="00B050"/>
              </a:solidFill>
            </a:endParaRPr>
          </a:p>
        </p:txBody>
      </p:sp>
      <p:sp>
        <p:nvSpPr>
          <p:cNvPr id="3" name="Espace réservé du contenu 2"/>
          <p:cNvSpPr>
            <a:spLocks noGrp="1"/>
          </p:cNvSpPr>
          <p:nvPr>
            <p:ph idx="1"/>
          </p:nvPr>
        </p:nvSpPr>
        <p:spPr>
          <a:xfrm>
            <a:off x="457200" y="2500306"/>
            <a:ext cx="8229600" cy="3824294"/>
          </a:xfrm>
        </p:spPr>
        <p:txBody>
          <a:bodyPr/>
          <a:lstStyle/>
          <a:p>
            <a:r>
              <a:rPr lang="fr-FR" sz="2800" dirty="0" smtClean="0"/>
              <a:t>Les lymphatiques se regroupent autour des trois axes vasculaires: coronaire stomachique, splénique et hépatique</a:t>
            </a:r>
            <a:r>
              <a:rPr lang="fr-FR" dirty="0" smtClean="0"/>
              <a:t>.</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000100" y="428604"/>
            <a:ext cx="7072362" cy="622778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7829576" cy="428628"/>
          </a:xfrm>
        </p:spPr>
        <p:txBody>
          <a:bodyPr>
            <a:noAutofit/>
          </a:bodyPr>
          <a:lstStyle/>
          <a:p>
            <a:r>
              <a:rPr lang="fr-FR" sz="2800" dirty="0" smtClean="0">
                <a:solidFill>
                  <a:schemeClr val="tx1"/>
                </a:solidFill>
              </a:rPr>
              <a:t>Rapports de la grande courbure de l’estomac:</a:t>
            </a:r>
            <a:endParaRPr lang="fr-FR" sz="2800" dirty="0">
              <a:solidFill>
                <a:schemeClr val="tx1"/>
              </a:solidFill>
            </a:endParaRPr>
          </a:p>
        </p:txBody>
      </p:sp>
      <p:sp>
        <p:nvSpPr>
          <p:cNvPr id="4" name="Espace réservé du texte 3"/>
          <p:cNvSpPr>
            <a:spLocks noGrp="1"/>
          </p:cNvSpPr>
          <p:nvPr>
            <p:ph type="body" idx="2"/>
          </p:nvPr>
        </p:nvSpPr>
        <p:spPr>
          <a:xfrm>
            <a:off x="457200" y="5429264"/>
            <a:ext cx="7186634" cy="696899"/>
          </a:xfrm>
        </p:spPr>
        <p:txBody>
          <a:bodyPr>
            <a:noAutofit/>
          </a:bodyPr>
          <a:lstStyle/>
          <a:p>
            <a:r>
              <a:rPr lang="fr-FR" sz="2000" b="1" dirty="0" smtClean="0"/>
              <a:t>*ligament gastro-phrénique</a:t>
            </a:r>
          </a:p>
          <a:p>
            <a:r>
              <a:rPr lang="fr-FR" sz="2000" b="1" dirty="0" smtClean="0"/>
              <a:t>*épiploon gastro-splénique</a:t>
            </a:r>
          </a:p>
          <a:p>
            <a:r>
              <a:rPr lang="fr-FR" sz="2000" b="1" dirty="0" smtClean="0"/>
              <a:t>*ligament gastro-colique</a:t>
            </a:r>
            <a:endParaRPr lang="fr-FR" sz="2000" b="1" dirty="0"/>
          </a:p>
        </p:txBody>
      </p:sp>
      <p:pic>
        <p:nvPicPr>
          <p:cNvPr id="10242" name="Picture 2"/>
          <p:cNvPicPr>
            <a:picLocks noGrp="1" noChangeAspect="1" noChangeArrowheads="1"/>
          </p:cNvPicPr>
          <p:nvPr>
            <p:ph sz="half" idx="1"/>
          </p:nvPr>
        </p:nvPicPr>
        <p:blipFill>
          <a:blip r:embed="rId2"/>
          <a:srcRect/>
          <a:stretch>
            <a:fillRect/>
          </a:stretch>
        </p:blipFill>
        <p:spPr bwMode="auto">
          <a:xfrm>
            <a:off x="642910" y="1285861"/>
            <a:ext cx="7786742" cy="407196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dirty="0" smtClean="0">
                <a:solidFill>
                  <a:srgbClr val="00B050"/>
                </a:solidFill>
              </a:rPr>
              <a:t>Le drainage lymphatique:</a:t>
            </a:r>
            <a:endParaRPr lang="fr-FR" dirty="0">
              <a:solidFill>
                <a:srgbClr val="00B050"/>
              </a:solidFill>
            </a:endParaRPr>
          </a:p>
        </p:txBody>
      </p:sp>
      <p:sp>
        <p:nvSpPr>
          <p:cNvPr id="3" name="Espace réservé du contenu 2"/>
          <p:cNvSpPr>
            <a:spLocks noGrp="1"/>
          </p:cNvSpPr>
          <p:nvPr>
            <p:ph sz="half" idx="1"/>
          </p:nvPr>
        </p:nvSpPr>
        <p:spPr/>
        <p:txBody>
          <a:bodyPr>
            <a:normAutofit fontScale="92500" lnSpcReduction="20000"/>
          </a:bodyPr>
          <a:lstStyle/>
          <a:p>
            <a:r>
              <a:rPr lang="fr-FR" dirty="0" smtClean="0"/>
              <a:t>1-ganglion de la faux de la coronaire</a:t>
            </a:r>
          </a:p>
          <a:p>
            <a:r>
              <a:rPr lang="fr-FR" dirty="0" smtClean="0"/>
              <a:t>2-ganglions juxta-cardiaque</a:t>
            </a:r>
          </a:p>
          <a:p>
            <a:r>
              <a:rPr lang="fr-FR" dirty="0" smtClean="0"/>
              <a:t>3-ganglion de la chaine splénique</a:t>
            </a:r>
          </a:p>
          <a:p>
            <a:r>
              <a:rPr lang="fr-FR" dirty="0" smtClean="0"/>
              <a:t>4-ganglion gastro-</a:t>
            </a:r>
            <a:r>
              <a:rPr lang="fr-FR" dirty="0" err="1" smtClean="0"/>
              <a:t>épiploïque</a:t>
            </a:r>
            <a:r>
              <a:rPr lang="fr-FR" dirty="0" smtClean="0"/>
              <a:t> gauche</a:t>
            </a:r>
          </a:p>
          <a:p>
            <a:r>
              <a:rPr lang="fr-FR" dirty="0" smtClean="0"/>
              <a:t>5-ganglions de la chaine gastro-</a:t>
            </a:r>
            <a:r>
              <a:rPr lang="fr-FR" dirty="0" err="1" smtClean="0"/>
              <a:t>épiploïque</a:t>
            </a:r>
            <a:r>
              <a:rPr lang="fr-FR" dirty="0" smtClean="0"/>
              <a:t> droite</a:t>
            </a:r>
          </a:p>
          <a:p>
            <a:r>
              <a:rPr lang="fr-FR" dirty="0" smtClean="0"/>
              <a:t>6-ganglion pancréatique</a:t>
            </a:r>
          </a:p>
          <a:p>
            <a:r>
              <a:rPr lang="fr-FR" dirty="0" smtClean="0"/>
              <a:t>7-ganglion sous-pylorique</a:t>
            </a:r>
          </a:p>
          <a:p>
            <a:r>
              <a:rPr lang="fr-FR" dirty="0" smtClean="0"/>
              <a:t>8-ganglion rétro-pylorique</a:t>
            </a:r>
            <a:endParaRPr lang="fr-FR" dirty="0"/>
          </a:p>
        </p:txBody>
      </p:sp>
      <p:sp>
        <p:nvSpPr>
          <p:cNvPr id="4" name="Espace réservé du contenu 3"/>
          <p:cNvSpPr>
            <a:spLocks noGrp="1"/>
          </p:cNvSpPr>
          <p:nvPr>
            <p:ph sz="half" idx="2"/>
          </p:nvPr>
        </p:nvSpPr>
        <p:spPr/>
        <p:txBody>
          <a:bodyPr>
            <a:normAutofit fontScale="92500" lnSpcReduction="20000"/>
          </a:bodyPr>
          <a:lstStyle/>
          <a:p>
            <a:r>
              <a:rPr lang="fr-FR" dirty="0" smtClean="0"/>
              <a:t>9-ganglion sus-pylorique</a:t>
            </a:r>
          </a:p>
          <a:p>
            <a:r>
              <a:rPr lang="fr-FR" dirty="0" smtClean="0"/>
              <a:t>10-ganglions du pédicule hépatique</a:t>
            </a:r>
          </a:p>
          <a:p>
            <a:r>
              <a:rPr lang="fr-FR" dirty="0" smtClean="0"/>
              <a:t>11-ganglion cœliaque</a:t>
            </a:r>
          </a:p>
          <a:p>
            <a:endParaRPr lang="fr-FR" dirty="0" smtClean="0"/>
          </a:p>
          <a:p>
            <a:r>
              <a:rPr lang="fr-FR" dirty="0" smtClean="0"/>
              <a:t>A-territoire des ganglions de la chaine coronaire stomachique</a:t>
            </a:r>
          </a:p>
          <a:p>
            <a:r>
              <a:rPr lang="fr-FR" dirty="0" smtClean="0"/>
              <a:t>B-territoire des ganglions de la chaine splénique</a:t>
            </a:r>
          </a:p>
          <a:p>
            <a:r>
              <a:rPr lang="fr-FR" dirty="0" smtClean="0"/>
              <a:t>C-territoire des ganglions de la chaine gastro-</a:t>
            </a:r>
            <a:r>
              <a:rPr lang="fr-FR" dirty="0" err="1" smtClean="0"/>
              <a:t>épiploïque</a:t>
            </a:r>
            <a:r>
              <a:rPr lang="fr-FR" dirty="0" smtClean="0"/>
              <a:t> droite</a:t>
            </a:r>
          </a:p>
          <a:p>
            <a:pPr>
              <a:buNone/>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500174"/>
            <a:ext cx="8286808" cy="4832092"/>
          </a:xfrm>
          <a:prstGeom prst="rect">
            <a:avLst/>
          </a:prstGeom>
          <a:noFill/>
        </p:spPr>
        <p:txBody>
          <a:bodyPr wrap="square" rtlCol="0">
            <a:spAutoFit/>
          </a:bodyPr>
          <a:lstStyle/>
          <a:p>
            <a:r>
              <a:rPr lang="fr-FR" sz="2800" dirty="0" smtClean="0">
                <a:solidFill>
                  <a:srgbClr val="7030A0"/>
                </a:solidFill>
              </a:rPr>
              <a:t>Groupe lymphatique de la coronaire stomachique:</a:t>
            </a:r>
          </a:p>
          <a:p>
            <a:r>
              <a:rPr lang="fr-FR" sz="2800" dirty="0" smtClean="0"/>
              <a:t>Correspondant aux lymphatiques des 2/3 interne de la portion verticale</a:t>
            </a:r>
          </a:p>
          <a:p>
            <a:endParaRPr lang="fr-FR" sz="2800" dirty="0" smtClean="0"/>
          </a:p>
          <a:p>
            <a:r>
              <a:rPr lang="fr-FR" sz="2800" dirty="0" smtClean="0">
                <a:solidFill>
                  <a:srgbClr val="7030A0"/>
                </a:solidFill>
              </a:rPr>
              <a:t>Groupe de l’artère splénique:</a:t>
            </a:r>
          </a:p>
          <a:p>
            <a:r>
              <a:rPr lang="fr-FR" sz="2800" dirty="0" smtClean="0"/>
              <a:t>Correspondant aux lymphatique du 1/3 externe de la portion verticale</a:t>
            </a:r>
          </a:p>
          <a:p>
            <a:endParaRPr lang="fr-FR" sz="2800" dirty="0" smtClean="0"/>
          </a:p>
          <a:p>
            <a:r>
              <a:rPr lang="fr-FR" sz="2800" dirty="0" smtClean="0">
                <a:solidFill>
                  <a:srgbClr val="7030A0"/>
                </a:solidFill>
              </a:rPr>
              <a:t>Groupe de l’artère hépatique:</a:t>
            </a:r>
          </a:p>
          <a:p>
            <a:r>
              <a:rPr lang="fr-FR" sz="2800" dirty="0" smtClean="0"/>
              <a:t>Correspondant aux lymphatiques de la portion horizontale de l’estomac</a:t>
            </a:r>
            <a:endParaRPr lang="fr-F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ns titre - 10.jpg                                            C3AE2CB0Macintosh HD                   B47E5FA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13000" y="1458913"/>
            <a:ext cx="3857625" cy="4314825"/>
          </a:xfrm>
          <a:prstGeom prst="rect">
            <a:avLst/>
          </a:prstGeom>
          <a:noFill/>
          <a:ln w="9525">
            <a:noFill/>
            <a:miter lim="800000"/>
            <a:headEnd/>
            <a:tailEnd/>
          </a:ln>
        </p:spPr>
      </p:pic>
      <p:sp>
        <p:nvSpPr>
          <p:cNvPr id="13315" name="Text Box 3"/>
          <p:cNvSpPr txBox="1">
            <a:spLocks noChangeArrowheads="1"/>
          </p:cNvSpPr>
          <p:nvPr/>
        </p:nvSpPr>
        <p:spPr bwMode="auto">
          <a:xfrm>
            <a:off x="428596" y="114300"/>
            <a:ext cx="5464204" cy="461665"/>
          </a:xfrm>
          <a:prstGeom prst="rect">
            <a:avLst/>
          </a:prstGeom>
          <a:noFill/>
          <a:ln w="9525">
            <a:noFill/>
            <a:miter lim="800000"/>
            <a:headEnd/>
            <a:tailEnd/>
          </a:ln>
          <a:effectLst/>
        </p:spPr>
        <p:txBody>
          <a:bodyPr wrap="square">
            <a:spAutoFit/>
          </a:bodyPr>
          <a:lstStyle/>
          <a:p>
            <a:r>
              <a:rPr lang="fr-FR" sz="2400" b="1" dirty="0" smtClean="0">
                <a:solidFill>
                  <a:srgbClr val="FF0000"/>
                </a:solidFill>
                <a:latin typeface="Times New Roman" charset="0"/>
              </a:rPr>
              <a:t>Le drainage lymphatique:</a:t>
            </a:r>
            <a:endParaRPr lang="fr-FR" sz="2400" dirty="0">
              <a:solidFill>
                <a:srgbClr val="FF0000"/>
              </a:solidFill>
              <a:latin typeface="Times New Roman" charset="0"/>
            </a:endParaRPr>
          </a:p>
        </p:txBody>
      </p:sp>
      <p:sp>
        <p:nvSpPr>
          <p:cNvPr id="13317" name="Text Box 5"/>
          <p:cNvSpPr txBox="1">
            <a:spLocks noChangeArrowheads="1"/>
          </p:cNvSpPr>
          <p:nvPr/>
        </p:nvSpPr>
        <p:spPr bwMode="auto">
          <a:xfrm>
            <a:off x="1289050" y="5957888"/>
            <a:ext cx="6889750" cy="650875"/>
          </a:xfrm>
          <a:prstGeom prst="rect">
            <a:avLst/>
          </a:prstGeom>
          <a:noFill/>
          <a:ln w="9525">
            <a:solidFill>
              <a:schemeClr val="tx1"/>
            </a:solidFill>
            <a:miter lim="800000"/>
            <a:headEnd/>
            <a:tailEnd/>
          </a:ln>
          <a:effectLst/>
        </p:spPr>
        <p:txBody>
          <a:bodyPr anchor="ctr">
            <a:spAutoFit/>
          </a:bodyPr>
          <a:lstStyle/>
          <a:p>
            <a:r>
              <a:rPr lang="fr-FR" sz="1800">
                <a:latin typeface="Times New Roman" charset="0"/>
              </a:rPr>
              <a:t> Le chevauchement des territoires explique la nécessité de gastrectomies </a:t>
            </a:r>
          </a:p>
          <a:p>
            <a:r>
              <a:rPr lang="fr-FR" sz="1800">
                <a:latin typeface="Times New Roman" charset="0"/>
              </a:rPr>
              <a:t>  le plus souvent totales en cas de cancer.</a:t>
            </a:r>
          </a:p>
        </p:txBody>
      </p:sp>
      <p:sp>
        <p:nvSpPr>
          <p:cNvPr id="13318" name="Text Box 6"/>
          <p:cNvSpPr txBox="1">
            <a:spLocks noChangeArrowheads="1"/>
          </p:cNvSpPr>
          <p:nvPr/>
        </p:nvSpPr>
        <p:spPr bwMode="auto">
          <a:xfrm>
            <a:off x="393700" y="741363"/>
            <a:ext cx="6604000" cy="701675"/>
          </a:xfrm>
          <a:prstGeom prst="rect">
            <a:avLst/>
          </a:prstGeom>
          <a:noFill/>
          <a:ln w="9525">
            <a:noFill/>
            <a:miter lim="800000"/>
            <a:headEnd/>
            <a:tailEnd/>
          </a:ln>
          <a:effectLst/>
        </p:spPr>
        <p:txBody>
          <a:bodyPr>
            <a:spAutoFit/>
          </a:bodyPr>
          <a:lstStyle/>
          <a:p>
            <a:pPr>
              <a:buFontTx/>
              <a:buChar char="-"/>
            </a:pPr>
            <a:r>
              <a:rPr lang="fr-FR" sz="2000"/>
              <a:t> intérêt chirurgical, explique l’extension des cancers</a:t>
            </a:r>
          </a:p>
          <a:p>
            <a:pPr>
              <a:buFontTx/>
              <a:buChar char="-"/>
            </a:pPr>
            <a:r>
              <a:rPr lang="fr-FR" sz="2000"/>
              <a:t> règle l’étendue des exérèses.</a:t>
            </a:r>
          </a:p>
        </p:txBody>
      </p:sp>
      <p:sp>
        <p:nvSpPr>
          <p:cNvPr id="13319" name="Line 7"/>
          <p:cNvSpPr>
            <a:spLocks noChangeShapeType="1"/>
          </p:cNvSpPr>
          <p:nvPr/>
        </p:nvSpPr>
        <p:spPr bwMode="auto">
          <a:xfrm flipH="1" flipV="1">
            <a:off x="5595938" y="2387600"/>
            <a:ext cx="6731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13320" name="Text Box 8"/>
          <p:cNvSpPr txBox="1">
            <a:spLocks noChangeArrowheads="1"/>
          </p:cNvSpPr>
          <p:nvPr/>
        </p:nvSpPr>
        <p:spPr bwMode="auto">
          <a:xfrm>
            <a:off x="644525" y="2282825"/>
            <a:ext cx="2073275" cy="336550"/>
          </a:xfrm>
          <a:prstGeom prst="rect">
            <a:avLst/>
          </a:prstGeom>
          <a:noFill/>
          <a:ln w="9525">
            <a:noFill/>
            <a:miter lim="800000"/>
            <a:headEnd/>
            <a:tailEnd/>
          </a:ln>
          <a:effectLst/>
        </p:spPr>
        <p:txBody>
          <a:bodyPr>
            <a:spAutoFit/>
          </a:bodyPr>
          <a:lstStyle/>
          <a:p>
            <a:pPr algn="ctr"/>
            <a:r>
              <a:rPr lang="fr-FR" sz="1600">
                <a:latin typeface="Times New Roman" charset="0"/>
              </a:rPr>
              <a:t>territoire hépatique</a:t>
            </a:r>
            <a:endParaRPr lang="fr-FR" sz="1600" i="1">
              <a:latin typeface="Times New Roman" charset="0"/>
            </a:endParaRPr>
          </a:p>
        </p:txBody>
      </p:sp>
      <p:sp>
        <p:nvSpPr>
          <p:cNvPr id="13321" name="Line 9"/>
          <p:cNvSpPr>
            <a:spLocks noChangeShapeType="1"/>
          </p:cNvSpPr>
          <p:nvPr/>
        </p:nvSpPr>
        <p:spPr bwMode="auto">
          <a:xfrm flipV="1">
            <a:off x="2763838" y="4025900"/>
            <a:ext cx="1092200" cy="36830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13322" name="Line 10"/>
          <p:cNvSpPr>
            <a:spLocks noChangeShapeType="1"/>
          </p:cNvSpPr>
          <p:nvPr/>
        </p:nvSpPr>
        <p:spPr bwMode="auto">
          <a:xfrm>
            <a:off x="2471738" y="2514600"/>
            <a:ext cx="1244600" cy="38100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13323" name="Text Box 11"/>
          <p:cNvSpPr txBox="1">
            <a:spLocks noChangeArrowheads="1"/>
          </p:cNvSpPr>
          <p:nvPr/>
        </p:nvSpPr>
        <p:spPr bwMode="auto">
          <a:xfrm>
            <a:off x="923925" y="4175125"/>
            <a:ext cx="2073275" cy="336550"/>
          </a:xfrm>
          <a:prstGeom prst="rect">
            <a:avLst/>
          </a:prstGeom>
          <a:noFill/>
          <a:ln w="9525">
            <a:noFill/>
            <a:miter lim="800000"/>
            <a:headEnd/>
            <a:tailEnd/>
          </a:ln>
          <a:effectLst/>
        </p:spPr>
        <p:txBody>
          <a:bodyPr>
            <a:spAutoFit/>
          </a:bodyPr>
          <a:lstStyle/>
          <a:p>
            <a:pPr algn="ctr"/>
            <a:r>
              <a:rPr lang="fr-FR" sz="1600">
                <a:latin typeface="Times New Roman" charset="0"/>
              </a:rPr>
              <a:t>territoire splénique</a:t>
            </a:r>
            <a:endParaRPr lang="fr-FR" sz="1600" i="1">
              <a:latin typeface="Times New Roman" charset="0"/>
            </a:endParaRPr>
          </a:p>
        </p:txBody>
      </p:sp>
      <p:sp>
        <p:nvSpPr>
          <p:cNvPr id="13324" name="Text Box 12"/>
          <p:cNvSpPr txBox="1">
            <a:spLocks noChangeArrowheads="1"/>
          </p:cNvSpPr>
          <p:nvPr/>
        </p:nvSpPr>
        <p:spPr bwMode="auto">
          <a:xfrm>
            <a:off x="6105525" y="2155825"/>
            <a:ext cx="2543175" cy="336550"/>
          </a:xfrm>
          <a:prstGeom prst="rect">
            <a:avLst/>
          </a:prstGeom>
          <a:noFill/>
          <a:ln w="9525">
            <a:noFill/>
            <a:miter lim="800000"/>
            <a:headEnd/>
            <a:tailEnd/>
          </a:ln>
          <a:effectLst/>
        </p:spPr>
        <p:txBody>
          <a:bodyPr>
            <a:spAutoFit/>
          </a:bodyPr>
          <a:lstStyle/>
          <a:p>
            <a:pPr algn="ctr"/>
            <a:r>
              <a:rPr lang="fr-FR" sz="1600">
                <a:latin typeface="Times New Roman" charset="0"/>
              </a:rPr>
              <a:t>territoire gastrique gauche</a:t>
            </a:r>
            <a:endParaRPr lang="fr-FR" sz="1600" i="1">
              <a:latin typeface="Times New Roman"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ans titre - 11.jpg                                            C3AE2CB0Macintosh HD                   B47E5FA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03375" y="2957513"/>
            <a:ext cx="3282950" cy="3671887"/>
          </a:xfrm>
          <a:prstGeom prst="rect">
            <a:avLst/>
          </a:prstGeom>
          <a:noFill/>
          <a:ln w="9525">
            <a:noFill/>
            <a:miter lim="800000"/>
            <a:headEnd/>
            <a:tailEnd/>
          </a:ln>
        </p:spPr>
      </p:pic>
      <p:sp>
        <p:nvSpPr>
          <p:cNvPr id="14339" name="Text Box 3"/>
          <p:cNvSpPr txBox="1">
            <a:spLocks noChangeArrowheads="1"/>
          </p:cNvSpPr>
          <p:nvPr/>
        </p:nvSpPr>
        <p:spPr bwMode="auto">
          <a:xfrm>
            <a:off x="1428728" y="114300"/>
            <a:ext cx="3071834" cy="457200"/>
          </a:xfrm>
          <a:prstGeom prst="rect">
            <a:avLst/>
          </a:prstGeom>
          <a:noFill/>
          <a:ln w="9525">
            <a:noFill/>
            <a:miter lim="800000"/>
            <a:headEnd/>
            <a:tailEnd/>
          </a:ln>
          <a:effectLst/>
        </p:spPr>
        <p:txBody>
          <a:bodyPr wrap="square">
            <a:spAutoFit/>
          </a:bodyPr>
          <a:lstStyle/>
          <a:p>
            <a:r>
              <a:rPr lang="fr-FR" sz="2400" b="1" dirty="0" smtClean="0">
                <a:solidFill>
                  <a:srgbClr val="FF0000"/>
                </a:solidFill>
                <a:latin typeface="Times New Roman" charset="0"/>
              </a:rPr>
              <a:t>Innervation:</a:t>
            </a:r>
            <a:endParaRPr lang="fr-FR" sz="2400" dirty="0">
              <a:solidFill>
                <a:srgbClr val="FF0000"/>
              </a:solidFill>
              <a:latin typeface="Times New Roman" charset="0"/>
            </a:endParaRPr>
          </a:p>
        </p:txBody>
      </p:sp>
      <p:sp>
        <p:nvSpPr>
          <p:cNvPr id="14341" name="Text Box 5"/>
          <p:cNvSpPr txBox="1">
            <a:spLocks noChangeArrowheads="1"/>
          </p:cNvSpPr>
          <p:nvPr/>
        </p:nvSpPr>
        <p:spPr bwMode="auto">
          <a:xfrm>
            <a:off x="4895850" y="4806950"/>
            <a:ext cx="3803650" cy="925513"/>
          </a:xfrm>
          <a:prstGeom prst="rect">
            <a:avLst/>
          </a:prstGeom>
          <a:noFill/>
          <a:ln w="9525">
            <a:solidFill>
              <a:schemeClr val="tx1"/>
            </a:solidFill>
            <a:miter lim="800000"/>
            <a:headEnd/>
            <a:tailEnd/>
          </a:ln>
          <a:effectLst/>
        </p:spPr>
        <p:txBody>
          <a:bodyPr anchor="ctr">
            <a:spAutoFit/>
          </a:bodyPr>
          <a:lstStyle/>
          <a:p>
            <a:r>
              <a:rPr lang="fr-FR" sz="1800">
                <a:latin typeface="Times New Roman" charset="0"/>
              </a:rPr>
              <a:t> Afin de diminuer la sécrétion d’acide les vagotomies sont pratiquées dans la chirurgie de l’ulcère.</a:t>
            </a:r>
          </a:p>
        </p:txBody>
      </p:sp>
      <p:sp>
        <p:nvSpPr>
          <p:cNvPr id="14342" name="Text Box 6"/>
          <p:cNvSpPr txBox="1">
            <a:spLocks noChangeArrowheads="1"/>
          </p:cNvSpPr>
          <p:nvPr/>
        </p:nvSpPr>
        <p:spPr bwMode="auto">
          <a:xfrm>
            <a:off x="-12700" y="639763"/>
            <a:ext cx="9144000" cy="2286000"/>
          </a:xfrm>
          <a:prstGeom prst="rect">
            <a:avLst/>
          </a:prstGeom>
          <a:noFill/>
          <a:ln w="9525">
            <a:noFill/>
            <a:miter lim="800000"/>
            <a:headEnd/>
            <a:tailEnd/>
          </a:ln>
          <a:effectLst/>
        </p:spPr>
        <p:txBody>
          <a:bodyPr>
            <a:spAutoFit/>
          </a:bodyPr>
          <a:lstStyle/>
          <a:p>
            <a:r>
              <a:rPr lang="fr-FR" sz="2000" dirty="0">
                <a:latin typeface="Times New Roman" charset="0"/>
              </a:rPr>
              <a:t> </a:t>
            </a:r>
            <a:r>
              <a:rPr lang="fr-FR" sz="2000" i="1" dirty="0">
                <a:latin typeface="Times New Roman" charset="0"/>
              </a:rPr>
              <a:t>Mixte : </a:t>
            </a:r>
          </a:p>
          <a:p>
            <a:pPr lvl="1">
              <a:buFontTx/>
              <a:buChar char="-"/>
            </a:pPr>
            <a:r>
              <a:rPr lang="fr-FR" sz="2000" dirty="0">
                <a:latin typeface="Times New Roman" charset="0"/>
              </a:rPr>
              <a:t> </a:t>
            </a:r>
            <a:r>
              <a:rPr lang="fr-FR" sz="2000" b="1" dirty="0">
                <a:latin typeface="Times New Roman" charset="0"/>
              </a:rPr>
              <a:t>sympathique :</a:t>
            </a:r>
            <a:r>
              <a:rPr lang="fr-FR" sz="2000" dirty="0">
                <a:latin typeface="Times New Roman" charset="0"/>
              </a:rPr>
              <a:t>  </a:t>
            </a:r>
          </a:p>
          <a:p>
            <a:pPr lvl="1"/>
            <a:r>
              <a:rPr lang="fr-FR" sz="2000" dirty="0">
                <a:latin typeface="Times New Roman" charset="0"/>
              </a:rPr>
              <a:t>      par des filets issus du plexus </a:t>
            </a:r>
            <a:r>
              <a:rPr lang="fr-FR" sz="2000" dirty="0" smtClean="0">
                <a:latin typeface="Times New Roman" charset="0"/>
              </a:rPr>
              <a:t>cœliaque </a:t>
            </a:r>
            <a:r>
              <a:rPr lang="fr-FR" sz="2000" dirty="0">
                <a:latin typeface="Times New Roman" charset="0"/>
              </a:rPr>
              <a:t>et qui suivent les artères de l’estomac. </a:t>
            </a:r>
          </a:p>
          <a:p>
            <a:pPr lvl="1"/>
            <a:r>
              <a:rPr lang="fr-FR" sz="2000" dirty="0">
                <a:latin typeface="Symbol" charset="2"/>
              </a:rPr>
              <a:t></a:t>
            </a:r>
            <a:r>
              <a:rPr lang="fr-FR" sz="2000" dirty="0">
                <a:latin typeface="Times New Roman" charset="0"/>
              </a:rPr>
              <a:t>sensibilité douloureuse et proprioceptive</a:t>
            </a:r>
          </a:p>
          <a:p>
            <a:pPr lvl="1">
              <a:buFontTx/>
              <a:buChar char="-"/>
            </a:pPr>
            <a:r>
              <a:rPr lang="fr-FR" sz="2000" dirty="0">
                <a:latin typeface="Times New Roman" charset="0"/>
              </a:rPr>
              <a:t> </a:t>
            </a:r>
            <a:r>
              <a:rPr lang="fr-FR" sz="2000" b="1" dirty="0">
                <a:latin typeface="Times New Roman" charset="0"/>
              </a:rPr>
              <a:t>parasympathique :</a:t>
            </a:r>
            <a:r>
              <a:rPr lang="fr-FR" sz="2000" dirty="0">
                <a:latin typeface="Times New Roman" charset="0"/>
              </a:rPr>
              <a:t> </a:t>
            </a:r>
          </a:p>
          <a:p>
            <a:pPr lvl="1"/>
            <a:r>
              <a:rPr lang="fr-FR" sz="2000" dirty="0">
                <a:latin typeface="Times New Roman" charset="0"/>
              </a:rPr>
              <a:t>     par les X </a:t>
            </a:r>
            <a:r>
              <a:rPr lang="fr-FR" sz="2000" dirty="0" smtClean="0">
                <a:latin typeface="Times New Roman" charset="0"/>
              </a:rPr>
              <a:t>( nerf vague)</a:t>
            </a:r>
            <a:endParaRPr lang="fr-FR" sz="2000" dirty="0">
              <a:latin typeface="Times New Roman" charset="0"/>
            </a:endParaRPr>
          </a:p>
          <a:p>
            <a:pPr lvl="1"/>
            <a:r>
              <a:rPr lang="fr-FR" sz="2000" dirty="0">
                <a:latin typeface="Times New Roman" charset="0"/>
              </a:rPr>
              <a:t>       </a:t>
            </a:r>
            <a:r>
              <a:rPr lang="fr-FR" sz="2000" dirty="0">
                <a:latin typeface="Symbol" charset="2"/>
              </a:rPr>
              <a:t></a:t>
            </a:r>
            <a:r>
              <a:rPr lang="fr-FR" sz="2000" dirty="0">
                <a:latin typeface="Times New Roman" charset="0"/>
              </a:rPr>
              <a:t>rôle sécrétoire et ouverture du pylore</a:t>
            </a:r>
            <a:endParaRPr lang="fr-FR" sz="2000" dirty="0">
              <a:latin typeface="Symbol" charset="2"/>
            </a:endParaRPr>
          </a:p>
        </p:txBody>
      </p:sp>
      <p:sp>
        <p:nvSpPr>
          <p:cNvPr id="14343" name="Text Box 8"/>
          <p:cNvSpPr txBox="1">
            <a:spLocks noChangeArrowheads="1"/>
          </p:cNvSpPr>
          <p:nvPr/>
        </p:nvSpPr>
        <p:spPr bwMode="auto">
          <a:xfrm>
            <a:off x="2917825" y="2968625"/>
            <a:ext cx="1006475" cy="336550"/>
          </a:xfrm>
          <a:prstGeom prst="rect">
            <a:avLst/>
          </a:prstGeom>
          <a:noFill/>
          <a:ln w="9525">
            <a:noFill/>
            <a:miter lim="800000"/>
            <a:headEnd/>
            <a:tailEnd/>
          </a:ln>
          <a:effectLst/>
        </p:spPr>
        <p:txBody>
          <a:bodyPr>
            <a:spAutoFit/>
          </a:bodyPr>
          <a:lstStyle/>
          <a:p>
            <a:pPr algn="ctr"/>
            <a:r>
              <a:rPr lang="fr-FR" sz="1600">
                <a:latin typeface="Times New Roman" charset="0"/>
              </a:rPr>
              <a:t>X gauche</a:t>
            </a:r>
            <a:endParaRPr lang="fr-FR" sz="1600" i="1">
              <a:latin typeface="Times New Roman" charset="0"/>
            </a:endParaRPr>
          </a:p>
        </p:txBody>
      </p:sp>
      <p:sp>
        <p:nvSpPr>
          <p:cNvPr id="14344" name="Text Box 9"/>
          <p:cNvSpPr txBox="1">
            <a:spLocks noChangeArrowheads="1"/>
          </p:cNvSpPr>
          <p:nvPr/>
        </p:nvSpPr>
        <p:spPr bwMode="auto">
          <a:xfrm>
            <a:off x="1990725" y="2968625"/>
            <a:ext cx="1006475" cy="336550"/>
          </a:xfrm>
          <a:prstGeom prst="rect">
            <a:avLst/>
          </a:prstGeom>
          <a:noFill/>
          <a:ln w="9525">
            <a:noFill/>
            <a:miter lim="800000"/>
            <a:headEnd/>
            <a:tailEnd/>
          </a:ln>
          <a:effectLst/>
        </p:spPr>
        <p:txBody>
          <a:bodyPr>
            <a:spAutoFit/>
          </a:bodyPr>
          <a:lstStyle/>
          <a:p>
            <a:pPr algn="ctr"/>
            <a:r>
              <a:rPr lang="fr-FR" sz="1600">
                <a:latin typeface="Times New Roman" charset="0"/>
              </a:rPr>
              <a:t>X droit</a:t>
            </a:r>
            <a:endParaRPr lang="fr-FR" sz="1600" i="1">
              <a:latin typeface="Times New Roman" charset="0"/>
            </a:endParaRPr>
          </a:p>
        </p:txBody>
      </p:sp>
      <p:sp>
        <p:nvSpPr>
          <p:cNvPr id="14345" name="Text Box 10"/>
          <p:cNvSpPr txBox="1">
            <a:spLocks noChangeArrowheads="1"/>
          </p:cNvSpPr>
          <p:nvPr/>
        </p:nvSpPr>
        <p:spPr bwMode="auto">
          <a:xfrm>
            <a:off x="885825" y="3438525"/>
            <a:ext cx="1171575" cy="581025"/>
          </a:xfrm>
          <a:prstGeom prst="rect">
            <a:avLst/>
          </a:prstGeom>
          <a:noFill/>
          <a:ln w="9525">
            <a:noFill/>
            <a:miter lim="800000"/>
            <a:headEnd/>
            <a:tailEnd/>
          </a:ln>
          <a:effectLst/>
        </p:spPr>
        <p:txBody>
          <a:bodyPr>
            <a:spAutoFit/>
          </a:bodyPr>
          <a:lstStyle/>
          <a:p>
            <a:pPr algn="ctr"/>
            <a:r>
              <a:rPr lang="fr-FR" sz="1600">
                <a:latin typeface="Times New Roman" charset="0"/>
              </a:rPr>
              <a:t>rameau hépatique</a:t>
            </a:r>
            <a:endParaRPr lang="fr-FR" sz="1600" i="1">
              <a:latin typeface="Times New Roman" charset="0"/>
            </a:endParaRPr>
          </a:p>
        </p:txBody>
      </p:sp>
      <p:sp>
        <p:nvSpPr>
          <p:cNvPr id="14346" name="Text Box 11"/>
          <p:cNvSpPr txBox="1">
            <a:spLocks noChangeArrowheads="1"/>
          </p:cNvSpPr>
          <p:nvPr/>
        </p:nvSpPr>
        <p:spPr bwMode="auto">
          <a:xfrm>
            <a:off x="250825" y="5838825"/>
            <a:ext cx="1539875" cy="581025"/>
          </a:xfrm>
          <a:prstGeom prst="rect">
            <a:avLst/>
          </a:prstGeom>
          <a:noFill/>
          <a:ln w="9525">
            <a:noFill/>
            <a:miter lim="800000"/>
            <a:headEnd/>
            <a:tailEnd/>
          </a:ln>
          <a:effectLst/>
        </p:spPr>
        <p:txBody>
          <a:bodyPr>
            <a:spAutoFit/>
          </a:bodyPr>
          <a:lstStyle/>
          <a:p>
            <a:pPr algn="ctr"/>
            <a:r>
              <a:rPr lang="fr-FR" sz="1600">
                <a:latin typeface="Times New Roman" charset="0"/>
              </a:rPr>
              <a:t>rameau pyloro-duodénal</a:t>
            </a:r>
            <a:endParaRPr lang="fr-FR" sz="1600" i="1">
              <a:latin typeface="Times New Roman" charset="0"/>
            </a:endParaRPr>
          </a:p>
        </p:txBody>
      </p:sp>
      <p:sp>
        <p:nvSpPr>
          <p:cNvPr id="14347" name="Line 12"/>
          <p:cNvSpPr>
            <a:spLocks noChangeShapeType="1"/>
          </p:cNvSpPr>
          <p:nvPr/>
        </p:nvSpPr>
        <p:spPr bwMode="auto">
          <a:xfrm flipV="1">
            <a:off x="1638300" y="5727700"/>
            <a:ext cx="711200" cy="304800"/>
          </a:xfrm>
          <a:prstGeom prst="line">
            <a:avLst/>
          </a:prstGeom>
          <a:noFill/>
          <a:ln w="28575">
            <a:solidFill>
              <a:schemeClr val="tx1"/>
            </a:solidFill>
            <a:round/>
            <a:headEnd/>
            <a:tailEnd/>
          </a:ln>
          <a:effectLst/>
        </p:spPr>
        <p:txBody>
          <a:bodyPr wrap="none" anchor="ct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86050" y="2741161"/>
            <a:ext cx="6072230" cy="769441"/>
          </a:xfrm>
          <a:prstGeom prst="rect">
            <a:avLst/>
          </a:prstGeom>
          <a:noFill/>
        </p:spPr>
        <p:txBody>
          <a:bodyPr wrap="square" rtlCol="0">
            <a:spAutoFit/>
          </a:bodyPr>
          <a:lstStyle/>
          <a:p>
            <a:r>
              <a:rPr lang="fr-FR" sz="4400" dirty="0" smtClean="0">
                <a:solidFill>
                  <a:srgbClr val="FF0000"/>
                </a:solidFill>
              </a:rPr>
              <a:t>Conclusion:</a:t>
            </a:r>
            <a:endParaRPr lang="fr-FR" sz="4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1071546"/>
            <a:ext cx="4429156" cy="562927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86314" y="1214422"/>
            <a:ext cx="4043356" cy="521017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forme et la description de l’estomac</a:t>
            </a:r>
            <a:endParaRPr lang="fr-FR" dirty="0"/>
          </a:p>
        </p:txBody>
      </p:sp>
      <p:sp>
        <p:nvSpPr>
          <p:cNvPr id="3" name="Espace réservé du contenu 2"/>
          <p:cNvSpPr>
            <a:spLocks noGrp="1"/>
          </p:cNvSpPr>
          <p:nvPr>
            <p:ph idx="1"/>
          </p:nvPr>
        </p:nvSpPr>
        <p:spPr>
          <a:xfrm>
            <a:off x="457200" y="2214554"/>
            <a:ext cx="3471858" cy="4110046"/>
          </a:xfrm>
        </p:spPr>
        <p:txBody>
          <a:bodyPr>
            <a:normAutofit/>
          </a:bodyPr>
          <a:lstStyle/>
          <a:p>
            <a:r>
              <a:rPr lang="fr-FR" b="1" dirty="0" smtClean="0"/>
              <a:t>Sur les TOGD ou sur les scanners et RMN, savoir reconnaître:</a:t>
            </a:r>
          </a:p>
          <a:p>
            <a:pPr>
              <a:buNone/>
            </a:pPr>
            <a:r>
              <a:rPr lang="fr-FR" b="1" dirty="0" smtClean="0"/>
              <a:t>-un cancer</a:t>
            </a:r>
          </a:p>
          <a:p>
            <a:pPr>
              <a:buNone/>
            </a:pPr>
            <a:r>
              <a:rPr lang="fr-FR" b="1" dirty="0" smtClean="0"/>
              <a:t>-un épaississement des parois</a:t>
            </a:r>
            <a:endParaRPr lang="fr-FR" dirty="0"/>
          </a:p>
        </p:txBody>
      </p:sp>
      <p:pic>
        <p:nvPicPr>
          <p:cNvPr id="3074" name="Picture 2"/>
          <p:cNvPicPr>
            <a:picLocks noChangeAspect="1" noChangeArrowheads="1"/>
          </p:cNvPicPr>
          <p:nvPr/>
        </p:nvPicPr>
        <p:blipFill>
          <a:blip r:embed="rId2"/>
          <a:srcRect/>
          <a:stretch>
            <a:fillRect/>
          </a:stretch>
        </p:blipFill>
        <p:spPr bwMode="auto">
          <a:xfrm>
            <a:off x="3929058" y="2214554"/>
            <a:ext cx="4714908" cy="385765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ocuments\chirurgie-digestive-ulcere-estomac.jpg"/>
          <p:cNvPicPr>
            <a:picLocks noChangeAspect="1" noChangeArrowheads="1"/>
          </p:cNvPicPr>
          <p:nvPr/>
        </p:nvPicPr>
        <p:blipFill>
          <a:blip r:embed="rId2"/>
          <a:srcRect/>
          <a:stretch>
            <a:fillRect/>
          </a:stretch>
        </p:blipFill>
        <p:spPr bwMode="auto">
          <a:xfrm>
            <a:off x="285720" y="285728"/>
            <a:ext cx="8572559" cy="635798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40311_000-1_big.gif"/>
          <p:cNvPicPr>
            <a:picLocks noChangeAspect="1" noChangeArrowheads="1"/>
          </p:cNvPicPr>
          <p:nvPr/>
        </p:nvPicPr>
        <p:blipFill>
          <a:blip r:embed="rId2"/>
          <a:srcRect/>
          <a:stretch>
            <a:fillRect/>
          </a:stretch>
        </p:blipFill>
        <p:spPr bwMode="auto">
          <a:xfrm>
            <a:off x="500034" y="1357298"/>
            <a:ext cx="8072493" cy="4143403"/>
          </a:xfrm>
          <a:prstGeom prst="rect">
            <a:avLst/>
          </a:prstGeom>
          <a:noFill/>
        </p:spPr>
      </p:pic>
      <p:sp>
        <p:nvSpPr>
          <p:cNvPr id="3" name="ZoneTexte 2"/>
          <p:cNvSpPr txBox="1"/>
          <p:nvPr/>
        </p:nvSpPr>
        <p:spPr>
          <a:xfrm>
            <a:off x="500034" y="5857892"/>
            <a:ext cx="8429684" cy="523220"/>
          </a:xfrm>
          <a:prstGeom prst="rect">
            <a:avLst/>
          </a:prstGeom>
          <a:noFill/>
        </p:spPr>
        <p:txBody>
          <a:bodyPr wrap="square" rtlCol="0">
            <a:spAutoFit/>
          </a:bodyPr>
          <a:lstStyle/>
          <a:p>
            <a:r>
              <a:rPr lang="fr-FR" sz="2800" dirty="0" smtClean="0"/>
              <a:t>La vagotomie tronculaire, sélective et </a:t>
            </a:r>
            <a:r>
              <a:rPr lang="fr-FR" sz="2800" dirty="0" err="1" smtClean="0"/>
              <a:t>hypersélective</a:t>
            </a:r>
            <a:endParaRPr lang="fr-F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3CP2KCAT5B67WCA3JPBDHCAK2KZ21CA2E1RANCASVU0X3CAQ469H0CAUEQ3LLCAIHPAK9CAZKGS61CAT2N16YCAAQZ10DCA8JJJRBCAA7TC3PCADDC2MSCAP5J3PYCA8F6EORCAIP1O2ACAB5RXIA.jpg"/>
          <p:cNvPicPr>
            <a:picLocks noChangeAspect="1" noChangeArrowheads="1"/>
          </p:cNvPicPr>
          <p:nvPr/>
        </p:nvPicPr>
        <p:blipFill>
          <a:blip r:embed="rId2"/>
          <a:srcRect/>
          <a:stretch>
            <a:fillRect/>
          </a:stretch>
        </p:blipFill>
        <p:spPr bwMode="auto">
          <a:xfrm>
            <a:off x="1785918" y="2071678"/>
            <a:ext cx="5143536" cy="4286280"/>
          </a:xfrm>
          <a:prstGeom prst="rect">
            <a:avLst/>
          </a:prstGeom>
          <a:noFill/>
        </p:spPr>
      </p:pic>
      <p:sp>
        <p:nvSpPr>
          <p:cNvPr id="3" name="ZoneTexte 2"/>
          <p:cNvSpPr txBox="1"/>
          <p:nvPr/>
        </p:nvSpPr>
        <p:spPr>
          <a:xfrm>
            <a:off x="571472" y="428604"/>
            <a:ext cx="6286544" cy="1077218"/>
          </a:xfrm>
          <a:prstGeom prst="rect">
            <a:avLst/>
          </a:prstGeom>
          <a:noFill/>
        </p:spPr>
        <p:txBody>
          <a:bodyPr wrap="square" rtlCol="0">
            <a:spAutoFit/>
          </a:bodyPr>
          <a:lstStyle/>
          <a:p>
            <a:r>
              <a:rPr lang="fr-FR" sz="3200" dirty="0" smtClean="0"/>
              <a:t>Hernies hiatales par glissement et par roulement</a:t>
            </a:r>
            <a:endParaRPr lang="fr-F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472518" cy="857256"/>
          </a:xfrm>
        </p:spPr>
        <p:txBody>
          <a:bodyPr>
            <a:noAutofit/>
          </a:bodyPr>
          <a:lstStyle/>
          <a:p>
            <a:r>
              <a:rPr lang="fr-FR" sz="2400" dirty="0" smtClean="0">
                <a:solidFill>
                  <a:schemeClr val="tx1"/>
                </a:solidFill>
              </a:rPr>
              <a:t>Rapports de la petite courbure de l’estomac:</a:t>
            </a:r>
            <a:br>
              <a:rPr lang="fr-FR" sz="2400" dirty="0" smtClean="0">
                <a:solidFill>
                  <a:schemeClr val="tx1"/>
                </a:solidFill>
              </a:rPr>
            </a:br>
            <a:r>
              <a:rPr lang="fr-FR" sz="2400" dirty="0" smtClean="0">
                <a:solidFill>
                  <a:schemeClr val="tx1"/>
                </a:solidFill>
              </a:rPr>
              <a:t>le petit omentum(petit épiploon):</a:t>
            </a:r>
            <a:endParaRPr lang="fr-FR" sz="2400" dirty="0">
              <a:solidFill>
                <a:schemeClr val="tx1"/>
              </a:solidFill>
            </a:endParaRPr>
          </a:p>
        </p:txBody>
      </p:sp>
      <p:sp>
        <p:nvSpPr>
          <p:cNvPr id="4" name="Espace réservé du texte 3"/>
          <p:cNvSpPr>
            <a:spLocks noGrp="1"/>
          </p:cNvSpPr>
          <p:nvPr>
            <p:ph type="body" idx="2"/>
          </p:nvPr>
        </p:nvSpPr>
        <p:spPr/>
        <p:txBody>
          <a:bodyPr>
            <a:normAutofit lnSpcReduction="10000"/>
          </a:bodyPr>
          <a:lstStyle/>
          <a:p>
            <a:r>
              <a:rPr lang="fr-FR" sz="2800" dirty="0" smtClean="0"/>
              <a:t>1-hile hépatique</a:t>
            </a:r>
          </a:p>
          <a:p>
            <a:r>
              <a:rPr lang="fr-FR" sz="2800" dirty="0" smtClean="0"/>
              <a:t>2-petite courbure de l’estomac</a:t>
            </a:r>
          </a:p>
          <a:p>
            <a:r>
              <a:rPr lang="fr-FR" sz="2800" dirty="0" smtClean="0"/>
              <a:t>3-pars condensa du petit épiploon</a:t>
            </a:r>
          </a:p>
          <a:p>
            <a:r>
              <a:rPr lang="fr-FR" sz="2800" dirty="0" smtClean="0"/>
              <a:t>4-pars flaccida du petit épiploon</a:t>
            </a:r>
          </a:p>
          <a:p>
            <a:r>
              <a:rPr lang="fr-FR" sz="2800" dirty="0" smtClean="0"/>
              <a:t>5-pars vasculosa du petit épiploon</a:t>
            </a:r>
          </a:p>
          <a:p>
            <a:r>
              <a:rPr lang="fr-FR" sz="2800" dirty="0" smtClean="0"/>
              <a:t>6-duodénum</a:t>
            </a:r>
            <a:endParaRPr lang="fr-FR" sz="2800" dirty="0"/>
          </a:p>
        </p:txBody>
      </p:sp>
      <p:pic>
        <p:nvPicPr>
          <p:cNvPr id="6146" name="Picture 2"/>
          <p:cNvPicPr>
            <a:picLocks noGrp="1" noChangeAspect="1" noChangeArrowheads="1"/>
          </p:cNvPicPr>
          <p:nvPr>
            <p:ph sz="half" idx="1"/>
          </p:nvPr>
        </p:nvPicPr>
        <p:blipFill>
          <a:blip r:embed="rId2" cstate="print"/>
          <a:stretch>
            <a:fillRect/>
          </a:stretch>
        </p:blipFill>
        <p:spPr bwMode="auto">
          <a:xfrm>
            <a:off x="3428992" y="1214422"/>
            <a:ext cx="5173693" cy="528641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72XHDCA9CREBSCAL5ODD4CADFBF0XCA5P7CV5CAJPCP65CAT0PV2SCAGQ1LCKCAA86IT4CA3E2I0FCACPM19LCADTMPKICAZ6XC1LCAFRKU42CAS84OOWCA2RJ9SLCA70BOTQCAASIT2OCAK3NKCS.jpg"/>
          <p:cNvPicPr>
            <a:picLocks noChangeAspect="1" noChangeArrowheads="1"/>
          </p:cNvPicPr>
          <p:nvPr/>
        </p:nvPicPr>
        <p:blipFill>
          <a:blip r:embed="rId2"/>
          <a:srcRect/>
          <a:stretch>
            <a:fillRect/>
          </a:stretch>
        </p:blipFill>
        <p:spPr bwMode="auto">
          <a:xfrm>
            <a:off x="928662" y="1571612"/>
            <a:ext cx="4000528" cy="3714776"/>
          </a:xfrm>
          <a:prstGeom prst="rect">
            <a:avLst/>
          </a:prstGeom>
          <a:noFill/>
        </p:spPr>
      </p:pic>
      <p:pic>
        <p:nvPicPr>
          <p:cNvPr id="5123" name="Picture 3" descr="F:\0NGTRCAAGUU1ACAZBOXRPCA67ZBQHCA67QRQQCAICH8U6CAI855NNCAU68KHHCAXBVJW2CANR3FVOCA4PXKY1CAZEJOOPCAD9QEB1CAAGQL2PCAHWZDQKCA7GUTJMCANHF9T4CAZNVMEOCA1W1D18.jpg"/>
          <p:cNvPicPr>
            <a:picLocks noChangeAspect="1" noChangeArrowheads="1"/>
          </p:cNvPicPr>
          <p:nvPr/>
        </p:nvPicPr>
        <p:blipFill>
          <a:blip r:embed="rId3"/>
          <a:srcRect/>
          <a:stretch>
            <a:fillRect/>
          </a:stretch>
        </p:blipFill>
        <p:spPr bwMode="auto">
          <a:xfrm>
            <a:off x="5500694" y="1214422"/>
            <a:ext cx="3071834" cy="4000528"/>
          </a:xfrm>
          <a:prstGeom prst="rect">
            <a:avLst/>
          </a:prstGeom>
          <a:noFill/>
        </p:spPr>
      </p:pic>
      <p:sp>
        <p:nvSpPr>
          <p:cNvPr id="4" name="ZoneTexte 3"/>
          <p:cNvSpPr txBox="1"/>
          <p:nvPr/>
        </p:nvSpPr>
        <p:spPr>
          <a:xfrm>
            <a:off x="714348" y="928670"/>
            <a:ext cx="3857652" cy="584775"/>
          </a:xfrm>
          <a:prstGeom prst="rect">
            <a:avLst/>
          </a:prstGeom>
          <a:noFill/>
        </p:spPr>
        <p:txBody>
          <a:bodyPr wrap="square" rtlCol="0">
            <a:spAutoFit/>
          </a:bodyPr>
          <a:lstStyle/>
          <a:p>
            <a:r>
              <a:rPr lang="fr-FR" sz="3200" dirty="0" smtClean="0"/>
              <a:t>La gastrectomie:</a:t>
            </a:r>
            <a:endParaRPr lang="fr-FR"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2214554"/>
            <a:ext cx="4357718" cy="378621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14876" y="1714488"/>
            <a:ext cx="3914775" cy="44672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85852" y="1928802"/>
            <a:ext cx="2762250" cy="41814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714876" y="1785926"/>
            <a:ext cx="3657600" cy="41529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42984"/>
            <a:ext cx="7500990" cy="1384995"/>
          </a:xfrm>
          <a:prstGeom prst="rect">
            <a:avLst/>
          </a:prstGeom>
        </p:spPr>
        <p:txBody>
          <a:bodyPr wrap="square">
            <a:spAutoFit/>
          </a:bodyPr>
          <a:lstStyle/>
          <a:p>
            <a:r>
              <a:rPr lang="fr-FR" sz="2800" b="1" dirty="0" smtClean="0"/>
              <a:t>Gastroplastie tubulée en</a:t>
            </a:r>
          </a:p>
          <a:p>
            <a:r>
              <a:rPr lang="fr-FR" sz="2800" b="1" dirty="0" smtClean="0"/>
              <a:t>chirurgie (remplacement</a:t>
            </a:r>
          </a:p>
          <a:p>
            <a:r>
              <a:rPr lang="fr-FR" sz="2800" b="1" dirty="0" smtClean="0"/>
              <a:t>de l’</a:t>
            </a:r>
            <a:r>
              <a:rPr lang="fr-FR" sz="2800" b="1" dirty="0" err="1" smtClean="0"/>
              <a:t>oesophage</a:t>
            </a:r>
            <a:r>
              <a:rPr lang="fr-FR" sz="2800" b="1" dirty="0" smtClean="0"/>
              <a:t>)</a:t>
            </a:r>
            <a:endParaRPr lang="fr-FR" sz="2800" dirty="0"/>
          </a:p>
        </p:txBody>
      </p:sp>
      <p:pic>
        <p:nvPicPr>
          <p:cNvPr id="4098" name="Picture 2"/>
          <p:cNvPicPr>
            <a:picLocks noChangeAspect="1" noChangeArrowheads="1"/>
          </p:cNvPicPr>
          <p:nvPr/>
        </p:nvPicPr>
        <p:blipFill>
          <a:blip r:embed="rId2"/>
          <a:srcRect/>
          <a:stretch>
            <a:fillRect/>
          </a:stretch>
        </p:blipFill>
        <p:spPr bwMode="auto">
          <a:xfrm>
            <a:off x="500035" y="3000372"/>
            <a:ext cx="4643470" cy="321471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214942" y="1500174"/>
            <a:ext cx="3571901" cy="464347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1TIFCATWWAH9CAYZPFYYCAN7AKSPCAAB7SMDCA2L2NG3CAQIERRQCAZ7V3HSCAY5JWIWCAEI8FJZCAXDIWQCCAY4KMBHCAO1T03QCAI3MD9GCAZPAT5JCA6FDFRHCAUMVFYICAB67MWOCAF7BYO0.jpg"/>
          <p:cNvPicPr>
            <a:picLocks noChangeAspect="1" noChangeArrowheads="1"/>
          </p:cNvPicPr>
          <p:nvPr/>
        </p:nvPicPr>
        <p:blipFill>
          <a:blip r:embed="rId2"/>
          <a:srcRect/>
          <a:stretch>
            <a:fillRect/>
          </a:stretch>
        </p:blipFill>
        <p:spPr bwMode="auto">
          <a:xfrm>
            <a:off x="785786" y="1357298"/>
            <a:ext cx="3429024" cy="3714776"/>
          </a:xfrm>
          <a:prstGeom prst="rect">
            <a:avLst/>
          </a:prstGeom>
          <a:noFill/>
        </p:spPr>
      </p:pic>
      <p:pic>
        <p:nvPicPr>
          <p:cNvPr id="1027" name="Picture 3" descr="F:\anneau.jpg"/>
          <p:cNvPicPr>
            <a:picLocks noChangeAspect="1" noChangeArrowheads="1"/>
          </p:cNvPicPr>
          <p:nvPr/>
        </p:nvPicPr>
        <p:blipFill>
          <a:blip r:embed="rId3"/>
          <a:srcRect/>
          <a:stretch>
            <a:fillRect/>
          </a:stretch>
        </p:blipFill>
        <p:spPr bwMode="auto">
          <a:xfrm>
            <a:off x="5072066" y="1285860"/>
            <a:ext cx="3500462" cy="35850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85728"/>
            <a:ext cx="8286808" cy="642942"/>
          </a:xfrm>
        </p:spPr>
        <p:txBody>
          <a:bodyPr>
            <a:noAutofit/>
          </a:bodyPr>
          <a:lstStyle/>
          <a:p>
            <a:r>
              <a:rPr lang="fr-FR" sz="2400" dirty="0" smtClean="0">
                <a:solidFill>
                  <a:schemeClr val="tx1"/>
                </a:solidFill>
              </a:rPr>
              <a:t>Rapports de la petite courbure de l’estomac:</a:t>
            </a:r>
            <a:br>
              <a:rPr lang="fr-FR" sz="2400" dirty="0" smtClean="0">
                <a:solidFill>
                  <a:schemeClr val="tx1"/>
                </a:solidFill>
              </a:rPr>
            </a:br>
            <a:r>
              <a:rPr lang="fr-FR" sz="2400" dirty="0" smtClean="0">
                <a:solidFill>
                  <a:schemeClr val="tx1"/>
                </a:solidFill>
              </a:rPr>
              <a:t> la région cœliaque de luschka</a:t>
            </a:r>
            <a:endParaRPr lang="fr-FR" sz="2400" dirty="0">
              <a:solidFill>
                <a:schemeClr val="tx1"/>
              </a:solidFill>
            </a:endParaRPr>
          </a:p>
        </p:txBody>
      </p:sp>
      <p:sp>
        <p:nvSpPr>
          <p:cNvPr id="4" name="Espace réservé du texte 3"/>
          <p:cNvSpPr>
            <a:spLocks noGrp="1"/>
          </p:cNvSpPr>
          <p:nvPr>
            <p:ph type="body" idx="2"/>
          </p:nvPr>
        </p:nvSpPr>
        <p:spPr>
          <a:xfrm>
            <a:off x="285720" y="928670"/>
            <a:ext cx="3357586" cy="5197493"/>
          </a:xfrm>
        </p:spPr>
        <p:txBody>
          <a:bodyPr>
            <a:noAutofit/>
          </a:bodyPr>
          <a:lstStyle/>
          <a:p>
            <a:r>
              <a:rPr lang="fr-FR" sz="1800" dirty="0" smtClean="0"/>
              <a:t>1-vaisseaux coronaires stomachiques</a:t>
            </a:r>
          </a:p>
          <a:p>
            <a:r>
              <a:rPr lang="fr-FR" sz="1800" dirty="0" smtClean="0"/>
              <a:t>2-nerf vague droit</a:t>
            </a:r>
          </a:p>
          <a:p>
            <a:r>
              <a:rPr lang="fr-FR" sz="1800" dirty="0" smtClean="0"/>
              <a:t>3-artère diaphragmatique inférieure</a:t>
            </a:r>
          </a:p>
          <a:p>
            <a:r>
              <a:rPr lang="fr-FR" sz="1800" dirty="0" smtClean="0"/>
              <a:t>4-ganglion nerveux semi-lunaire</a:t>
            </a:r>
          </a:p>
          <a:p>
            <a:r>
              <a:rPr lang="fr-FR" sz="1800" dirty="0" smtClean="0"/>
              <a:t>5-plexus nerveux diaphragmatique</a:t>
            </a:r>
          </a:p>
          <a:p>
            <a:r>
              <a:rPr lang="fr-FR" sz="1800" dirty="0" smtClean="0"/>
              <a:t>6-artère splénique</a:t>
            </a:r>
          </a:p>
          <a:p>
            <a:r>
              <a:rPr lang="fr-FR" sz="1800" dirty="0" smtClean="0"/>
              <a:t>7-pancréas</a:t>
            </a:r>
          </a:p>
          <a:p>
            <a:r>
              <a:rPr lang="fr-FR" sz="1800" dirty="0" smtClean="0"/>
              <a:t>8-aorte abdominale</a:t>
            </a:r>
          </a:p>
          <a:p>
            <a:r>
              <a:rPr lang="fr-FR" sz="1800" dirty="0" smtClean="0"/>
              <a:t>9-artère pylorique</a:t>
            </a:r>
          </a:p>
          <a:p>
            <a:r>
              <a:rPr lang="fr-FR" sz="1800" dirty="0" smtClean="0"/>
              <a:t>10-artère hépatique propre</a:t>
            </a:r>
          </a:p>
          <a:p>
            <a:r>
              <a:rPr lang="fr-FR" sz="1800" dirty="0" smtClean="0"/>
              <a:t>11-veine porte</a:t>
            </a:r>
          </a:p>
          <a:p>
            <a:r>
              <a:rPr lang="fr-FR" sz="1800" dirty="0" smtClean="0"/>
              <a:t>12-veine cave inférieure</a:t>
            </a:r>
          </a:p>
          <a:p>
            <a:r>
              <a:rPr lang="fr-FR" sz="1800" dirty="0" smtClean="0"/>
              <a:t>13-diaphragme</a:t>
            </a:r>
          </a:p>
          <a:p>
            <a:r>
              <a:rPr lang="fr-FR" sz="1800" dirty="0" smtClean="0"/>
              <a:t>14-foie</a:t>
            </a:r>
          </a:p>
          <a:p>
            <a:r>
              <a:rPr lang="fr-FR" sz="1800" dirty="0" smtClean="0"/>
              <a:t>15-estomac</a:t>
            </a:r>
            <a:endParaRPr lang="fr-FR" sz="1800" dirty="0"/>
          </a:p>
        </p:txBody>
      </p:sp>
      <p:pic>
        <p:nvPicPr>
          <p:cNvPr id="7170" name="Picture 2" descr="G:\as\img237.jpg"/>
          <p:cNvPicPr>
            <a:picLocks noGrp="1" noChangeAspect="1" noChangeArrowheads="1"/>
          </p:cNvPicPr>
          <p:nvPr>
            <p:ph sz="half" idx="1"/>
          </p:nvPr>
        </p:nvPicPr>
        <p:blipFill>
          <a:blip r:embed="rId2"/>
          <a:stretch>
            <a:fillRect/>
          </a:stretch>
        </p:blipFill>
        <p:spPr bwMode="auto">
          <a:xfrm>
            <a:off x="3428992" y="1071546"/>
            <a:ext cx="5357850" cy="52149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ans titre - 7.jpg                                             C3AE2CB0Macintosh HD                   B47E5FAA:"/>
          <p:cNvPicPr>
            <a:picLocks noChangeAspect="1" noChangeArrowheads="1"/>
          </p:cNvPicPr>
          <p:nvPr/>
        </p:nvPicPr>
        <p:blipFill>
          <a:blip r:embed="rId2">
            <a:clrChange>
              <a:clrFrom>
                <a:srgbClr val="FFFFFF"/>
              </a:clrFrom>
              <a:clrTo>
                <a:srgbClr val="FFFFFF">
                  <a:alpha val="0"/>
                </a:srgbClr>
              </a:clrTo>
            </a:clrChange>
          </a:blip>
          <a:srcRect l="10356" t="7852"/>
          <a:stretch>
            <a:fillRect/>
          </a:stretch>
        </p:blipFill>
        <p:spPr bwMode="auto">
          <a:xfrm>
            <a:off x="2633663" y="1209675"/>
            <a:ext cx="3519487" cy="4770438"/>
          </a:xfrm>
          <a:prstGeom prst="rect">
            <a:avLst/>
          </a:prstGeom>
          <a:noFill/>
        </p:spPr>
      </p:pic>
      <p:sp>
        <p:nvSpPr>
          <p:cNvPr id="8195" name="Text Box 3"/>
          <p:cNvSpPr txBox="1">
            <a:spLocks noChangeArrowheads="1"/>
          </p:cNvSpPr>
          <p:nvPr/>
        </p:nvSpPr>
        <p:spPr bwMode="auto">
          <a:xfrm>
            <a:off x="214282" y="0"/>
            <a:ext cx="8286808" cy="830997"/>
          </a:xfrm>
          <a:prstGeom prst="rect">
            <a:avLst/>
          </a:prstGeom>
          <a:noFill/>
          <a:ln w="9525">
            <a:noFill/>
            <a:miter lim="800000"/>
            <a:headEnd/>
            <a:tailEnd/>
          </a:ln>
          <a:effectLst/>
        </p:spPr>
        <p:txBody>
          <a:bodyPr wrap="square">
            <a:spAutoFit/>
          </a:bodyPr>
          <a:lstStyle/>
          <a:p>
            <a:r>
              <a:rPr lang="fr-FR" sz="2400" b="1" dirty="0">
                <a:solidFill>
                  <a:srgbClr val="7030A0"/>
                </a:solidFill>
                <a:latin typeface="Times New Roman" charset="0"/>
              </a:rPr>
              <a:t>Rapports de la petite courbure, en arrière du petit omentum : la région </a:t>
            </a:r>
            <a:r>
              <a:rPr lang="fr-FR" sz="2400" b="1" dirty="0" smtClean="0">
                <a:solidFill>
                  <a:srgbClr val="7030A0"/>
                </a:solidFill>
                <a:latin typeface="Times New Roman" charset="0"/>
              </a:rPr>
              <a:t>cœliaque</a:t>
            </a:r>
            <a:endParaRPr lang="fr-FR" sz="2400" b="1" dirty="0">
              <a:solidFill>
                <a:srgbClr val="7030A0"/>
              </a:solidFill>
              <a:latin typeface="Times New Roman" charset="0"/>
            </a:endParaRPr>
          </a:p>
        </p:txBody>
      </p:sp>
      <p:sp>
        <p:nvSpPr>
          <p:cNvPr id="8197" name="Text Box 5"/>
          <p:cNvSpPr txBox="1">
            <a:spLocks noChangeArrowheads="1"/>
          </p:cNvSpPr>
          <p:nvPr/>
        </p:nvSpPr>
        <p:spPr bwMode="auto">
          <a:xfrm>
            <a:off x="1073150" y="5981700"/>
            <a:ext cx="7092950" cy="650875"/>
          </a:xfrm>
          <a:prstGeom prst="rect">
            <a:avLst/>
          </a:prstGeom>
          <a:noFill/>
          <a:ln w="9525">
            <a:solidFill>
              <a:schemeClr val="tx1"/>
            </a:solidFill>
            <a:miter lim="800000"/>
            <a:headEnd/>
            <a:tailEnd/>
          </a:ln>
          <a:effectLst/>
        </p:spPr>
        <p:txBody>
          <a:bodyPr anchor="ctr">
            <a:spAutoFit/>
          </a:bodyPr>
          <a:lstStyle/>
          <a:p>
            <a:pPr algn="ctr"/>
            <a:r>
              <a:rPr lang="fr-FR" sz="1800" dirty="0">
                <a:latin typeface="Times New Roman" charset="0"/>
              </a:rPr>
              <a:t> Les douleurs d’origine </a:t>
            </a:r>
            <a:r>
              <a:rPr lang="fr-FR" sz="1800" dirty="0" err="1">
                <a:latin typeface="Times New Roman" charset="0"/>
              </a:rPr>
              <a:t>coeliaque</a:t>
            </a:r>
            <a:r>
              <a:rPr lang="fr-FR" sz="1800">
                <a:latin typeface="Times New Roman" charset="0"/>
              </a:rPr>
              <a:t> peuvent être de très forte intensité </a:t>
            </a:r>
          </a:p>
          <a:p>
            <a:pPr algn="ctr"/>
            <a:r>
              <a:rPr lang="fr-FR" sz="1800">
                <a:latin typeface="Times New Roman" charset="0"/>
              </a:rPr>
              <a:t>(cancer du pancréas, de l’estomac)</a:t>
            </a:r>
          </a:p>
        </p:txBody>
      </p:sp>
      <p:sp>
        <p:nvSpPr>
          <p:cNvPr id="8198" name="Line 6"/>
          <p:cNvSpPr>
            <a:spLocks noChangeShapeType="1"/>
          </p:cNvSpPr>
          <p:nvPr/>
        </p:nvSpPr>
        <p:spPr bwMode="auto">
          <a:xfrm flipV="1">
            <a:off x="2451100" y="2082800"/>
            <a:ext cx="16510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199" name="Text Box 7"/>
          <p:cNvSpPr txBox="1">
            <a:spLocks noChangeArrowheads="1"/>
          </p:cNvSpPr>
          <p:nvPr/>
        </p:nvSpPr>
        <p:spPr bwMode="auto">
          <a:xfrm>
            <a:off x="1263650" y="1854200"/>
            <a:ext cx="1714500" cy="336550"/>
          </a:xfrm>
          <a:prstGeom prst="rect">
            <a:avLst/>
          </a:prstGeom>
          <a:noFill/>
          <a:ln w="9525">
            <a:noFill/>
            <a:miter lim="800000"/>
            <a:headEnd/>
            <a:tailEnd/>
          </a:ln>
          <a:effectLst/>
        </p:spPr>
        <p:txBody>
          <a:bodyPr>
            <a:spAutoFit/>
          </a:bodyPr>
          <a:lstStyle/>
          <a:p>
            <a:pPr algn="ctr"/>
            <a:r>
              <a:rPr lang="fr-FR" sz="1600">
                <a:latin typeface="Times New Roman" charset="0"/>
              </a:rPr>
              <a:t>X droit</a:t>
            </a:r>
            <a:endParaRPr lang="fr-FR" sz="1600" i="1">
              <a:latin typeface="Times New Roman" charset="0"/>
            </a:endParaRPr>
          </a:p>
        </p:txBody>
      </p:sp>
      <p:sp>
        <p:nvSpPr>
          <p:cNvPr id="8201" name="Text Box 9"/>
          <p:cNvSpPr txBox="1">
            <a:spLocks noChangeArrowheads="1"/>
          </p:cNvSpPr>
          <p:nvPr/>
        </p:nvSpPr>
        <p:spPr bwMode="auto">
          <a:xfrm>
            <a:off x="466725" y="779463"/>
            <a:ext cx="6731000" cy="396875"/>
          </a:xfrm>
          <a:prstGeom prst="rect">
            <a:avLst/>
          </a:prstGeom>
          <a:noFill/>
          <a:ln w="9525">
            <a:noFill/>
            <a:miter lim="800000"/>
            <a:headEnd/>
            <a:tailEnd/>
          </a:ln>
          <a:effectLst/>
        </p:spPr>
        <p:txBody>
          <a:bodyPr wrap="none">
            <a:spAutoFit/>
          </a:bodyPr>
          <a:lstStyle/>
          <a:p>
            <a:r>
              <a:rPr lang="fr-FR" sz="2000"/>
              <a:t>Contient des éléments artériels, veineux, nerveux, lymphatiques.</a:t>
            </a:r>
          </a:p>
        </p:txBody>
      </p:sp>
      <p:sp>
        <p:nvSpPr>
          <p:cNvPr id="8202" name="Line 10"/>
          <p:cNvSpPr>
            <a:spLocks noChangeShapeType="1"/>
          </p:cNvSpPr>
          <p:nvPr/>
        </p:nvSpPr>
        <p:spPr bwMode="auto">
          <a:xfrm flipV="1">
            <a:off x="2324100" y="2374900"/>
            <a:ext cx="9906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03" name="Line 11"/>
          <p:cNvSpPr>
            <a:spLocks noChangeShapeType="1"/>
          </p:cNvSpPr>
          <p:nvPr/>
        </p:nvSpPr>
        <p:spPr bwMode="auto">
          <a:xfrm flipV="1">
            <a:off x="2679700" y="3657600"/>
            <a:ext cx="1536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04" name="Line 12"/>
          <p:cNvSpPr>
            <a:spLocks noChangeShapeType="1"/>
          </p:cNvSpPr>
          <p:nvPr/>
        </p:nvSpPr>
        <p:spPr bwMode="auto">
          <a:xfrm flipV="1">
            <a:off x="2433638" y="3929063"/>
            <a:ext cx="1536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05" name="Line 13"/>
          <p:cNvSpPr>
            <a:spLocks noChangeShapeType="1"/>
          </p:cNvSpPr>
          <p:nvPr/>
        </p:nvSpPr>
        <p:spPr bwMode="auto">
          <a:xfrm flipV="1">
            <a:off x="2660650" y="4097338"/>
            <a:ext cx="1571625" cy="119062"/>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06" name="Line 14"/>
          <p:cNvSpPr>
            <a:spLocks noChangeShapeType="1"/>
          </p:cNvSpPr>
          <p:nvPr/>
        </p:nvSpPr>
        <p:spPr bwMode="auto">
          <a:xfrm flipV="1">
            <a:off x="2339975" y="4581525"/>
            <a:ext cx="1536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07" name="Text Box 15"/>
          <p:cNvSpPr txBox="1">
            <a:spLocks noChangeArrowheads="1"/>
          </p:cNvSpPr>
          <p:nvPr/>
        </p:nvSpPr>
        <p:spPr bwMode="auto">
          <a:xfrm>
            <a:off x="455613" y="2151063"/>
            <a:ext cx="2165350" cy="581025"/>
          </a:xfrm>
          <a:prstGeom prst="rect">
            <a:avLst/>
          </a:prstGeom>
          <a:noFill/>
          <a:ln w="9525">
            <a:noFill/>
            <a:miter lim="800000"/>
            <a:headEnd/>
            <a:tailEnd/>
          </a:ln>
          <a:effectLst/>
        </p:spPr>
        <p:txBody>
          <a:bodyPr>
            <a:spAutoFit/>
          </a:bodyPr>
          <a:lstStyle/>
          <a:p>
            <a:pPr algn="ctr"/>
            <a:r>
              <a:rPr lang="fr-FR" sz="1600">
                <a:latin typeface="Times New Roman" charset="0"/>
              </a:rPr>
              <a:t>a.diaphragmatique inférieure</a:t>
            </a:r>
            <a:endParaRPr lang="fr-FR" sz="1600" i="1">
              <a:latin typeface="Times New Roman" charset="0"/>
            </a:endParaRPr>
          </a:p>
        </p:txBody>
      </p:sp>
      <p:sp>
        <p:nvSpPr>
          <p:cNvPr id="8208" name="Text Box 16"/>
          <p:cNvSpPr txBox="1">
            <a:spLocks noChangeArrowheads="1"/>
          </p:cNvSpPr>
          <p:nvPr/>
        </p:nvSpPr>
        <p:spPr bwMode="auto">
          <a:xfrm>
            <a:off x="1133475" y="3429000"/>
            <a:ext cx="1714500" cy="336550"/>
          </a:xfrm>
          <a:prstGeom prst="rect">
            <a:avLst/>
          </a:prstGeom>
          <a:noFill/>
          <a:ln w="9525">
            <a:noFill/>
            <a:miter lim="800000"/>
            <a:headEnd/>
            <a:tailEnd/>
          </a:ln>
          <a:effectLst/>
        </p:spPr>
        <p:txBody>
          <a:bodyPr>
            <a:spAutoFit/>
          </a:bodyPr>
          <a:lstStyle/>
          <a:p>
            <a:pPr algn="ctr"/>
            <a:r>
              <a:rPr lang="fr-FR" sz="1600">
                <a:latin typeface="Times New Roman" charset="0"/>
              </a:rPr>
              <a:t>tronc coeliaque</a:t>
            </a:r>
            <a:endParaRPr lang="fr-FR" sz="1600" i="1">
              <a:latin typeface="Times New Roman" charset="0"/>
            </a:endParaRPr>
          </a:p>
        </p:txBody>
      </p:sp>
      <p:sp>
        <p:nvSpPr>
          <p:cNvPr id="8209" name="Text Box 17"/>
          <p:cNvSpPr txBox="1">
            <a:spLocks noChangeArrowheads="1"/>
          </p:cNvSpPr>
          <p:nvPr/>
        </p:nvSpPr>
        <p:spPr bwMode="auto">
          <a:xfrm>
            <a:off x="447675" y="3705225"/>
            <a:ext cx="2214563" cy="336550"/>
          </a:xfrm>
          <a:prstGeom prst="rect">
            <a:avLst/>
          </a:prstGeom>
          <a:noFill/>
          <a:ln w="9525">
            <a:noFill/>
            <a:miter lim="800000"/>
            <a:headEnd/>
            <a:tailEnd/>
          </a:ln>
          <a:effectLst/>
        </p:spPr>
        <p:txBody>
          <a:bodyPr>
            <a:spAutoFit/>
          </a:bodyPr>
          <a:lstStyle/>
          <a:p>
            <a:pPr algn="ctr"/>
            <a:r>
              <a:rPr lang="fr-FR" sz="1600">
                <a:latin typeface="Times New Roman" charset="0"/>
              </a:rPr>
              <a:t>a.surrénale moyenne</a:t>
            </a:r>
            <a:endParaRPr lang="fr-FR" sz="1600" i="1">
              <a:latin typeface="Times New Roman" charset="0"/>
            </a:endParaRPr>
          </a:p>
        </p:txBody>
      </p:sp>
      <p:sp>
        <p:nvSpPr>
          <p:cNvPr id="8210" name="Text Box 18"/>
          <p:cNvSpPr txBox="1">
            <a:spLocks noChangeArrowheads="1"/>
          </p:cNvSpPr>
          <p:nvPr/>
        </p:nvSpPr>
        <p:spPr bwMode="auto">
          <a:xfrm>
            <a:off x="52388" y="3997325"/>
            <a:ext cx="2974975" cy="336550"/>
          </a:xfrm>
          <a:prstGeom prst="rect">
            <a:avLst/>
          </a:prstGeom>
          <a:noFill/>
          <a:ln w="9525">
            <a:noFill/>
            <a:miter lim="800000"/>
            <a:headEnd/>
            <a:tailEnd/>
          </a:ln>
          <a:effectLst/>
        </p:spPr>
        <p:txBody>
          <a:bodyPr>
            <a:spAutoFit/>
          </a:bodyPr>
          <a:lstStyle/>
          <a:p>
            <a:pPr algn="ctr"/>
            <a:r>
              <a:rPr lang="fr-FR" sz="1600">
                <a:latin typeface="Times New Roman" charset="0"/>
              </a:rPr>
              <a:t>a.mésentérique supérieure</a:t>
            </a:r>
            <a:endParaRPr lang="fr-FR" sz="1600" i="1">
              <a:latin typeface="Times New Roman" charset="0"/>
            </a:endParaRPr>
          </a:p>
        </p:txBody>
      </p:sp>
      <p:sp>
        <p:nvSpPr>
          <p:cNvPr id="8211" name="Text Box 19"/>
          <p:cNvSpPr txBox="1">
            <a:spLocks noChangeArrowheads="1"/>
          </p:cNvSpPr>
          <p:nvPr/>
        </p:nvSpPr>
        <p:spPr bwMode="auto">
          <a:xfrm>
            <a:off x="1428750" y="4365625"/>
            <a:ext cx="1004888" cy="336550"/>
          </a:xfrm>
          <a:prstGeom prst="rect">
            <a:avLst/>
          </a:prstGeom>
          <a:noFill/>
          <a:ln w="9525">
            <a:noFill/>
            <a:miter lim="800000"/>
            <a:headEnd/>
            <a:tailEnd/>
          </a:ln>
          <a:effectLst/>
        </p:spPr>
        <p:txBody>
          <a:bodyPr>
            <a:spAutoFit/>
          </a:bodyPr>
          <a:lstStyle/>
          <a:p>
            <a:pPr algn="ctr"/>
            <a:r>
              <a:rPr lang="fr-FR" sz="1600">
                <a:latin typeface="Times New Roman" charset="0"/>
              </a:rPr>
              <a:t>a. rénale</a:t>
            </a:r>
            <a:endParaRPr lang="fr-FR" sz="1600" i="1">
              <a:latin typeface="Times New Roman" charset="0"/>
            </a:endParaRPr>
          </a:p>
        </p:txBody>
      </p:sp>
      <p:sp>
        <p:nvSpPr>
          <p:cNvPr id="8212" name="Line 20"/>
          <p:cNvSpPr>
            <a:spLocks noChangeShapeType="1"/>
          </p:cNvSpPr>
          <p:nvPr/>
        </p:nvSpPr>
        <p:spPr bwMode="auto">
          <a:xfrm flipH="1" flipV="1">
            <a:off x="5138738" y="2997200"/>
            <a:ext cx="1028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13" name="Line 21"/>
          <p:cNvSpPr>
            <a:spLocks noChangeShapeType="1"/>
          </p:cNvSpPr>
          <p:nvPr/>
        </p:nvSpPr>
        <p:spPr bwMode="auto">
          <a:xfrm flipH="1">
            <a:off x="4751388" y="3276600"/>
            <a:ext cx="1222375" cy="152400"/>
          </a:xfrm>
          <a:prstGeom prst="line">
            <a:avLst/>
          </a:prstGeom>
          <a:noFill/>
          <a:ln w="28575">
            <a:solidFill>
              <a:schemeClr val="tx1"/>
            </a:solidFill>
            <a:round/>
            <a:headEnd/>
            <a:tailEnd type="oval" w="sm" len="sm"/>
          </a:ln>
          <a:effectLst>
            <a:outerShdw dist="28398" dir="1593903" algn="ctr" rotWithShape="0">
              <a:srgbClr val="E8FFD1"/>
            </a:outerShdw>
          </a:effectLst>
        </p:spPr>
        <p:txBody>
          <a:bodyPr wrap="none" anchor="ctr"/>
          <a:lstStyle/>
          <a:p>
            <a:endParaRPr lang="fr-FR"/>
          </a:p>
        </p:txBody>
      </p:sp>
      <p:sp>
        <p:nvSpPr>
          <p:cNvPr id="8214" name="Line 22"/>
          <p:cNvSpPr>
            <a:spLocks noChangeShapeType="1"/>
          </p:cNvSpPr>
          <p:nvPr/>
        </p:nvSpPr>
        <p:spPr bwMode="auto">
          <a:xfrm flipH="1" flipV="1">
            <a:off x="4927600" y="3675063"/>
            <a:ext cx="1028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16" name="Line 24"/>
          <p:cNvSpPr>
            <a:spLocks noChangeShapeType="1"/>
          </p:cNvSpPr>
          <p:nvPr/>
        </p:nvSpPr>
        <p:spPr bwMode="auto">
          <a:xfrm>
            <a:off x="4495800" y="4233863"/>
            <a:ext cx="1127125" cy="0"/>
          </a:xfrm>
          <a:prstGeom prst="line">
            <a:avLst/>
          </a:prstGeom>
          <a:noFill/>
          <a:ln w="28575">
            <a:solidFill>
              <a:schemeClr val="tx1"/>
            </a:solidFill>
            <a:round/>
            <a:headEnd/>
            <a:tailEnd/>
          </a:ln>
          <a:effectLst>
            <a:outerShdw dist="35921" dir="2700000" algn="ctr" rotWithShape="0">
              <a:srgbClr val="E8FFD1"/>
            </a:outerShdw>
          </a:effectLst>
        </p:spPr>
        <p:txBody>
          <a:bodyPr wrap="none" anchor="ctr"/>
          <a:lstStyle/>
          <a:p>
            <a:endParaRPr lang="fr-FR"/>
          </a:p>
        </p:txBody>
      </p:sp>
      <p:sp>
        <p:nvSpPr>
          <p:cNvPr id="8217" name="Line 25"/>
          <p:cNvSpPr>
            <a:spLocks noChangeShapeType="1"/>
          </p:cNvSpPr>
          <p:nvPr/>
        </p:nvSpPr>
        <p:spPr bwMode="auto">
          <a:xfrm flipH="1" flipV="1">
            <a:off x="5070475" y="4803775"/>
            <a:ext cx="663575"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18" name="Line 26"/>
          <p:cNvSpPr>
            <a:spLocks noChangeShapeType="1"/>
          </p:cNvSpPr>
          <p:nvPr/>
        </p:nvSpPr>
        <p:spPr bwMode="auto">
          <a:xfrm flipH="1" flipV="1">
            <a:off x="4876800" y="5341938"/>
            <a:ext cx="1028700" cy="0"/>
          </a:xfrm>
          <a:prstGeom prst="line">
            <a:avLst/>
          </a:prstGeom>
          <a:noFill/>
          <a:ln w="28575">
            <a:solidFill>
              <a:schemeClr val="tx1"/>
            </a:solidFill>
            <a:round/>
            <a:headEnd/>
            <a:tailEnd type="oval" w="sm" len="sm"/>
          </a:ln>
          <a:effectLst>
            <a:outerShdw dist="35921" dir="2700000" algn="ctr" rotWithShape="0">
              <a:srgbClr val="E8FFD1"/>
            </a:outerShdw>
          </a:effectLst>
        </p:spPr>
        <p:txBody>
          <a:bodyPr wrap="none" anchor="ctr"/>
          <a:lstStyle/>
          <a:p>
            <a:endParaRPr lang="fr-FR"/>
          </a:p>
        </p:txBody>
      </p:sp>
      <p:sp>
        <p:nvSpPr>
          <p:cNvPr id="8219" name="Text Box 27"/>
          <p:cNvSpPr txBox="1">
            <a:spLocks noChangeArrowheads="1"/>
          </p:cNvSpPr>
          <p:nvPr/>
        </p:nvSpPr>
        <p:spPr bwMode="auto">
          <a:xfrm>
            <a:off x="5868988" y="2768600"/>
            <a:ext cx="2409825" cy="336550"/>
          </a:xfrm>
          <a:prstGeom prst="rect">
            <a:avLst/>
          </a:prstGeom>
          <a:noFill/>
          <a:ln w="9525">
            <a:noFill/>
            <a:miter lim="800000"/>
            <a:headEnd/>
            <a:tailEnd/>
          </a:ln>
          <a:effectLst/>
        </p:spPr>
        <p:txBody>
          <a:bodyPr>
            <a:spAutoFit/>
          </a:bodyPr>
          <a:lstStyle/>
          <a:p>
            <a:pPr algn="ctr"/>
            <a:r>
              <a:rPr lang="fr-FR" sz="1600">
                <a:latin typeface="Times New Roman" charset="0"/>
              </a:rPr>
              <a:t>n.grand splanchnique</a:t>
            </a:r>
            <a:endParaRPr lang="fr-FR" sz="1600" i="1">
              <a:latin typeface="Times New Roman" charset="0"/>
            </a:endParaRPr>
          </a:p>
        </p:txBody>
      </p:sp>
      <p:sp>
        <p:nvSpPr>
          <p:cNvPr id="8221" name="Text Box 29"/>
          <p:cNvSpPr txBox="1">
            <a:spLocks noChangeArrowheads="1"/>
          </p:cNvSpPr>
          <p:nvPr/>
        </p:nvSpPr>
        <p:spPr bwMode="auto">
          <a:xfrm>
            <a:off x="5607050" y="3444875"/>
            <a:ext cx="2409825" cy="336550"/>
          </a:xfrm>
          <a:prstGeom prst="rect">
            <a:avLst/>
          </a:prstGeom>
          <a:noFill/>
          <a:ln w="9525">
            <a:noFill/>
            <a:miter lim="800000"/>
            <a:headEnd/>
            <a:tailEnd/>
          </a:ln>
          <a:effectLst/>
        </p:spPr>
        <p:txBody>
          <a:bodyPr>
            <a:spAutoFit/>
          </a:bodyPr>
          <a:lstStyle/>
          <a:p>
            <a:pPr algn="ctr"/>
            <a:r>
              <a:rPr lang="fr-FR" sz="1600">
                <a:latin typeface="Times New Roman" charset="0"/>
              </a:rPr>
              <a:t>n.petit splanchnique</a:t>
            </a:r>
            <a:endParaRPr lang="fr-FR" sz="1600" i="1">
              <a:latin typeface="Times New Roman" charset="0"/>
            </a:endParaRPr>
          </a:p>
        </p:txBody>
      </p:sp>
      <p:sp>
        <p:nvSpPr>
          <p:cNvPr id="8222" name="Text Box 30"/>
          <p:cNvSpPr txBox="1">
            <a:spLocks noChangeArrowheads="1"/>
          </p:cNvSpPr>
          <p:nvPr/>
        </p:nvSpPr>
        <p:spPr bwMode="auto">
          <a:xfrm>
            <a:off x="5788025" y="3068638"/>
            <a:ext cx="2409825" cy="336550"/>
          </a:xfrm>
          <a:prstGeom prst="rect">
            <a:avLst/>
          </a:prstGeom>
          <a:noFill/>
          <a:ln w="9525">
            <a:noFill/>
            <a:miter lim="800000"/>
            <a:headEnd/>
            <a:tailEnd/>
          </a:ln>
          <a:effectLst/>
        </p:spPr>
        <p:txBody>
          <a:bodyPr>
            <a:spAutoFit/>
          </a:bodyPr>
          <a:lstStyle/>
          <a:p>
            <a:pPr algn="ctr"/>
            <a:r>
              <a:rPr lang="fr-FR" sz="1600">
                <a:latin typeface="Times New Roman" charset="0"/>
              </a:rPr>
              <a:t>ganglions semi-lunaires</a:t>
            </a:r>
            <a:endParaRPr lang="fr-FR" sz="1600" i="1">
              <a:latin typeface="Times New Roman" charset="0"/>
            </a:endParaRPr>
          </a:p>
        </p:txBody>
      </p:sp>
      <p:sp>
        <p:nvSpPr>
          <p:cNvPr id="8223" name="Text Box 31"/>
          <p:cNvSpPr txBox="1">
            <a:spLocks noChangeArrowheads="1"/>
          </p:cNvSpPr>
          <p:nvPr/>
        </p:nvSpPr>
        <p:spPr bwMode="auto">
          <a:xfrm>
            <a:off x="5267325" y="4024313"/>
            <a:ext cx="3698875" cy="336550"/>
          </a:xfrm>
          <a:prstGeom prst="rect">
            <a:avLst/>
          </a:prstGeom>
          <a:noFill/>
          <a:ln w="9525">
            <a:noFill/>
            <a:miter lim="800000"/>
            <a:headEnd/>
            <a:tailEnd/>
          </a:ln>
          <a:effectLst/>
        </p:spPr>
        <p:txBody>
          <a:bodyPr>
            <a:spAutoFit/>
          </a:bodyPr>
          <a:lstStyle/>
          <a:p>
            <a:pPr algn="ctr"/>
            <a:r>
              <a:rPr lang="fr-FR" sz="1600">
                <a:latin typeface="Times New Roman" charset="0"/>
              </a:rPr>
              <a:t>ganglions mésentériques supérieurs</a:t>
            </a:r>
            <a:endParaRPr lang="fr-FR" sz="1600" i="1">
              <a:latin typeface="Times New Roman" charset="0"/>
            </a:endParaRPr>
          </a:p>
        </p:txBody>
      </p:sp>
      <p:sp>
        <p:nvSpPr>
          <p:cNvPr id="8224" name="Text Box 32"/>
          <p:cNvSpPr txBox="1">
            <a:spLocks noChangeArrowheads="1"/>
          </p:cNvSpPr>
          <p:nvPr/>
        </p:nvSpPr>
        <p:spPr bwMode="auto">
          <a:xfrm>
            <a:off x="5368925" y="4300538"/>
            <a:ext cx="3348038" cy="336550"/>
          </a:xfrm>
          <a:prstGeom prst="rect">
            <a:avLst/>
          </a:prstGeom>
          <a:noFill/>
          <a:ln w="9525">
            <a:noFill/>
            <a:miter lim="800000"/>
            <a:headEnd/>
            <a:tailEnd/>
          </a:ln>
          <a:effectLst/>
        </p:spPr>
        <p:txBody>
          <a:bodyPr>
            <a:spAutoFit/>
          </a:bodyPr>
          <a:lstStyle/>
          <a:p>
            <a:pPr algn="ctr"/>
            <a:r>
              <a:rPr lang="fr-FR" sz="1600">
                <a:latin typeface="Times New Roman" charset="0"/>
              </a:rPr>
              <a:t>ganglions interaortico-cervicaux</a:t>
            </a:r>
            <a:endParaRPr lang="fr-FR" sz="1600" i="1">
              <a:latin typeface="Times New Roman" charset="0"/>
            </a:endParaRPr>
          </a:p>
        </p:txBody>
      </p:sp>
      <p:sp>
        <p:nvSpPr>
          <p:cNvPr id="8226" name="Line 34"/>
          <p:cNvSpPr>
            <a:spLocks noChangeShapeType="1"/>
          </p:cNvSpPr>
          <p:nvPr/>
        </p:nvSpPr>
        <p:spPr bwMode="auto">
          <a:xfrm>
            <a:off x="4673600" y="4505325"/>
            <a:ext cx="990600" cy="0"/>
          </a:xfrm>
          <a:prstGeom prst="line">
            <a:avLst/>
          </a:prstGeom>
          <a:noFill/>
          <a:ln w="28575">
            <a:solidFill>
              <a:schemeClr val="tx1"/>
            </a:solidFill>
            <a:round/>
            <a:headEnd/>
            <a:tailEnd/>
          </a:ln>
          <a:effectLst>
            <a:outerShdw dist="35921" dir="2700000" algn="ctr" rotWithShape="0">
              <a:srgbClr val="E8FFD1"/>
            </a:outerShdw>
          </a:effectLst>
        </p:spPr>
        <p:txBody>
          <a:bodyPr wrap="none" anchor="ctr"/>
          <a:lstStyle/>
          <a:p>
            <a:endParaRPr lang="fr-FR"/>
          </a:p>
        </p:txBody>
      </p:sp>
      <p:sp>
        <p:nvSpPr>
          <p:cNvPr id="8227" name="Text Box 35"/>
          <p:cNvSpPr txBox="1">
            <a:spLocks noChangeArrowheads="1"/>
          </p:cNvSpPr>
          <p:nvPr/>
        </p:nvSpPr>
        <p:spPr bwMode="auto">
          <a:xfrm>
            <a:off x="4905375" y="4572000"/>
            <a:ext cx="3348038" cy="336550"/>
          </a:xfrm>
          <a:prstGeom prst="rect">
            <a:avLst/>
          </a:prstGeom>
          <a:noFill/>
          <a:ln w="9525">
            <a:noFill/>
            <a:miter lim="800000"/>
            <a:headEnd/>
            <a:tailEnd/>
          </a:ln>
          <a:effectLst/>
        </p:spPr>
        <p:txBody>
          <a:bodyPr>
            <a:spAutoFit/>
          </a:bodyPr>
          <a:lstStyle/>
          <a:p>
            <a:pPr algn="ctr"/>
            <a:r>
              <a:rPr lang="fr-FR" sz="1600">
                <a:latin typeface="Times New Roman" charset="0"/>
              </a:rPr>
              <a:t>chaîne sympathique</a:t>
            </a:r>
            <a:endParaRPr lang="fr-FR" sz="1600" i="1">
              <a:latin typeface="Times New Roman" charset="0"/>
            </a:endParaRPr>
          </a:p>
        </p:txBody>
      </p:sp>
      <p:sp>
        <p:nvSpPr>
          <p:cNvPr id="8228" name="Text Box 36"/>
          <p:cNvSpPr txBox="1">
            <a:spLocks noChangeArrowheads="1"/>
          </p:cNvSpPr>
          <p:nvPr/>
        </p:nvSpPr>
        <p:spPr bwMode="auto">
          <a:xfrm>
            <a:off x="5054600" y="5116513"/>
            <a:ext cx="3348038" cy="336550"/>
          </a:xfrm>
          <a:prstGeom prst="rect">
            <a:avLst/>
          </a:prstGeom>
          <a:noFill/>
          <a:ln w="9525">
            <a:noFill/>
            <a:miter lim="800000"/>
            <a:headEnd/>
            <a:tailEnd/>
          </a:ln>
          <a:effectLst/>
        </p:spPr>
        <p:txBody>
          <a:bodyPr>
            <a:spAutoFit/>
          </a:bodyPr>
          <a:lstStyle/>
          <a:p>
            <a:pPr algn="ctr"/>
            <a:r>
              <a:rPr lang="fr-FR" sz="1600">
                <a:latin typeface="Times New Roman" charset="0"/>
              </a:rPr>
              <a:t>v.azygos inférieure</a:t>
            </a:r>
            <a:endParaRPr lang="fr-FR" sz="1600" i="1">
              <a:latin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0100" y="2428868"/>
            <a:ext cx="7858180" cy="1446550"/>
          </a:xfrm>
          <a:prstGeom prst="rect">
            <a:avLst/>
          </a:prstGeom>
          <a:noFill/>
        </p:spPr>
        <p:txBody>
          <a:bodyPr wrap="square" rtlCol="0">
            <a:spAutoFit/>
          </a:bodyPr>
          <a:lstStyle/>
          <a:p>
            <a:r>
              <a:rPr lang="fr-FR" sz="4400" dirty="0" smtClean="0">
                <a:solidFill>
                  <a:srgbClr val="FF0000"/>
                </a:solidFill>
              </a:rPr>
              <a:t>Vascularisation et innervation 		de l’estomac</a:t>
            </a:r>
            <a:endParaRPr lang="fr-FR" sz="4400" dirty="0">
              <a:solidFill>
                <a:srgbClr val="FF0000"/>
              </a:solidFill>
            </a:endParaRPr>
          </a:p>
        </p:txBody>
      </p:sp>
      <p:sp>
        <p:nvSpPr>
          <p:cNvPr id="3" name="ZoneTexte 2"/>
          <p:cNvSpPr txBox="1"/>
          <p:nvPr/>
        </p:nvSpPr>
        <p:spPr>
          <a:xfrm>
            <a:off x="1857356" y="4929198"/>
            <a:ext cx="6786610" cy="523220"/>
          </a:xfrm>
          <a:prstGeom prst="rect">
            <a:avLst/>
          </a:prstGeom>
          <a:noFill/>
        </p:spPr>
        <p:txBody>
          <a:bodyPr wrap="square" rtlCol="0">
            <a:spAutoFit/>
          </a:bodyPr>
          <a:lstStyle/>
          <a:p>
            <a:r>
              <a:rPr lang="fr-FR" sz="2800" dirty="0" smtClean="0"/>
              <a:t>2</a:t>
            </a:r>
            <a:r>
              <a:rPr lang="fr-FR" sz="2800" baseline="30000" dirty="0" smtClean="0"/>
              <a:t>e</a:t>
            </a:r>
            <a:r>
              <a:rPr lang="fr-FR" sz="2800" dirty="0" smtClean="0"/>
              <a:t> année médecine 2012-2013</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428604"/>
            <a:ext cx="7643866" cy="64293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42984"/>
            <a:ext cx="7929618" cy="4154984"/>
          </a:xfrm>
          <a:prstGeom prst="rect">
            <a:avLst/>
          </a:prstGeom>
        </p:spPr>
        <p:txBody>
          <a:bodyPr wrap="square">
            <a:spAutoFit/>
          </a:bodyPr>
          <a:lstStyle/>
          <a:p>
            <a:r>
              <a:rPr lang="fr-FR" sz="3200" b="1" dirty="0" smtClean="0">
                <a:solidFill>
                  <a:srgbClr val="FF0000"/>
                </a:solidFill>
              </a:rPr>
              <a:t>Artères de l'estomac:</a:t>
            </a:r>
          </a:p>
          <a:p>
            <a:r>
              <a:rPr lang="fr-FR" b="1" dirty="0" smtClean="0"/>
              <a:t/>
            </a:r>
            <a:br>
              <a:rPr lang="fr-FR" b="1" dirty="0" smtClean="0"/>
            </a:br>
            <a:endParaRPr lang="fr-FR" b="1" dirty="0" smtClean="0"/>
          </a:p>
          <a:p>
            <a:r>
              <a:rPr lang="fr-FR" sz="2800" dirty="0" smtClean="0"/>
              <a:t>Elles viennent toutes des branches du </a:t>
            </a:r>
            <a:r>
              <a:rPr lang="fr-FR" sz="2800" i="1" u="sng" dirty="0" smtClean="0"/>
              <a:t>tronc cœliaque</a:t>
            </a:r>
            <a:r>
              <a:rPr lang="fr-FR" sz="2800" dirty="0" smtClean="0"/>
              <a:t>, première branche collatérale viscérale de l’aorte abdominale.</a:t>
            </a:r>
          </a:p>
          <a:p>
            <a:endParaRPr lang="fr-FR" sz="2800" dirty="0" smtClean="0"/>
          </a:p>
          <a:p>
            <a:r>
              <a:rPr lang="fr-FR" sz="2800" dirty="0" smtClean="0"/>
              <a:t>Elles constituent trois systèmes :</a:t>
            </a:r>
            <a:r>
              <a:rPr lang="fr-FR" sz="2800" b="1" dirty="0" smtClean="0">
                <a:solidFill>
                  <a:srgbClr val="FF0000"/>
                </a:solidFill>
              </a:rPr>
              <a:t>cercle artériel de la petite courbure, </a:t>
            </a:r>
            <a:r>
              <a:rPr lang="fr-FR" sz="2800" b="1" u="sng" dirty="0" smtClean="0">
                <a:solidFill>
                  <a:srgbClr val="FF0000"/>
                </a:solidFill>
              </a:rPr>
              <a:t>cercle artériel de la grande courbure</a:t>
            </a:r>
            <a:r>
              <a:rPr lang="fr-FR" sz="2800" b="1" dirty="0" smtClean="0">
                <a:solidFill>
                  <a:srgbClr val="FF0000"/>
                </a:solidFill>
              </a:rPr>
              <a:t> et les artères gastriques courtes</a:t>
            </a:r>
            <a:endParaRPr lang="fr-F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00108"/>
            <a:ext cx="8715436" cy="5016758"/>
          </a:xfrm>
          <a:prstGeom prst="rect">
            <a:avLst/>
          </a:prstGeom>
        </p:spPr>
        <p:txBody>
          <a:bodyPr wrap="square">
            <a:spAutoFit/>
          </a:bodyPr>
          <a:lstStyle/>
          <a:p>
            <a:r>
              <a:rPr lang="fr-FR" dirty="0" smtClean="0"/>
              <a:t>-</a:t>
            </a:r>
            <a:r>
              <a:rPr lang="fr-FR" sz="3200" b="1" dirty="0" smtClean="0">
                <a:solidFill>
                  <a:srgbClr val="FF0000"/>
                </a:solidFill>
              </a:rPr>
              <a:t>cercle artériel de la petite courbure </a:t>
            </a:r>
            <a:r>
              <a:rPr lang="fr-FR" sz="3200" dirty="0" smtClean="0"/>
              <a:t>(issu de la coronaire stomachique et de la pylorique)</a:t>
            </a:r>
          </a:p>
          <a:p>
            <a:endParaRPr lang="fr-FR" sz="3200" dirty="0" smtClean="0"/>
          </a:p>
          <a:p>
            <a:r>
              <a:rPr lang="fr-FR" sz="3200" dirty="0" smtClean="0"/>
              <a:t>-</a:t>
            </a:r>
            <a:r>
              <a:rPr lang="fr-FR" sz="3200" b="1" dirty="0" smtClean="0">
                <a:solidFill>
                  <a:srgbClr val="FF0000"/>
                </a:solidFill>
              </a:rPr>
              <a:t>cercle artériel de la grande courbure </a:t>
            </a:r>
            <a:r>
              <a:rPr lang="fr-FR" sz="3200" dirty="0" smtClean="0"/>
              <a:t>(issu des artères gastro-</a:t>
            </a:r>
            <a:r>
              <a:rPr lang="fr-FR" sz="3200" dirty="0" err="1" smtClean="0"/>
              <a:t>épiploïques</a:t>
            </a:r>
            <a:r>
              <a:rPr lang="fr-FR" sz="3200" dirty="0" smtClean="0"/>
              <a:t> droite et gauche)</a:t>
            </a:r>
          </a:p>
          <a:p>
            <a:endParaRPr lang="fr-FR" sz="3200" dirty="0" smtClean="0"/>
          </a:p>
          <a:p>
            <a:r>
              <a:rPr lang="fr-FR" sz="3200" dirty="0" smtClean="0"/>
              <a:t>La vascularisation gastrique est renforcée par </a:t>
            </a:r>
            <a:r>
              <a:rPr lang="fr-FR" sz="3200" b="1" dirty="0" smtClean="0">
                <a:solidFill>
                  <a:srgbClr val="FF0000"/>
                </a:solidFill>
              </a:rPr>
              <a:t>les vaisseaux courts </a:t>
            </a:r>
            <a:r>
              <a:rPr lang="fr-FR" sz="3200" dirty="0" smtClean="0"/>
              <a:t>issus de l’artère polaire supérieure de la rate (branche de l’artère splénique)</a:t>
            </a:r>
            <a:endParaRPr lang="fr-FR"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TotalTime>
  <Words>869</Words>
  <Application>Microsoft Office PowerPoint</Application>
  <PresentationFormat>Affichage à l'écran (4:3)</PresentationFormat>
  <Paragraphs>157</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Débit</vt:lpstr>
      <vt:lpstr>ESTOMAC</vt:lpstr>
      <vt:lpstr>Rapports de la grande courbure de l’estomac:</vt:lpstr>
      <vt:lpstr>Rapports de la petite courbure de l’estomac: le petit omentum(petit épiploon):</vt:lpstr>
      <vt:lpstr>Rapports de la petite courbure de l’estomac:  la région cœliaque de luschka</vt:lpstr>
      <vt:lpstr>Diapositive 5</vt:lpstr>
      <vt:lpstr>Diapositive 6</vt:lpstr>
      <vt:lpstr>Diapositive 7</vt:lpstr>
      <vt:lpstr>Diapositive 8</vt:lpstr>
      <vt:lpstr>Diapositive 9</vt:lpstr>
      <vt:lpstr>Diapositive 10</vt:lpstr>
      <vt:lpstr>Diapositive 11</vt:lpstr>
      <vt:lpstr>Vascularisation artérielle:</vt:lpstr>
      <vt:lpstr>Diapositive 13</vt:lpstr>
      <vt:lpstr>Diapositive 14</vt:lpstr>
      <vt:lpstr>Diapositive 15</vt:lpstr>
      <vt:lpstr>Le drainage veineux:</vt:lpstr>
      <vt:lpstr>Diapositive 17</vt:lpstr>
      <vt:lpstr>Le drainage lymphatique:</vt:lpstr>
      <vt:lpstr>Diapositive 19</vt:lpstr>
      <vt:lpstr>Le drainage lymphatique:</vt:lpstr>
      <vt:lpstr>Diapositive 21</vt:lpstr>
      <vt:lpstr>Diapositive 22</vt:lpstr>
      <vt:lpstr>Diapositive 23</vt:lpstr>
      <vt:lpstr>Diapositive 24</vt:lpstr>
      <vt:lpstr>Diapositive 25</vt:lpstr>
      <vt:lpstr>La forme et la description de l’estomac</vt:lpstr>
      <vt:lpstr>Diapositive 27</vt:lpstr>
      <vt:lpstr>Diapositive 28</vt:lpstr>
      <vt:lpstr>Diapositive 29</vt:lpstr>
      <vt:lpstr>Diapositive 30</vt:lpstr>
      <vt:lpstr>Diapositive 31</vt:lpstr>
      <vt:lpstr>Diapositive 32</vt:lpstr>
      <vt:lpstr>Diapositive 33</vt:lpstr>
      <vt:lpstr>Diapositive 34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ency-education.com</dc:creator>
  <cp:lastModifiedBy>pc</cp:lastModifiedBy>
  <cp:revision>21</cp:revision>
  <dcterms:created xsi:type="dcterms:W3CDTF">2012-11-16T19:30:16Z</dcterms:created>
  <dcterms:modified xsi:type="dcterms:W3CDTF">2012-11-20T06:21:16Z</dcterms:modified>
</cp:coreProperties>
</file>