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0" r:id="rId6"/>
    <p:sldId id="260" r:id="rId7"/>
    <p:sldId id="261" r:id="rId8"/>
    <p:sldId id="262" r:id="rId9"/>
    <p:sldId id="263" r:id="rId10"/>
    <p:sldId id="264" r:id="rId11"/>
    <p:sldId id="301" r:id="rId12"/>
    <p:sldId id="296" r:id="rId13"/>
    <p:sldId id="265" r:id="rId14"/>
    <p:sldId id="309" r:id="rId15"/>
    <p:sldId id="286" r:id="rId16"/>
    <p:sldId id="266" r:id="rId17"/>
    <p:sldId id="291" r:id="rId18"/>
    <p:sldId id="267" r:id="rId19"/>
    <p:sldId id="268" r:id="rId20"/>
    <p:sldId id="269" r:id="rId21"/>
    <p:sldId id="270" r:id="rId22"/>
    <p:sldId id="307" r:id="rId23"/>
    <p:sldId id="287" r:id="rId24"/>
    <p:sldId id="271" r:id="rId25"/>
    <p:sldId id="272" r:id="rId26"/>
    <p:sldId id="288" r:id="rId27"/>
    <p:sldId id="273" r:id="rId28"/>
    <p:sldId id="308" r:id="rId29"/>
    <p:sldId id="274" r:id="rId30"/>
    <p:sldId id="275" r:id="rId31"/>
    <p:sldId id="298" r:id="rId32"/>
    <p:sldId id="292" r:id="rId33"/>
    <p:sldId id="303" r:id="rId34"/>
    <p:sldId id="300" r:id="rId35"/>
    <p:sldId id="276" r:id="rId36"/>
    <p:sldId id="289" r:id="rId37"/>
    <p:sldId id="277" r:id="rId38"/>
    <p:sldId id="304" r:id="rId39"/>
    <p:sldId id="278" r:id="rId40"/>
    <p:sldId id="306" r:id="rId41"/>
    <p:sldId id="297" r:id="rId42"/>
    <p:sldId id="299" r:id="rId43"/>
    <p:sldId id="279" r:id="rId44"/>
    <p:sldId id="280" r:id="rId45"/>
    <p:sldId id="281" r:id="rId46"/>
    <p:sldId id="305" r:id="rId47"/>
    <p:sldId id="295" r:id="rId48"/>
    <p:sldId id="282" r:id="rId49"/>
    <p:sldId id="302" r:id="rId50"/>
    <p:sldId id="293" r:id="rId51"/>
    <p:sldId id="294" r:id="rId52"/>
    <p:sldId id="283" r:id="rId53"/>
    <p:sldId id="284" r:id="rId54"/>
    <p:sldId id="285" r:id="rId5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9C38-93AB-4D2E-9D1F-B264245FDC78}" type="datetimeFigureOut">
              <a:rPr lang="fr-FR" smtClean="0"/>
              <a:pPr/>
              <a:t>22/11/2012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0D5F-3516-48DA-8198-ADD7F46B25A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9C38-93AB-4D2E-9D1F-B264245FDC78}" type="datetimeFigureOut">
              <a:rPr lang="fr-FR" smtClean="0"/>
              <a:pPr/>
              <a:t>22/11/2012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0D5F-3516-48DA-8198-ADD7F46B25A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9C38-93AB-4D2E-9D1F-B264245FDC78}" type="datetimeFigureOut">
              <a:rPr lang="fr-FR" smtClean="0"/>
              <a:pPr/>
              <a:t>22/11/2012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0D5F-3516-48DA-8198-ADD7F46B25A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9C38-93AB-4D2E-9D1F-B264245FDC78}" type="datetimeFigureOut">
              <a:rPr lang="fr-FR" smtClean="0"/>
              <a:pPr/>
              <a:t>22/11/2012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0D5F-3516-48DA-8198-ADD7F46B25A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9C38-93AB-4D2E-9D1F-B264245FDC78}" type="datetimeFigureOut">
              <a:rPr lang="fr-FR" smtClean="0"/>
              <a:pPr/>
              <a:t>22/11/2012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0D5F-3516-48DA-8198-ADD7F46B25A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9C38-93AB-4D2E-9D1F-B264245FDC78}" type="datetimeFigureOut">
              <a:rPr lang="fr-FR" smtClean="0"/>
              <a:pPr/>
              <a:t>22/11/2012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0D5F-3516-48DA-8198-ADD7F46B25A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9C38-93AB-4D2E-9D1F-B264245FDC78}" type="datetimeFigureOut">
              <a:rPr lang="fr-FR" smtClean="0"/>
              <a:pPr/>
              <a:t>22/11/2012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0D5F-3516-48DA-8198-ADD7F46B25A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9C38-93AB-4D2E-9D1F-B264245FDC78}" type="datetimeFigureOut">
              <a:rPr lang="fr-FR" smtClean="0"/>
              <a:pPr/>
              <a:t>22/11/2012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0D5F-3516-48DA-8198-ADD7F46B25A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9C38-93AB-4D2E-9D1F-B264245FDC78}" type="datetimeFigureOut">
              <a:rPr lang="fr-FR" smtClean="0"/>
              <a:pPr/>
              <a:t>22/11/2012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0D5F-3516-48DA-8198-ADD7F46B25A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9C38-93AB-4D2E-9D1F-B264245FDC78}" type="datetimeFigureOut">
              <a:rPr lang="fr-FR" smtClean="0"/>
              <a:pPr/>
              <a:t>22/11/2012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0D5F-3516-48DA-8198-ADD7F46B25A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9C38-93AB-4D2E-9D1F-B264245FDC78}" type="datetimeFigureOut">
              <a:rPr lang="fr-FR" smtClean="0"/>
              <a:pPr/>
              <a:t>22/11/2012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0D5F-3516-48DA-8198-ADD7F46B25A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F9C38-93AB-4D2E-9D1F-B264245FDC78}" type="datetimeFigureOut">
              <a:rPr lang="fr-FR" smtClean="0"/>
              <a:pPr/>
              <a:t>22/11/2012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10D5F-3516-48DA-8198-ADD7F46B25A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DUODENO-PANCREAS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Anatomie descriptive topographique et fonctionnelle 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D. Le quatrième duodénum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>
                <a:solidFill>
                  <a:srgbClr val="FF0000"/>
                </a:solidFill>
              </a:rPr>
              <a:t>Le quatrième duodénum </a:t>
            </a:r>
            <a:r>
              <a:rPr lang="fr-FR" dirty="0"/>
              <a:t>ou partie ascendante est vertical en cranial de </a:t>
            </a:r>
            <a:r>
              <a:rPr lang="fr-FR" dirty="0">
                <a:solidFill>
                  <a:srgbClr val="FF0000"/>
                </a:solidFill>
              </a:rPr>
              <a:t>L4 à L2 </a:t>
            </a:r>
            <a:r>
              <a:rPr lang="fr-FR" dirty="0"/>
              <a:t>sur le flanc</a:t>
            </a:r>
          </a:p>
          <a:p>
            <a:pPr>
              <a:buNone/>
            </a:pPr>
            <a:r>
              <a:rPr lang="fr-FR" dirty="0" smtClean="0"/>
              <a:t>    gauche </a:t>
            </a:r>
            <a:r>
              <a:rPr lang="fr-FR" dirty="0"/>
              <a:t>du rachis, puis se poursuit par un angle très aigu avec le jéjunum </a:t>
            </a:r>
            <a:r>
              <a:rPr lang="fr-FR" dirty="0">
                <a:solidFill>
                  <a:srgbClr val="FF0000"/>
                </a:solidFill>
              </a:rPr>
              <a:t>(angle duodéno-jéjunal</a:t>
            </a:r>
            <a:r>
              <a:rPr lang="fr-FR" dirty="0" smtClean="0">
                <a:solidFill>
                  <a:srgbClr val="FF0000"/>
                </a:solidFill>
              </a:rPr>
              <a:t>), </a:t>
            </a:r>
            <a:r>
              <a:rPr lang="fr-FR" dirty="0" smtClean="0"/>
              <a:t>qui </a:t>
            </a:r>
            <a:r>
              <a:rPr lang="fr-FR" dirty="0"/>
              <a:t>est </a:t>
            </a:r>
            <a:r>
              <a:rPr lang="fr-FR" dirty="0">
                <a:solidFill>
                  <a:srgbClr val="FF0000"/>
                </a:solidFill>
              </a:rPr>
              <a:t>attaché au pilier gauche du diaphragme par le muscle suspenseur du duodénum.</a:t>
            </a:r>
          </a:p>
          <a:p>
            <a:r>
              <a:rPr lang="fr-FR" dirty="0" smtClean="0"/>
              <a:t> </a:t>
            </a:r>
            <a:r>
              <a:rPr lang="fr-FR" dirty="0">
                <a:solidFill>
                  <a:srgbClr val="FF0000"/>
                </a:solidFill>
              </a:rPr>
              <a:t>La longueur moyenne </a:t>
            </a:r>
            <a:r>
              <a:rPr lang="fr-FR" dirty="0"/>
              <a:t>du duodénum est de </a:t>
            </a:r>
            <a:r>
              <a:rPr lang="fr-FR" dirty="0">
                <a:solidFill>
                  <a:srgbClr val="FF0000"/>
                </a:solidFill>
              </a:rPr>
              <a:t>30</a:t>
            </a:r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</a:rPr>
              <a:t>cm</a:t>
            </a:r>
            <a:r>
              <a:rPr lang="fr-FR" dirty="0"/>
              <a:t>. Son </a:t>
            </a:r>
            <a:r>
              <a:rPr lang="fr-FR" dirty="0">
                <a:solidFill>
                  <a:srgbClr val="FF0000"/>
                </a:solidFill>
              </a:rPr>
              <a:t>calibre</a:t>
            </a:r>
            <a:r>
              <a:rPr lang="fr-FR" dirty="0"/>
              <a:t> est </a:t>
            </a:r>
            <a:r>
              <a:rPr lang="fr-FR" dirty="0">
                <a:solidFill>
                  <a:srgbClr val="FF0000"/>
                </a:solidFill>
              </a:rPr>
              <a:t>irrégulier</a:t>
            </a:r>
            <a:r>
              <a:rPr lang="fr-FR"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mall-duoden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889000"/>
            <a:ext cx="8724900" cy="508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uoden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543050"/>
            <a:ext cx="5080000" cy="37719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II. Le pancréas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>
                <a:solidFill>
                  <a:srgbClr val="FF0000"/>
                </a:solidFill>
              </a:rPr>
              <a:t>Glande irrégulière, de consistance ferme et grenue mais friable, de coloration rosée</a:t>
            </a:r>
            <a:r>
              <a:rPr lang="fr-FR" dirty="0" smtClean="0">
                <a:solidFill>
                  <a:srgbClr val="FF0000"/>
                </a:solidFill>
              </a:rPr>
              <a:t>.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dirty="0" smtClean="0"/>
              <a:t> </a:t>
            </a:r>
            <a:r>
              <a:rPr lang="fr-FR" dirty="0"/>
              <a:t>Il s'allonge transversalement au devant du rachis selon une direction oblique en cranial (en haut) et en</a:t>
            </a:r>
          </a:p>
          <a:p>
            <a:pPr>
              <a:buNone/>
            </a:pPr>
            <a:r>
              <a:rPr lang="fr-FR" dirty="0" smtClean="0"/>
              <a:t>     latéral </a:t>
            </a:r>
            <a:r>
              <a:rPr lang="fr-FR" dirty="0"/>
              <a:t>gauche.</a:t>
            </a:r>
          </a:p>
          <a:p>
            <a:r>
              <a:rPr lang="fr-FR" dirty="0" smtClean="0"/>
              <a:t> </a:t>
            </a:r>
            <a:r>
              <a:rPr lang="fr-FR" dirty="0"/>
              <a:t>Lui aussi est </a:t>
            </a:r>
            <a:r>
              <a:rPr lang="fr-FR" dirty="0">
                <a:solidFill>
                  <a:srgbClr val="FF0000"/>
                </a:solidFill>
              </a:rPr>
              <a:t>à cheval sur le rachis </a:t>
            </a:r>
            <a:r>
              <a:rPr lang="fr-FR" dirty="0"/>
              <a:t>d'où risque de </a:t>
            </a:r>
            <a:r>
              <a:rPr lang="fr-FR" dirty="0">
                <a:solidFill>
                  <a:srgbClr val="FF0000"/>
                </a:solidFill>
              </a:rPr>
              <a:t>contusion lors des traumatismes abdominaux avec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     risque </a:t>
            </a:r>
            <a:r>
              <a:rPr lang="fr-FR" dirty="0">
                <a:solidFill>
                  <a:srgbClr val="FF0000"/>
                </a:solidFill>
              </a:rPr>
              <a:t>de </a:t>
            </a:r>
            <a:r>
              <a:rPr lang="fr-FR" dirty="0" smtClean="0">
                <a:solidFill>
                  <a:srgbClr val="FF0000"/>
                </a:solidFill>
              </a:rPr>
              <a:t>pancréatites</a:t>
            </a:r>
            <a:r>
              <a:rPr lang="fr-FR" dirty="0">
                <a:solidFill>
                  <a:srgbClr val="FF0000"/>
                </a:solidFill>
              </a:rPr>
              <a:t>, de fistules pancréatiques ou de kystes pancréatiques.</a:t>
            </a:r>
          </a:p>
          <a:p>
            <a:r>
              <a:rPr lang="fr-FR" dirty="0" smtClean="0"/>
              <a:t> </a:t>
            </a:r>
            <a:r>
              <a:rPr lang="fr-FR" dirty="0"/>
              <a:t>On lui distingue </a:t>
            </a:r>
            <a:r>
              <a:rPr lang="fr-FR" dirty="0">
                <a:solidFill>
                  <a:srgbClr val="FF0000"/>
                </a:solidFill>
              </a:rPr>
              <a:t>quatre portions </a:t>
            </a:r>
            <a:r>
              <a:rPr lang="fr-FR" dirty="0"/>
              <a:t>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ancreas_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209550"/>
            <a:ext cx="5600700" cy="64389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natomie_pancre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301" y="2051222"/>
            <a:ext cx="4825397" cy="275555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A. La tête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de forme grossièrement </a:t>
            </a:r>
            <a:r>
              <a:rPr lang="fr-FR" dirty="0">
                <a:solidFill>
                  <a:srgbClr val="FF0000"/>
                </a:solidFill>
              </a:rPr>
              <a:t>quadrilatère, encastrée dans le cadre duodénal, comme un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    pneu </a:t>
            </a:r>
            <a:r>
              <a:rPr lang="fr-FR" dirty="0">
                <a:solidFill>
                  <a:srgbClr val="FF0000"/>
                </a:solidFill>
              </a:rPr>
              <a:t>dans une jante</a:t>
            </a:r>
            <a:r>
              <a:rPr lang="fr-FR" dirty="0"/>
              <a:t>, présente 4 bords :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Le bord </a:t>
            </a:r>
            <a:r>
              <a:rPr lang="fr-FR" dirty="0" err="1" smtClean="0">
                <a:solidFill>
                  <a:srgbClr val="FF0000"/>
                </a:solidFill>
              </a:rPr>
              <a:t>cranial</a:t>
            </a:r>
            <a:r>
              <a:rPr lang="fr-FR" dirty="0" smtClean="0">
                <a:solidFill>
                  <a:srgbClr val="FF0000"/>
                </a:solidFill>
              </a:rPr>
              <a:t> (supérieur ), </a:t>
            </a:r>
            <a:r>
              <a:rPr lang="fr-FR" dirty="0"/>
              <a:t>au niveau du premier duodénum, forme une gouttière </a:t>
            </a:r>
            <a:r>
              <a:rPr lang="fr-FR" dirty="0" smtClean="0"/>
              <a:t>nettement creusée</a:t>
            </a:r>
            <a:r>
              <a:rPr lang="fr-FR" dirty="0"/>
              <a:t>, soulignée à son origine par 2 tubercules, l'un pré-duodénal, l'autre </a:t>
            </a:r>
            <a:r>
              <a:rPr lang="fr-FR" dirty="0" smtClean="0"/>
              <a:t>rétro duodénal (appelé </a:t>
            </a:r>
            <a:r>
              <a:rPr lang="fr-FR" dirty="0"/>
              <a:t>aussi </a:t>
            </a:r>
            <a:r>
              <a:rPr lang="fr-FR" dirty="0">
                <a:solidFill>
                  <a:srgbClr val="FF0000"/>
                </a:solidFill>
              </a:rPr>
              <a:t>tubercule omental </a:t>
            </a:r>
            <a:r>
              <a:rPr lang="fr-FR" dirty="0"/>
              <a:t>car le </a:t>
            </a:r>
            <a:r>
              <a:rPr lang="fr-FR" dirty="0">
                <a:solidFill>
                  <a:srgbClr val="FF0000"/>
                </a:solidFill>
              </a:rPr>
              <a:t>petit omentum 'petit épiploon' </a:t>
            </a:r>
            <a:r>
              <a:rPr lang="fr-FR" dirty="0" smtClean="0">
                <a:solidFill>
                  <a:srgbClr val="FF0000"/>
                </a:solidFill>
              </a:rPr>
              <a:t>s'insère sur </a:t>
            </a:r>
            <a:r>
              <a:rPr lang="fr-FR" dirty="0">
                <a:solidFill>
                  <a:srgbClr val="FF0000"/>
                </a:solidFill>
              </a:rPr>
              <a:t>lui</a:t>
            </a:r>
            <a:r>
              <a:rPr lang="fr-FR" dirty="0"/>
              <a:t>).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ancr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38" y="1500174"/>
            <a:ext cx="7074429" cy="414340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suite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>
                <a:solidFill>
                  <a:srgbClr val="FF0000"/>
                </a:solidFill>
              </a:rPr>
              <a:t>Le bord droit</a:t>
            </a:r>
            <a:r>
              <a:rPr lang="fr-FR" dirty="0"/>
              <a:t>, est aussi en rapport étroit avec le deuxième duodénum. </a:t>
            </a:r>
            <a:r>
              <a:rPr lang="fr-FR" dirty="0">
                <a:solidFill>
                  <a:srgbClr val="FF0000"/>
                </a:solidFill>
              </a:rPr>
              <a:t>C'est là </a:t>
            </a:r>
            <a:r>
              <a:rPr lang="fr-FR" dirty="0" smtClean="0">
                <a:solidFill>
                  <a:srgbClr val="FF0000"/>
                </a:solidFill>
              </a:rPr>
              <a:t>que s'abouchent </a:t>
            </a:r>
            <a:r>
              <a:rPr lang="fr-FR" dirty="0">
                <a:solidFill>
                  <a:srgbClr val="FF0000"/>
                </a:solidFill>
              </a:rPr>
              <a:t>les canaux pancréatiques.</a:t>
            </a:r>
          </a:p>
          <a:p>
            <a:r>
              <a:rPr lang="fr-FR" dirty="0" smtClean="0"/>
              <a:t> </a:t>
            </a:r>
            <a:r>
              <a:rPr lang="fr-FR" dirty="0">
                <a:solidFill>
                  <a:srgbClr val="FF0000"/>
                </a:solidFill>
              </a:rPr>
              <a:t>Le bord caudal</a:t>
            </a:r>
            <a:r>
              <a:rPr lang="fr-FR" dirty="0"/>
              <a:t>, est simplement au contact du troisième duodénum et se poursuit </a:t>
            </a:r>
            <a:r>
              <a:rPr lang="fr-FR" dirty="0" smtClean="0"/>
              <a:t>vers la </a:t>
            </a:r>
            <a:r>
              <a:rPr lang="fr-FR" dirty="0"/>
              <a:t>gauche par une languette de tissu pancréatique qui s'engage en arrière des </a:t>
            </a:r>
            <a:r>
              <a:rPr lang="fr-FR" dirty="0" smtClean="0"/>
              <a:t>vaisseau mésentériques </a:t>
            </a:r>
            <a:r>
              <a:rPr lang="fr-FR" dirty="0"/>
              <a:t>: </a:t>
            </a:r>
            <a:r>
              <a:rPr lang="fr-FR" dirty="0">
                <a:solidFill>
                  <a:srgbClr val="FF0000"/>
                </a:solidFill>
              </a:rPr>
              <a:t>c'est le processus uncinatus ou petit pancréas.</a:t>
            </a:r>
          </a:p>
          <a:p>
            <a:r>
              <a:rPr lang="fr-FR" dirty="0" smtClean="0"/>
              <a:t> </a:t>
            </a:r>
            <a:r>
              <a:rPr lang="fr-FR" dirty="0">
                <a:solidFill>
                  <a:srgbClr val="FF0000"/>
                </a:solidFill>
              </a:rPr>
              <a:t>Le bord gauche </a:t>
            </a:r>
            <a:r>
              <a:rPr lang="fr-FR" dirty="0"/>
              <a:t>est en continuité avec </a:t>
            </a:r>
            <a:r>
              <a:rPr lang="fr-FR" dirty="0">
                <a:solidFill>
                  <a:srgbClr val="FF0000"/>
                </a:solidFill>
              </a:rPr>
              <a:t>l'isthme</a:t>
            </a:r>
            <a:r>
              <a:rPr lang="fr-FR" dirty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B. Le col ou isthme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portion </a:t>
            </a:r>
            <a:r>
              <a:rPr lang="fr-FR" dirty="0">
                <a:solidFill>
                  <a:srgbClr val="FF0000"/>
                </a:solidFill>
              </a:rPr>
              <a:t>légèrement rétrécie</a:t>
            </a:r>
            <a:r>
              <a:rPr lang="fr-FR" dirty="0"/>
              <a:t>, échancrée, surtout au dépend du </a:t>
            </a:r>
            <a:r>
              <a:rPr lang="fr-FR" dirty="0" smtClean="0"/>
              <a:t>bord caudal</a:t>
            </a:r>
            <a:r>
              <a:rPr lang="fr-FR" dirty="0"/>
              <a:t>, </a:t>
            </a:r>
            <a:r>
              <a:rPr lang="fr-FR" dirty="0">
                <a:solidFill>
                  <a:srgbClr val="FF0000"/>
                </a:solidFill>
              </a:rPr>
              <a:t>situé immédiatement en avant des vaisseaux mésentériques supérieurs.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PLAN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INTRODUCTION</a:t>
            </a:r>
          </a:p>
          <a:p>
            <a:r>
              <a:rPr lang="fr-FR" b="1" dirty="0">
                <a:solidFill>
                  <a:srgbClr val="FF0000"/>
                </a:solidFill>
              </a:rPr>
              <a:t>ANATOMIE DESCRIPTIVE :</a:t>
            </a:r>
          </a:p>
          <a:p>
            <a:r>
              <a:rPr lang="fr-FR" b="1" dirty="0">
                <a:solidFill>
                  <a:srgbClr val="FF0000"/>
                </a:solidFill>
              </a:rPr>
              <a:t>I. Le duodénum</a:t>
            </a:r>
          </a:p>
          <a:p>
            <a:r>
              <a:rPr lang="fr-FR" b="1" dirty="0">
                <a:solidFill>
                  <a:srgbClr val="FF0000"/>
                </a:solidFill>
              </a:rPr>
              <a:t>II. Le pancréas</a:t>
            </a:r>
          </a:p>
          <a:p>
            <a:r>
              <a:rPr lang="fr-FR" b="1" dirty="0">
                <a:solidFill>
                  <a:srgbClr val="FF0000"/>
                </a:solidFill>
              </a:rPr>
              <a:t>III. Le bloc duodéno-pancréatique</a:t>
            </a:r>
          </a:p>
          <a:p>
            <a:r>
              <a:rPr lang="fr-FR" b="1" dirty="0">
                <a:solidFill>
                  <a:srgbClr val="FF0000"/>
                </a:solidFill>
              </a:rPr>
              <a:t>IV. Les canaux pancréatiques</a:t>
            </a:r>
          </a:p>
          <a:p>
            <a:r>
              <a:rPr lang="fr-FR" b="1" dirty="0">
                <a:solidFill>
                  <a:srgbClr val="FF0000"/>
                </a:solidFill>
              </a:rPr>
              <a:t>RAPPORTS :</a:t>
            </a:r>
          </a:p>
          <a:p>
            <a:r>
              <a:rPr lang="fr-FR" b="1" dirty="0">
                <a:solidFill>
                  <a:srgbClr val="FF0000"/>
                </a:solidFill>
              </a:rPr>
              <a:t>I. Rapports péritonéaux</a:t>
            </a:r>
          </a:p>
          <a:p>
            <a:r>
              <a:rPr lang="fr-FR" b="1" dirty="0">
                <a:solidFill>
                  <a:srgbClr val="FF0000"/>
                </a:solidFill>
              </a:rPr>
              <a:t>II. Rapports par l'intermédiaire du péritoine</a:t>
            </a:r>
          </a:p>
          <a:p>
            <a:r>
              <a:rPr lang="fr-FR" b="1" dirty="0">
                <a:solidFill>
                  <a:srgbClr val="FF0000"/>
                </a:solidFill>
              </a:rPr>
              <a:t>VAISSEAUX ET NERFS :</a:t>
            </a:r>
          </a:p>
          <a:p>
            <a:r>
              <a:rPr lang="fr-FR" b="1" dirty="0">
                <a:solidFill>
                  <a:srgbClr val="FF0000"/>
                </a:solidFill>
              </a:rPr>
              <a:t>I. Artères</a:t>
            </a:r>
          </a:p>
          <a:p>
            <a:r>
              <a:rPr lang="fr-FR" b="1" dirty="0">
                <a:solidFill>
                  <a:srgbClr val="FF0000"/>
                </a:solidFill>
              </a:rPr>
              <a:t>II. Les veines</a:t>
            </a:r>
          </a:p>
          <a:p>
            <a:r>
              <a:rPr lang="fr-FR" b="1" dirty="0">
                <a:solidFill>
                  <a:srgbClr val="FF0000"/>
                </a:solidFill>
              </a:rPr>
              <a:t>III. Les lymphatiques</a:t>
            </a:r>
          </a:p>
          <a:p>
            <a:r>
              <a:rPr lang="fr-FR" b="1" dirty="0">
                <a:solidFill>
                  <a:srgbClr val="FF0000"/>
                </a:solidFill>
              </a:rPr>
              <a:t>IV. Les nerfs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C. Le corps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irrégulier et allongé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D. La queue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effilée, se rapproche du hile de la rate</a:t>
            </a:r>
            <a:r>
              <a:rPr lang="fr-FR" dirty="0"/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acr2lg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71" y="642918"/>
            <a:ext cx="8026457" cy="564360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ancreas_ana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00212"/>
            <a:ext cx="6096000" cy="34575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Le pancréas présente</a:t>
            </a:r>
            <a:r>
              <a:rPr lang="fr-FR" b="1" dirty="0"/>
              <a:t>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Une </a:t>
            </a:r>
            <a:r>
              <a:rPr lang="fr-FR" b="1" dirty="0">
                <a:solidFill>
                  <a:srgbClr val="FF0000"/>
                </a:solidFill>
              </a:rPr>
              <a:t>longueur moyenne de 15 à18 cm</a:t>
            </a:r>
            <a:r>
              <a:rPr lang="fr-FR" b="1" dirty="0"/>
              <a:t>;</a:t>
            </a:r>
          </a:p>
          <a:p>
            <a:r>
              <a:rPr lang="fr-FR" dirty="0" smtClean="0"/>
              <a:t> </a:t>
            </a:r>
            <a:r>
              <a:rPr lang="fr-FR" dirty="0">
                <a:solidFill>
                  <a:srgbClr val="FF0000"/>
                </a:solidFill>
              </a:rPr>
              <a:t>Une </a:t>
            </a:r>
            <a:r>
              <a:rPr lang="fr-FR" b="1" dirty="0">
                <a:solidFill>
                  <a:srgbClr val="FF0000"/>
                </a:solidFill>
              </a:rPr>
              <a:t>hauteur 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>
                <a:solidFill>
                  <a:srgbClr val="FF0000"/>
                </a:solidFill>
              </a:rPr>
              <a:t>de 6 cm, au niveau de la tête, de 3 cm au niveau du col et de 1 à 2 cm </a:t>
            </a:r>
            <a:r>
              <a:rPr lang="fr-FR" b="1" dirty="0" smtClean="0">
                <a:solidFill>
                  <a:srgbClr val="FF0000"/>
                </a:solidFill>
              </a:rPr>
              <a:t>au </a:t>
            </a:r>
            <a:r>
              <a:rPr lang="fr-FR" dirty="0" smtClean="0">
                <a:solidFill>
                  <a:srgbClr val="FF0000"/>
                </a:solidFill>
              </a:rPr>
              <a:t>niveau </a:t>
            </a:r>
            <a:r>
              <a:rPr lang="fr-FR" dirty="0">
                <a:solidFill>
                  <a:srgbClr val="FF0000"/>
                </a:solidFill>
              </a:rPr>
              <a:t>de queue</a:t>
            </a:r>
          </a:p>
          <a:p>
            <a:r>
              <a:rPr lang="fr-FR" dirty="0">
                <a:solidFill>
                  <a:srgbClr val="FF0000"/>
                </a:solidFill>
              </a:rPr>
              <a:t> Une </a:t>
            </a:r>
            <a:r>
              <a:rPr lang="fr-FR" b="1" dirty="0">
                <a:solidFill>
                  <a:srgbClr val="FF0000"/>
                </a:solidFill>
              </a:rPr>
              <a:t>épaisseur de 2 cm (c'est donc une glande aplatie);</a:t>
            </a:r>
          </a:p>
          <a:p>
            <a:r>
              <a:rPr lang="fr-FR" dirty="0">
                <a:solidFill>
                  <a:srgbClr val="FF0000"/>
                </a:solidFill>
              </a:rPr>
              <a:t> Son </a:t>
            </a:r>
            <a:r>
              <a:rPr lang="fr-FR" b="1" dirty="0">
                <a:solidFill>
                  <a:srgbClr val="FF0000"/>
                </a:solidFill>
              </a:rPr>
              <a:t>poids est de 80 g.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III. Le bloc duodéno-pancréatique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Points communs du duodénum et du pancréas</a:t>
            </a:r>
            <a:r>
              <a:rPr lang="fr-FR" b="1" dirty="0"/>
              <a:t>:</a:t>
            </a:r>
          </a:p>
          <a:p>
            <a:r>
              <a:rPr lang="fr-FR" dirty="0"/>
              <a:t>Le duodénum et la tête du pancréas </a:t>
            </a:r>
            <a:r>
              <a:rPr lang="fr-FR" dirty="0">
                <a:solidFill>
                  <a:srgbClr val="FF0000"/>
                </a:solidFill>
              </a:rPr>
              <a:t>forment un tout indissociable tant sur le plan anatomique </a:t>
            </a:r>
            <a:r>
              <a:rPr lang="fr-FR" dirty="0" smtClean="0">
                <a:solidFill>
                  <a:srgbClr val="FF0000"/>
                </a:solidFill>
              </a:rPr>
              <a:t>que pathologique </a:t>
            </a:r>
            <a:r>
              <a:rPr lang="fr-FR" dirty="0">
                <a:solidFill>
                  <a:srgbClr val="FF0000"/>
                </a:solidFill>
              </a:rPr>
              <a:t>en raison de 4 éléments :</a:t>
            </a:r>
          </a:p>
          <a:p>
            <a:r>
              <a:rPr lang="fr-FR" dirty="0" smtClean="0"/>
              <a:t> </a:t>
            </a:r>
            <a:r>
              <a:rPr lang="fr-FR" dirty="0">
                <a:solidFill>
                  <a:srgbClr val="FF0000"/>
                </a:solidFill>
              </a:rPr>
              <a:t>leurs intimes rapports de contiguïté;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l'identité des rapports péritonéaux;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la communauté de leur vascularisation (le méso est commun)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l'abouchement dans le duodénum des canaux des pancréas exocrine (suc pancréatique).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ancr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785812"/>
            <a:ext cx="5715000" cy="528637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IV. Les canaux pancréatiques </a:t>
            </a:r>
            <a:r>
              <a:rPr lang="fr-FR" b="1" dirty="0"/>
              <a:t>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A. Le canal pancréatique principal (canal de Wirsung) </a:t>
            </a:r>
            <a:r>
              <a:rPr lang="fr-FR" b="1" dirty="0"/>
              <a:t>: parcourt toute la glande selon son</a:t>
            </a:r>
          </a:p>
          <a:p>
            <a:pPr>
              <a:buNone/>
            </a:pPr>
            <a:r>
              <a:rPr lang="fr-FR" dirty="0" smtClean="0"/>
              <a:t>    grand </a:t>
            </a:r>
            <a:r>
              <a:rPr lang="fr-FR" dirty="0"/>
              <a:t>axe.</a:t>
            </a:r>
          </a:p>
          <a:p>
            <a:r>
              <a:rPr lang="fr-FR" dirty="0" smtClean="0"/>
              <a:t>Il </a:t>
            </a:r>
            <a:r>
              <a:rPr lang="fr-FR" dirty="0"/>
              <a:t>se jette au niveau </a:t>
            </a:r>
            <a:r>
              <a:rPr lang="fr-FR" dirty="0">
                <a:solidFill>
                  <a:srgbClr val="FF0000"/>
                </a:solidFill>
              </a:rPr>
              <a:t>du deuxième duodénum </a:t>
            </a:r>
            <a:r>
              <a:rPr lang="fr-FR" dirty="0"/>
              <a:t>dans une petite cavité où débouche également </a:t>
            </a:r>
            <a:r>
              <a:rPr lang="fr-FR" dirty="0">
                <a:solidFill>
                  <a:srgbClr val="FF0000"/>
                </a:solidFill>
              </a:rPr>
              <a:t>le</a:t>
            </a:r>
          </a:p>
          <a:p>
            <a:pPr>
              <a:buNone/>
            </a:pPr>
            <a:r>
              <a:rPr lang="fr-FR" dirty="0" smtClean="0"/>
              <a:t>    </a:t>
            </a:r>
            <a:r>
              <a:rPr lang="fr-FR" dirty="0" smtClean="0">
                <a:solidFill>
                  <a:srgbClr val="FF0000"/>
                </a:solidFill>
              </a:rPr>
              <a:t>canal </a:t>
            </a:r>
            <a:r>
              <a:rPr lang="fr-FR" dirty="0">
                <a:solidFill>
                  <a:srgbClr val="FF0000"/>
                </a:solidFill>
              </a:rPr>
              <a:t>cholédoque : l'ampoule hépato-pancréatique (de Vater), </a:t>
            </a:r>
            <a:r>
              <a:rPr lang="fr-FR" dirty="0"/>
              <a:t>en formant sur la muqueuse de </a:t>
            </a:r>
            <a:r>
              <a:rPr lang="fr-FR" dirty="0" smtClean="0"/>
              <a:t>la face </a:t>
            </a:r>
            <a:r>
              <a:rPr lang="fr-FR" dirty="0"/>
              <a:t>médiale de </a:t>
            </a:r>
            <a:r>
              <a:rPr lang="fr-FR" dirty="0">
                <a:solidFill>
                  <a:srgbClr val="FF0000"/>
                </a:solidFill>
              </a:rPr>
              <a:t>D2,</a:t>
            </a:r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</a:rPr>
              <a:t>la papille duodénale majeure ou grande caroncule.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anc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9" y="349688"/>
            <a:ext cx="7000924" cy="615862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Suite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L'ampoule </a:t>
            </a:r>
            <a:r>
              <a:rPr lang="fr-FR" dirty="0" smtClean="0">
                <a:solidFill>
                  <a:srgbClr val="FF0000"/>
                </a:solidFill>
              </a:rPr>
              <a:t>hépato-pancréatique de </a:t>
            </a:r>
            <a:r>
              <a:rPr lang="fr-FR" dirty="0" err="1" smtClean="0">
                <a:solidFill>
                  <a:srgbClr val="FF0000"/>
                </a:solidFill>
              </a:rPr>
              <a:t>vater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/>
              <a:t>est entourée de fibres musculaires lisses qui jouent un rôle </a:t>
            </a:r>
            <a:r>
              <a:rPr lang="fr-FR" dirty="0" smtClean="0">
                <a:solidFill>
                  <a:srgbClr val="FF0000"/>
                </a:solidFill>
              </a:rPr>
              <a:t>de sphincter </a:t>
            </a:r>
            <a:r>
              <a:rPr lang="fr-FR" dirty="0"/>
              <a:t>et empêchent un reflux du contenu du duodénum vers l'ampoule. </a:t>
            </a:r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La </a:t>
            </a:r>
            <a:r>
              <a:rPr lang="fr-FR" dirty="0">
                <a:solidFill>
                  <a:srgbClr val="FF0000"/>
                </a:solidFill>
              </a:rPr>
              <a:t>terminaison </a:t>
            </a:r>
            <a:r>
              <a:rPr lang="fr-FR" dirty="0" smtClean="0">
                <a:solidFill>
                  <a:srgbClr val="FF0000"/>
                </a:solidFill>
              </a:rPr>
              <a:t>du canal </a:t>
            </a:r>
            <a:r>
              <a:rPr lang="fr-FR" dirty="0">
                <a:solidFill>
                  <a:srgbClr val="FF0000"/>
                </a:solidFill>
              </a:rPr>
              <a:t>pancréatique principal</a:t>
            </a:r>
            <a:r>
              <a:rPr lang="fr-FR" dirty="0"/>
              <a:t> est également entourée de fibres musculaires qui jouent un rôle </a:t>
            </a:r>
            <a:r>
              <a:rPr lang="fr-FR" dirty="0" smtClean="0">
                <a:solidFill>
                  <a:srgbClr val="FF0000"/>
                </a:solidFill>
              </a:rPr>
              <a:t>de sphincter </a:t>
            </a:r>
            <a:r>
              <a:rPr lang="fr-FR" dirty="0" smtClean="0"/>
              <a:t>.</a:t>
            </a:r>
            <a:endParaRPr lang="fr-FR" dirty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DUODENO-PANCREAS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INTRODUCTION</a:t>
            </a:r>
            <a:r>
              <a:rPr lang="fr-FR" b="1" dirty="0"/>
              <a:t> :</a:t>
            </a:r>
          </a:p>
          <a:p>
            <a:r>
              <a:rPr lang="fr-FR" dirty="0" smtClean="0"/>
              <a:t> </a:t>
            </a:r>
            <a:r>
              <a:rPr lang="fr-FR" dirty="0">
                <a:solidFill>
                  <a:srgbClr val="FF0000"/>
                </a:solidFill>
              </a:rPr>
              <a:t>Le duodénum</a:t>
            </a:r>
            <a:r>
              <a:rPr lang="fr-FR" dirty="0"/>
              <a:t>, portion initiale de l'intestin grêle se différencie de ce dernier par </a:t>
            </a:r>
            <a:r>
              <a:rPr lang="fr-FR" dirty="0">
                <a:solidFill>
                  <a:srgbClr val="FF0000"/>
                </a:solidFill>
              </a:rPr>
              <a:t>sa situation profonde </a:t>
            </a:r>
            <a:r>
              <a:rPr lang="fr-FR" dirty="0"/>
              <a:t>et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     sa </a:t>
            </a:r>
            <a:r>
              <a:rPr lang="fr-FR" dirty="0">
                <a:solidFill>
                  <a:srgbClr val="FF0000"/>
                </a:solidFill>
              </a:rPr>
              <a:t>fixité</a:t>
            </a:r>
            <a:r>
              <a:rPr lang="fr-FR" dirty="0"/>
              <a:t>, </a:t>
            </a:r>
            <a:r>
              <a:rPr lang="fr-FR" dirty="0">
                <a:solidFill>
                  <a:srgbClr val="FF0000"/>
                </a:solidFill>
              </a:rPr>
              <a:t>son calibre plus important</a:t>
            </a:r>
            <a:r>
              <a:rPr lang="fr-FR" dirty="0"/>
              <a:t>, </a:t>
            </a:r>
            <a:r>
              <a:rPr lang="fr-FR" dirty="0">
                <a:solidFill>
                  <a:srgbClr val="FF0000"/>
                </a:solidFill>
              </a:rPr>
              <a:t>ses connexions avec le pancréas et les voies biliaires.</a:t>
            </a:r>
          </a:p>
          <a:p>
            <a:r>
              <a:rPr lang="fr-FR" dirty="0" smtClean="0"/>
              <a:t> </a:t>
            </a:r>
            <a:r>
              <a:rPr lang="fr-FR" dirty="0"/>
              <a:t>Sa plus grande partie est située </a:t>
            </a:r>
            <a:r>
              <a:rPr lang="fr-FR" dirty="0">
                <a:solidFill>
                  <a:srgbClr val="FF0000"/>
                </a:solidFill>
              </a:rPr>
              <a:t>dans l'étage </a:t>
            </a:r>
            <a:r>
              <a:rPr lang="fr-FR" dirty="0" smtClean="0">
                <a:solidFill>
                  <a:srgbClr val="FF0000"/>
                </a:solidFill>
              </a:rPr>
              <a:t>sus-méso colique.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Le pancréas </a:t>
            </a:r>
            <a:r>
              <a:rPr lang="fr-FR" dirty="0"/>
              <a:t>est une glande mixte, exocrine et endocrine, produisant </a:t>
            </a:r>
            <a:r>
              <a:rPr lang="fr-FR" dirty="0">
                <a:solidFill>
                  <a:srgbClr val="FF0000"/>
                </a:solidFill>
              </a:rPr>
              <a:t>le suc pancréatique </a:t>
            </a:r>
            <a:r>
              <a:rPr lang="fr-FR" dirty="0"/>
              <a:t>qu'elle déverse</a:t>
            </a:r>
          </a:p>
          <a:p>
            <a:pPr>
              <a:buNone/>
            </a:pPr>
            <a:r>
              <a:rPr lang="fr-FR" dirty="0" smtClean="0"/>
              <a:t>     dans </a:t>
            </a:r>
            <a:r>
              <a:rPr lang="fr-FR" dirty="0">
                <a:solidFill>
                  <a:srgbClr val="FF0000"/>
                </a:solidFill>
              </a:rPr>
              <a:t>le duodénum</a:t>
            </a:r>
            <a:r>
              <a:rPr lang="fr-FR" dirty="0"/>
              <a:t>, participant à </a:t>
            </a:r>
            <a:r>
              <a:rPr lang="fr-FR" dirty="0">
                <a:solidFill>
                  <a:srgbClr val="FF0000"/>
                </a:solidFill>
              </a:rPr>
              <a:t>la digestion </a:t>
            </a:r>
            <a:r>
              <a:rPr lang="fr-FR" dirty="0"/>
              <a:t>et régissant par sa sécrétion endocrine (Insuline </a:t>
            </a:r>
            <a:r>
              <a:rPr lang="fr-FR" dirty="0" smtClean="0"/>
              <a:t>et Glucagon</a:t>
            </a:r>
            <a:r>
              <a:rPr lang="fr-FR" dirty="0"/>
              <a:t>) le </a:t>
            </a:r>
            <a:r>
              <a:rPr lang="fr-FR" dirty="0">
                <a:solidFill>
                  <a:srgbClr val="FF0000"/>
                </a:solidFill>
              </a:rPr>
              <a:t>métabolisme des sucres </a:t>
            </a:r>
            <a:r>
              <a:rPr lang="fr-FR" dirty="0"/>
              <a:t>(Diabète).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B. Le canal pancréatique accessoire (anciennement, canal de Santorini)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plus court </a:t>
            </a:r>
            <a:r>
              <a:rPr lang="fr-FR" dirty="0"/>
              <a:t>:</a:t>
            </a:r>
          </a:p>
          <a:p>
            <a:r>
              <a:rPr lang="fr-FR" dirty="0" smtClean="0"/>
              <a:t>Ne </a:t>
            </a:r>
            <a:r>
              <a:rPr lang="fr-FR" dirty="0"/>
              <a:t>draine qu'une partie de la tête</a:t>
            </a:r>
          </a:p>
          <a:p>
            <a:r>
              <a:rPr lang="fr-FR" dirty="0" smtClean="0"/>
              <a:t>Débouche </a:t>
            </a:r>
            <a:r>
              <a:rPr lang="fr-FR" dirty="0"/>
              <a:t>également </a:t>
            </a:r>
            <a:r>
              <a:rPr lang="fr-FR" dirty="0">
                <a:solidFill>
                  <a:srgbClr val="FF0000"/>
                </a:solidFill>
              </a:rPr>
              <a:t>dans le deuxième </a:t>
            </a:r>
            <a:r>
              <a:rPr lang="fr-FR" dirty="0"/>
              <a:t>duodénum par un orifice situé au dessus du</a:t>
            </a:r>
          </a:p>
          <a:p>
            <a:pPr>
              <a:buNone/>
            </a:pPr>
            <a:r>
              <a:rPr lang="fr-FR" dirty="0" smtClean="0"/>
              <a:t>    précédent </a:t>
            </a:r>
            <a:r>
              <a:rPr lang="fr-FR" dirty="0"/>
              <a:t>en formant </a:t>
            </a:r>
            <a:r>
              <a:rPr lang="fr-FR" b="1" dirty="0">
                <a:solidFill>
                  <a:srgbClr val="FF0000"/>
                </a:solidFill>
              </a:rPr>
              <a:t>la papille duodénale mineure ou petite caroncule.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ancrea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87" y="1281112"/>
            <a:ext cx="5686425" cy="429577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anC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681162"/>
            <a:ext cx="5715000" cy="349567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phinctére d'ODD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82600"/>
            <a:ext cx="5486400" cy="58928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ie_pancr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" y="717550"/>
            <a:ext cx="8851900" cy="54229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RAPPORTS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I. Rapports péritonéaux </a:t>
            </a:r>
            <a:r>
              <a:rPr lang="fr-FR" b="1" dirty="0"/>
              <a:t>:</a:t>
            </a:r>
          </a:p>
          <a:p>
            <a:r>
              <a:rPr lang="fr-FR" dirty="0" smtClean="0"/>
              <a:t> </a:t>
            </a:r>
            <a:r>
              <a:rPr lang="fr-FR" dirty="0"/>
              <a:t>Au cours de l'évolution embryologique, le duodénum et la tête d pancréas se rabattent vers </a:t>
            </a:r>
            <a:r>
              <a:rPr lang="fr-FR" dirty="0" smtClean="0"/>
              <a:t>la gauche </a:t>
            </a:r>
            <a:r>
              <a:rPr lang="fr-FR" dirty="0"/>
              <a:t>et le feuillet gauche du mésoduodéno-pancréatique s'accole au péritoine pariétal primitif </a:t>
            </a:r>
            <a:r>
              <a:rPr lang="fr-FR" dirty="0" smtClean="0"/>
              <a:t>en formant </a:t>
            </a:r>
            <a:r>
              <a:rPr lang="fr-FR" dirty="0"/>
              <a:t>le fascia duodéno-pancréatique (de Treitz).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ancEm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2062162"/>
            <a:ext cx="5238750" cy="273367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suite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Duodénum et pancréas apparaissent donc comme </a:t>
            </a:r>
            <a:r>
              <a:rPr lang="fr-FR" dirty="0">
                <a:solidFill>
                  <a:srgbClr val="FF0000"/>
                </a:solidFill>
              </a:rPr>
              <a:t>des organes secondairement rétro péritonéaux</a:t>
            </a:r>
          </a:p>
          <a:p>
            <a:r>
              <a:rPr lang="fr-FR" dirty="0">
                <a:solidFill>
                  <a:srgbClr val="FF0000"/>
                </a:solidFill>
              </a:rPr>
              <a:t>fixés et plaqués contre le relief médian des gros vaisseaux et de la colonne vertébrale, à l'exception </a:t>
            </a:r>
            <a:r>
              <a:rPr lang="fr-FR" dirty="0" smtClean="0">
                <a:solidFill>
                  <a:srgbClr val="FF0000"/>
                </a:solidFill>
              </a:rPr>
              <a:t>du premier </a:t>
            </a:r>
            <a:r>
              <a:rPr lang="fr-FR" dirty="0">
                <a:solidFill>
                  <a:srgbClr val="FF0000"/>
                </a:solidFill>
              </a:rPr>
              <a:t>duodénum et de la queue du pancréas </a:t>
            </a:r>
            <a:r>
              <a:rPr lang="fr-FR" dirty="0"/>
              <a:t>qui reste libre et d’où part </a:t>
            </a:r>
            <a:r>
              <a:rPr lang="fr-FR" dirty="0">
                <a:solidFill>
                  <a:srgbClr val="FF0000"/>
                </a:solidFill>
              </a:rPr>
              <a:t>l'épiploon pancréatico-splénique</a:t>
            </a:r>
            <a:r>
              <a:rPr lang="fr-FR" dirty="0"/>
              <a:t>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ate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467570"/>
            <a:ext cx="7215238" cy="5982089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II. Rapports par l'intermédiaire du péritoine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>
                <a:solidFill>
                  <a:srgbClr val="FF0000"/>
                </a:solidFill>
              </a:rPr>
              <a:t>En ventral </a:t>
            </a:r>
            <a:r>
              <a:rPr lang="fr-FR" dirty="0"/>
              <a:t>: Il répond au </a:t>
            </a:r>
            <a:r>
              <a:rPr lang="fr-FR" dirty="0">
                <a:solidFill>
                  <a:srgbClr val="FF0000"/>
                </a:solidFill>
              </a:rPr>
              <a:t>foie</a:t>
            </a:r>
            <a:r>
              <a:rPr lang="fr-FR" dirty="0"/>
              <a:t> et à l</a:t>
            </a:r>
            <a:r>
              <a:rPr lang="fr-FR" dirty="0">
                <a:solidFill>
                  <a:srgbClr val="FF0000"/>
                </a:solidFill>
              </a:rPr>
              <a:t>'estomac</a:t>
            </a:r>
            <a:r>
              <a:rPr lang="fr-FR" dirty="0"/>
              <a:t> par l'intermédiaire de </a:t>
            </a:r>
            <a:r>
              <a:rPr lang="fr-FR" dirty="0">
                <a:solidFill>
                  <a:srgbClr val="FF0000"/>
                </a:solidFill>
              </a:rPr>
              <a:t>la bourse omentale </a:t>
            </a:r>
            <a:r>
              <a:rPr lang="fr-FR" dirty="0"/>
              <a:t>(poche rétro</a:t>
            </a:r>
          </a:p>
          <a:p>
            <a:pPr>
              <a:buNone/>
            </a:pPr>
            <a:r>
              <a:rPr lang="fr-FR" dirty="0" smtClean="0"/>
              <a:t>     gastrique</a:t>
            </a:r>
            <a:r>
              <a:rPr lang="fr-FR" dirty="0"/>
              <a:t>).</a:t>
            </a:r>
          </a:p>
          <a:p>
            <a:r>
              <a:rPr lang="fr-FR" dirty="0" smtClean="0"/>
              <a:t> </a:t>
            </a:r>
            <a:r>
              <a:rPr lang="fr-FR" dirty="0">
                <a:solidFill>
                  <a:srgbClr val="FF0000"/>
                </a:solidFill>
              </a:rPr>
              <a:t>En dorsal </a:t>
            </a:r>
            <a:r>
              <a:rPr lang="fr-FR" dirty="0"/>
              <a:t>: avec </a:t>
            </a:r>
            <a:r>
              <a:rPr lang="fr-FR" dirty="0">
                <a:solidFill>
                  <a:srgbClr val="FF0000"/>
                </a:solidFill>
              </a:rPr>
              <a:t>les éléments de la région rétro-péritonéale :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Au niveau de la tête </a:t>
            </a:r>
            <a:r>
              <a:rPr lang="fr-FR" dirty="0"/>
              <a:t>: </a:t>
            </a:r>
            <a:r>
              <a:rPr lang="fr-FR" dirty="0">
                <a:solidFill>
                  <a:srgbClr val="FF0000"/>
                </a:solidFill>
              </a:rPr>
              <a:t>la veine porte</a:t>
            </a:r>
            <a:r>
              <a:rPr lang="fr-FR" dirty="0"/>
              <a:t>, et plus loin, </a:t>
            </a:r>
            <a:r>
              <a:rPr lang="fr-FR" dirty="0">
                <a:solidFill>
                  <a:srgbClr val="FF0000"/>
                </a:solidFill>
              </a:rPr>
              <a:t>surrénale et rein droit</a:t>
            </a:r>
            <a:r>
              <a:rPr lang="fr-FR" dirty="0"/>
              <a:t>.</a:t>
            </a:r>
          </a:p>
          <a:p>
            <a:r>
              <a:rPr lang="fr-FR" dirty="0" smtClean="0"/>
              <a:t> </a:t>
            </a:r>
            <a:r>
              <a:rPr lang="fr-FR" dirty="0">
                <a:solidFill>
                  <a:srgbClr val="FF0000"/>
                </a:solidFill>
              </a:rPr>
              <a:t>Au niveau du corps </a:t>
            </a:r>
            <a:r>
              <a:rPr lang="fr-FR" dirty="0"/>
              <a:t>: </a:t>
            </a:r>
            <a:r>
              <a:rPr lang="fr-FR" dirty="0">
                <a:solidFill>
                  <a:srgbClr val="FF0000"/>
                </a:solidFill>
              </a:rPr>
              <a:t>rachis, aorte et VCI</a:t>
            </a:r>
            <a:r>
              <a:rPr lang="fr-FR" dirty="0"/>
              <a:t>.</a:t>
            </a:r>
          </a:p>
          <a:p>
            <a:r>
              <a:rPr lang="fr-FR" dirty="0" smtClean="0"/>
              <a:t> </a:t>
            </a:r>
            <a:r>
              <a:rPr lang="fr-FR" dirty="0">
                <a:solidFill>
                  <a:srgbClr val="FF0000"/>
                </a:solidFill>
              </a:rPr>
              <a:t>Au niveau de la queue : surrénale et rein gauche.</a:t>
            </a:r>
          </a:p>
          <a:p>
            <a:r>
              <a:rPr lang="fr-FR" dirty="0">
                <a:solidFill>
                  <a:srgbClr val="FF0000"/>
                </a:solidFill>
              </a:rPr>
              <a:t>Le rapport essentiel et plus direct se faisant avec la VEINE PORTE</a:t>
            </a:r>
            <a:r>
              <a:rPr lang="fr-FR" b="1" dirty="0">
                <a:solidFill>
                  <a:srgbClr val="FF0000"/>
                </a:solidFill>
              </a:rPr>
              <a:t>.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ANATOMIE DESCRIPTIVE </a:t>
            </a:r>
            <a:r>
              <a:rPr lang="fr-FR" b="1" dirty="0"/>
              <a:t>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I. Le duodénum </a:t>
            </a:r>
            <a:r>
              <a:rPr lang="fr-FR" b="1" dirty="0"/>
              <a:t>:</a:t>
            </a:r>
          </a:p>
          <a:p>
            <a:r>
              <a:rPr lang="fr-FR" dirty="0"/>
              <a:t>Entouré sur lui- même, il décrit une boucle plus ou moins fermée : </a:t>
            </a:r>
            <a:r>
              <a:rPr lang="fr-FR" dirty="0">
                <a:solidFill>
                  <a:srgbClr val="FF0000"/>
                </a:solidFill>
              </a:rPr>
              <a:t>le cadre duodénal</a:t>
            </a:r>
            <a:r>
              <a:rPr lang="fr-FR" dirty="0"/>
              <a:t>.</a:t>
            </a:r>
          </a:p>
          <a:p>
            <a:r>
              <a:rPr lang="fr-FR" dirty="0"/>
              <a:t>On distingue topographiquement </a:t>
            </a:r>
            <a:r>
              <a:rPr lang="fr-FR" b="1" dirty="0">
                <a:solidFill>
                  <a:srgbClr val="FF0000"/>
                </a:solidFill>
              </a:rPr>
              <a:t>4 portions </a:t>
            </a:r>
            <a:r>
              <a:rPr lang="fr-FR" b="1" dirty="0"/>
              <a:t>:</a:t>
            </a:r>
            <a:endParaRPr lang="fr-F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CE.Cp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173" y="0"/>
            <a:ext cx="6459654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ancrea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5" y="776287"/>
            <a:ext cx="5962650" cy="530542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ancr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7" y="0"/>
            <a:ext cx="76120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VAISSEAUX ET NERFS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I. Artères </a:t>
            </a:r>
            <a:r>
              <a:rPr lang="fr-FR" b="1" dirty="0"/>
              <a:t>:</a:t>
            </a:r>
          </a:p>
          <a:p>
            <a:r>
              <a:rPr lang="fr-FR" dirty="0"/>
              <a:t>Placés à la frontière entre </a:t>
            </a:r>
            <a:r>
              <a:rPr lang="fr-FR" dirty="0">
                <a:solidFill>
                  <a:srgbClr val="FF0000"/>
                </a:solidFill>
              </a:rPr>
              <a:t>le système du tronc coeliaque et celui de la mésentérique supérieure</a:t>
            </a:r>
            <a:r>
              <a:rPr lang="fr-FR" dirty="0"/>
              <a:t>, </a:t>
            </a:r>
            <a:r>
              <a:rPr lang="fr-FR" dirty="0" smtClean="0"/>
              <a:t>le duodénum </a:t>
            </a:r>
            <a:r>
              <a:rPr lang="fr-FR" dirty="0"/>
              <a:t>et le pancréas vont avoir </a:t>
            </a:r>
            <a:r>
              <a:rPr lang="fr-FR" dirty="0">
                <a:solidFill>
                  <a:srgbClr val="FF0000"/>
                </a:solidFill>
              </a:rPr>
              <a:t>une vascularisation de type mixte.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A. Duodénum et tête du pancréas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La vascularisation s'établit à partir </a:t>
            </a:r>
            <a:r>
              <a:rPr lang="fr-FR" dirty="0">
                <a:solidFill>
                  <a:srgbClr val="FF0000"/>
                </a:solidFill>
              </a:rPr>
              <a:t>d'arcades pancréatico- duodénales </a:t>
            </a:r>
            <a:r>
              <a:rPr lang="fr-FR" dirty="0"/>
              <a:t>tendues entre </a:t>
            </a:r>
            <a:r>
              <a:rPr lang="fr-FR" dirty="0">
                <a:solidFill>
                  <a:srgbClr val="FF0000"/>
                </a:solidFill>
              </a:rPr>
              <a:t>l'artère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    gastroduodénale</a:t>
            </a:r>
            <a:r>
              <a:rPr lang="fr-FR" dirty="0" smtClean="0"/>
              <a:t>, </a:t>
            </a:r>
            <a:r>
              <a:rPr lang="fr-FR" dirty="0"/>
              <a:t>branche terminale </a:t>
            </a:r>
            <a:r>
              <a:rPr lang="fr-FR" dirty="0">
                <a:solidFill>
                  <a:srgbClr val="FF0000"/>
                </a:solidFill>
              </a:rPr>
              <a:t>de l'artère hépatique commune, et l'artère mésentérique</a:t>
            </a:r>
          </a:p>
          <a:p>
            <a:pPr>
              <a:buNone/>
            </a:pPr>
            <a:r>
              <a:rPr lang="fr-FR" dirty="0" smtClean="0"/>
              <a:t>    </a:t>
            </a:r>
            <a:r>
              <a:rPr lang="fr-FR" dirty="0" smtClean="0">
                <a:solidFill>
                  <a:srgbClr val="FF0000"/>
                </a:solidFill>
              </a:rPr>
              <a:t>supérieure </a:t>
            </a:r>
            <a:r>
              <a:rPr lang="fr-FR" dirty="0"/>
              <a:t>à son origine. On distingue </a:t>
            </a:r>
            <a:r>
              <a:rPr lang="fr-FR" dirty="0">
                <a:solidFill>
                  <a:srgbClr val="FF0000"/>
                </a:solidFill>
              </a:rPr>
              <a:t>2 arcades pancréatico-duodénales, l'une ventrale l'autre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    dorsale</a:t>
            </a:r>
            <a:r>
              <a:rPr lang="fr-FR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B. Corps et queue du pancréas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vascularisation dépend </a:t>
            </a:r>
            <a:r>
              <a:rPr lang="fr-FR" dirty="0">
                <a:solidFill>
                  <a:srgbClr val="FF0000"/>
                </a:solidFill>
              </a:rPr>
              <a:t>de l'artère splénique</a:t>
            </a:r>
            <a:r>
              <a:rPr lang="fr-FR" dirty="0"/>
              <a:t> mais aussi de </a:t>
            </a:r>
            <a:r>
              <a:rPr lang="fr-FR" dirty="0">
                <a:solidFill>
                  <a:srgbClr val="FF0000"/>
                </a:solidFill>
              </a:rPr>
              <a:t>l'artère pancréatique </a:t>
            </a:r>
            <a:r>
              <a:rPr lang="fr-FR" dirty="0" smtClean="0">
                <a:solidFill>
                  <a:srgbClr val="FF0000"/>
                </a:solidFill>
              </a:rPr>
              <a:t>inférieure, </a:t>
            </a:r>
            <a:r>
              <a:rPr lang="fr-FR" dirty="0" smtClean="0"/>
              <a:t>collatérale </a:t>
            </a:r>
            <a:r>
              <a:rPr lang="fr-FR" dirty="0"/>
              <a:t>de l</a:t>
            </a:r>
            <a:r>
              <a:rPr lang="fr-FR" dirty="0">
                <a:solidFill>
                  <a:srgbClr val="FF0000"/>
                </a:solidFill>
              </a:rPr>
              <a:t>'artère mésentérique inférieure </a:t>
            </a:r>
            <a:r>
              <a:rPr lang="fr-FR" dirty="0"/>
              <a:t>et de </a:t>
            </a:r>
            <a:r>
              <a:rPr lang="fr-FR" dirty="0">
                <a:solidFill>
                  <a:srgbClr val="FF0000"/>
                </a:solidFill>
              </a:rPr>
              <a:t>l'artère pancréatique transverse</a:t>
            </a:r>
            <a:r>
              <a:rPr lang="fr-FR" dirty="0"/>
              <a:t>, collatérale de</a:t>
            </a:r>
          </a:p>
          <a:p>
            <a:r>
              <a:rPr lang="fr-FR" dirty="0">
                <a:solidFill>
                  <a:srgbClr val="FF0000"/>
                </a:solidFill>
              </a:rPr>
              <a:t>l'artère pancréatique dorsale.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ancreas_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ancreas-Vx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362075"/>
            <a:ext cx="5715000" cy="413385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II. Veines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Elles se drainent vers </a:t>
            </a:r>
            <a:r>
              <a:rPr lang="fr-FR" dirty="0">
                <a:solidFill>
                  <a:srgbClr val="FF0000"/>
                </a:solidFill>
              </a:rPr>
              <a:t>le système de la veine porte</a:t>
            </a:r>
            <a:r>
              <a:rPr lang="fr-FR" dirty="0"/>
              <a:t>. La veine porte est un gros vaisseau qui amène </a:t>
            </a:r>
            <a:r>
              <a:rPr lang="fr-FR" dirty="0" smtClean="0"/>
              <a:t>au foie </a:t>
            </a:r>
            <a:r>
              <a:rPr lang="fr-FR" dirty="0"/>
              <a:t>le sang veineux de tube digestif et de la rate :</a:t>
            </a:r>
          </a:p>
          <a:p>
            <a:r>
              <a:rPr lang="fr-FR" b="1" dirty="0">
                <a:solidFill>
                  <a:srgbClr val="FF0000"/>
                </a:solidFill>
              </a:rPr>
              <a:t>A. Origine </a:t>
            </a:r>
            <a:r>
              <a:rPr lang="fr-FR" b="1" dirty="0"/>
              <a:t>:</a:t>
            </a:r>
          </a:p>
          <a:p>
            <a:pPr>
              <a:buNone/>
            </a:pPr>
            <a:r>
              <a:rPr lang="fr-FR" b="1" dirty="0" smtClean="0"/>
              <a:t>     </a:t>
            </a:r>
            <a:r>
              <a:rPr lang="fr-FR" b="1" dirty="0">
                <a:solidFill>
                  <a:srgbClr val="FF0000"/>
                </a:solidFill>
              </a:rPr>
              <a:t>En arrière de le tête du pancréas</a:t>
            </a:r>
            <a:r>
              <a:rPr lang="fr-FR" b="1" dirty="0"/>
              <a:t>, à hauteur de L2 . Elle est formée par la convergence de la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     veine </a:t>
            </a:r>
            <a:r>
              <a:rPr lang="fr-FR" dirty="0">
                <a:solidFill>
                  <a:srgbClr val="FF0000"/>
                </a:solidFill>
              </a:rPr>
              <a:t>mésentérique supérieure </a:t>
            </a:r>
            <a:r>
              <a:rPr lang="fr-FR" dirty="0"/>
              <a:t>et du </a:t>
            </a:r>
            <a:r>
              <a:rPr lang="fr-FR" dirty="0">
                <a:solidFill>
                  <a:srgbClr val="FF0000"/>
                </a:solidFill>
              </a:rPr>
              <a:t>tronc spléno-mésaraïque</a:t>
            </a:r>
            <a:r>
              <a:rPr lang="fr-FR" dirty="0"/>
              <a:t>. Ce dernier représente un tronc court</a:t>
            </a:r>
          </a:p>
          <a:p>
            <a:pPr>
              <a:buNone/>
            </a:pPr>
            <a:r>
              <a:rPr lang="fr-FR" dirty="0" smtClean="0"/>
              <a:t>     né </a:t>
            </a:r>
            <a:r>
              <a:rPr lang="fr-FR" dirty="0"/>
              <a:t>de la réunion </a:t>
            </a:r>
            <a:r>
              <a:rPr lang="fr-FR" dirty="0">
                <a:solidFill>
                  <a:srgbClr val="FF0000"/>
                </a:solidFill>
              </a:rPr>
              <a:t>de la veine splénique </a:t>
            </a:r>
            <a:r>
              <a:rPr lang="fr-FR" dirty="0"/>
              <a:t>et de </a:t>
            </a:r>
            <a:r>
              <a:rPr lang="fr-FR" dirty="0">
                <a:solidFill>
                  <a:srgbClr val="FF0000"/>
                </a:solidFill>
              </a:rPr>
              <a:t>la veine mésentérique inférieure.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rte-veine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53" y="0"/>
            <a:ext cx="78426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uo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214290"/>
            <a:ext cx="5715000" cy="5981700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 rot="10800000" flipV="1">
            <a:off x="5357818" y="2071678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6286512" y="1785926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Muscle suspenseur du duodénum</a:t>
            </a:r>
            <a:endParaRPr lang="fr-FR" sz="1400" b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eine porte ant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866" y="0"/>
            <a:ext cx="679026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.port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257175"/>
            <a:ext cx="5715000" cy="634365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B. Trajet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>
                <a:solidFill>
                  <a:srgbClr val="FF0000"/>
                </a:solidFill>
              </a:rPr>
              <a:t>Oblique en haut et à droite</a:t>
            </a:r>
            <a:r>
              <a:rPr lang="fr-FR" dirty="0"/>
              <a:t>, elle va cheminer dans </a:t>
            </a:r>
            <a:r>
              <a:rPr lang="fr-FR" dirty="0">
                <a:solidFill>
                  <a:srgbClr val="FF0000"/>
                </a:solidFill>
              </a:rPr>
              <a:t>le bord libre du petit omentum</a:t>
            </a:r>
            <a:r>
              <a:rPr lang="fr-FR" dirty="0"/>
              <a:t>.</a:t>
            </a:r>
          </a:p>
          <a:p>
            <a:r>
              <a:rPr lang="fr-FR" b="1" dirty="0">
                <a:solidFill>
                  <a:srgbClr val="FF0000"/>
                </a:solidFill>
              </a:rPr>
              <a:t>C. Terminaison </a:t>
            </a:r>
            <a:r>
              <a:rPr lang="fr-FR" b="1" dirty="0"/>
              <a:t>:</a:t>
            </a:r>
          </a:p>
          <a:p>
            <a:r>
              <a:rPr lang="fr-FR" dirty="0" smtClean="0"/>
              <a:t> </a:t>
            </a:r>
            <a:r>
              <a:rPr lang="fr-FR" dirty="0">
                <a:solidFill>
                  <a:srgbClr val="FF0000"/>
                </a:solidFill>
              </a:rPr>
              <a:t>Dans le hile du foie </a:t>
            </a:r>
            <a:r>
              <a:rPr lang="fr-FR" dirty="0"/>
              <a:t>où elle se divise en une branche droite et une branche gauche</a:t>
            </a:r>
            <a:r>
              <a:rPr lang="fr-FR" dirty="0" smtClean="0"/>
              <a:t>.</a:t>
            </a:r>
          </a:p>
          <a:p>
            <a:r>
              <a:rPr lang="fr-FR" b="1" dirty="0">
                <a:solidFill>
                  <a:srgbClr val="FF0000"/>
                </a:solidFill>
              </a:rPr>
              <a:t>D. Collatérales </a:t>
            </a:r>
            <a:r>
              <a:rPr lang="fr-FR" b="1" dirty="0"/>
              <a:t>:</a:t>
            </a:r>
          </a:p>
          <a:p>
            <a:r>
              <a:rPr lang="fr-FR" dirty="0" smtClean="0"/>
              <a:t> </a:t>
            </a:r>
            <a:r>
              <a:rPr lang="fr-FR" dirty="0"/>
              <a:t>Elle reçoit </a:t>
            </a:r>
            <a:r>
              <a:rPr lang="fr-FR" dirty="0">
                <a:solidFill>
                  <a:srgbClr val="FF0000"/>
                </a:solidFill>
              </a:rPr>
              <a:t>les veines gastriques droite et gauche, les veines cystiques et la plupart des veines</a:t>
            </a:r>
          </a:p>
          <a:p>
            <a:pPr>
              <a:buNone/>
            </a:pPr>
            <a:r>
              <a:rPr lang="fr-FR" dirty="0" smtClean="0"/>
              <a:t>     </a:t>
            </a:r>
            <a:r>
              <a:rPr lang="fr-FR" dirty="0" smtClean="0">
                <a:solidFill>
                  <a:srgbClr val="FF0000"/>
                </a:solidFill>
              </a:rPr>
              <a:t>pancréatiques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III. Lymphatiques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/>
              <a:t>Ils se drainent vers </a:t>
            </a:r>
            <a:r>
              <a:rPr lang="fr-FR" dirty="0">
                <a:solidFill>
                  <a:srgbClr val="FF0000"/>
                </a:solidFill>
              </a:rPr>
              <a:t>le confluent rétro-pancréatique </a:t>
            </a:r>
            <a:r>
              <a:rPr lang="fr-FR" dirty="0"/>
              <a:t>qui dépend </a:t>
            </a:r>
            <a:r>
              <a:rPr lang="fr-FR" dirty="0">
                <a:solidFill>
                  <a:srgbClr val="FF0000"/>
                </a:solidFill>
              </a:rPr>
              <a:t>des </a:t>
            </a:r>
            <a:r>
              <a:rPr lang="fr-FR" dirty="0" smtClean="0">
                <a:solidFill>
                  <a:srgbClr val="FF0000"/>
                </a:solidFill>
              </a:rPr>
              <a:t>nœuds </a:t>
            </a:r>
            <a:r>
              <a:rPr lang="fr-FR" dirty="0">
                <a:solidFill>
                  <a:srgbClr val="FF0000"/>
                </a:solidFill>
              </a:rPr>
              <a:t>lymphatiques latéroaortiques.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IV. Nerfs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L'innervation a une </a:t>
            </a:r>
            <a:r>
              <a:rPr lang="fr-FR" dirty="0">
                <a:solidFill>
                  <a:srgbClr val="FF0000"/>
                </a:solidFill>
              </a:rPr>
              <a:t>double origine </a:t>
            </a:r>
            <a:r>
              <a:rPr lang="fr-FR" dirty="0"/>
              <a:t>:</a:t>
            </a:r>
          </a:p>
          <a:p>
            <a:r>
              <a:rPr lang="fr-FR" dirty="0" smtClean="0"/>
              <a:t> </a:t>
            </a:r>
            <a:r>
              <a:rPr lang="fr-FR" dirty="0"/>
              <a:t>les nerfs proviennent </a:t>
            </a:r>
            <a:r>
              <a:rPr lang="fr-FR" dirty="0">
                <a:solidFill>
                  <a:srgbClr val="FF0000"/>
                </a:solidFill>
              </a:rPr>
              <a:t>du plexus </a:t>
            </a:r>
            <a:r>
              <a:rPr lang="fr-FR" dirty="0" smtClean="0">
                <a:solidFill>
                  <a:srgbClr val="FF0000"/>
                </a:solidFill>
              </a:rPr>
              <a:t>cœliaque</a:t>
            </a:r>
            <a:r>
              <a:rPr lang="fr-FR" dirty="0" smtClean="0"/>
              <a:t>.</a:t>
            </a:r>
            <a:endParaRPr lang="fr-FR" dirty="0"/>
          </a:p>
          <a:p>
            <a:r>
              <a:rPr lang="fr-FR" dirty="0" smtClean="0"/>
              <a:t> </a:t>
            </a:r>
            <a:r>
              <a:rPr lang="fr-FR" dirty="0">
                <a:solidFill>
                  <a:srgbClr val="FF0000"/>
                </a:solidFill>
              </a:rPr>
              <a:t>le nerf vague (X) </a:t>
            </a:r>
            <a:r>
              <a:rPr lang="fr-FR" dirty="0"/>
              <a:t>apparaît comme le nerf sécréteur du pancréas.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A. Le premier duodénum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Le premier duodénum </a:t>
            </a:r>
            <a:r>
              <a:rPr lang="fr-FR" dirty="0"/>
              <a:t>ou partie supérieur </a:t>
            </a:r>
            <a:r>
              <a:rPr lang="fr-FR" dirty="0">
                <a:solidFill>
                  <a:srgbClr val="FF0000"/>
                </a:solidFill>
              </a:rPr>
              <a:t>fait suite au pylore </a:t>
            </a:r>
            <a:r>
              <a:rPr lang="fr-FR" dirty="0"/>
              <a:t>au niveau du flanc latéral droit </a:t>
            </a:r>
            <a:r>
              <a:rPr lang="fr-FR" dirty="0" smtClean="0"/>
              <a:t>de </a:t>
            </a:r>
            <a:r>
              <a:rPr lang="fr-FR" dirty="0" smtClean="0">
                <a:solidFill>
                  <a:srgbClr val="FF0000"/>
                </a:solidFill>
              </a:rPr>
              <a:t>la </a:t>
            </a:r>
            <a:r>
              <a:rPr lang="fr-FR" dirty="0">
                <a:solidFill>
                  <a:srgbClr val="FF0000"/>
                </a:solidFill>
              </a:rPr>
              <a:t>première vertèbre lombaire</a:t>
            </a:r>
            <a:r>
              <a:rPr lang="fr-FR" dirty="0"/>
              <a:t>. </a:t>
            </a:r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Très </a:t>
            </a:r>
            <a:r>
              <a:rPr lang="fr-FR" dirty="0">
                <a:solidFill>
                  <a:srgbClr val="FF0000"/>
                </a:solidFill>
              </a:rPr>
              <a:t>court</a:t>
            </a:r>
            <a:r>
              <a:rPr lang="fr-FR" dirty="0"/>
              <a:t>, il est légèrement ascendant et à droite.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Sa portion initiale </a:t>
            </a:r>
            <a:r>
              <a:rPr lang="fr-FR" dirty="0">
                <a:solidFill>
                  <a:srgbClr val="FF0000"/>
                </a:solidFill>
              </a:rPr>
              <a:t>post-pylorique est mobile</a:t>
            </a:r>
            <a:r>
              <a:rPr lang="fr-FR" dirty="0"/>
              <a:t>; elle présente un élargissement juste après le pylore : </a:t>
            </a:r>
            <a:r>
              <a:rPr lang="fr-FR" dirty="0">
                <a:solidFill>
                  <a:srgbClr val="FF0000"/>
                </a:solidFill>
              </a:rPr>
              <a:t>le </a:t>
            </a:r>
            <a:r>
              <a:rPr lang="fr-FR" dirty="0" smtClean="0">
                <a:solidFill>
                  <a:srgbClr val="FF0000"/>
                </a:solidFill>
              </a:rPr>
              <a:t>bulbe duodénal </a:t>
            </a:r>
            <a:r>
              <a:rPr lang="fr-FR" dirty="0"/>
              <a:t>(ulcère).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B. Le deuxième duodénum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>
                <a:solidFill>
                  <a:srgbClr val="FF0000"/>
                </a:solidFill>
              </a:rPr>
              <a:t>Le deuxième duodénum </a:t>
            </a:r>
            <a:r>
              <a:rPr lang="fr-FR" dirty="0"/>
              <a:t>ou partie descendante fait, avec la portion précédente un angle de</a:t>
            </a:r>
          </a:p>
          <a:p>
            <a:pPr>
              <a:buNone/>
            </a:pPr>
            <a:r>
              <a:rPr lang="fr-FR" dirty="0" smtClean="0"/>
              <a:t>    moins </a:t>
            </a:r>
            <a:r>
              <a:rPr lang="fr-FR" dirty="0"/>
              <a:t>de 90° </a:t>
            </a:r>
            <a:r>
              <a:rPr lang="fr-FR" dirty="0">
                <a:solidFill>
                  <a:srgbClr val="FF0000"/>
                </a:solidFill>
              </a:rPr>
              <a:t>(genu </a:t>
            </a:r>
            <a:r>
              <a:rPr lang="fr-FR" dirty="0" smtClean="0">
                <a:solidFill>
                  <a:srgbClr val="FF0000"/>
                </a:solidFill>
              </a:rPr>
              <a:t>supérius). </a:t>
            </a:r>
            <a:r>
              <a:rPr lang="fr-FR" dirty="0"/>
              <a:t>Il descend verticalement le long du rachis à hauteur des </a:t>
            </a:r>
            <a:r>
              <a:rPr lang="fr-FR" dirty="0">
                <a:solidFill>
                  <a:srgbClr val="FF0000"/>
                </a:solidFill>
              </a:rPr>
              <a:t>4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     premières </a:t>
            </a:r>
            <a:r>
              <a:rPr lang="fr-FR" dirty="0">
                <a:solidFill>
                  <a:srgbClr val="FF0000"/>
                </a:solidFill>
              </a:rPr>
              <a:t>vertèbres lombaires.</a:t>
            </a:r>
          </a:p>
          <a:p>
            <a:r>
              <a:rPr lang="fr-FR" dirty="0" smtClean="0"/>
              <a:t> </a:t>
            </a:r>
            <a:r>
              <a:rPr lang="fr-FR" dirty="0"/>
              <a:t>C'est à son niveau que </a:t>
            </a:r>
            <a:r>
              <a:rPr lang="fr-FR" dirty="0">
                <a:solidFill>
                  <a:srgbClr val="FF0000"/>
                </a:solidFill>
              </a:rPr>
              <a:t>s'abouchent les conduits pancréatiques et hépatique (canal ou conduit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     cholédoque</a:t>
            </a:r>
            <a:r>
              <a:rPr lang="fr-FR" dirty="0">
                <a:solidFill>
                  <a:srgbClr val="FF0000"/>
                </a:solidFill>
              </a:rPr>
              <a:t>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C. Le troisième duodénum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Le troisième duodénum </a:t>
            </a:r>
            <a:r>
              <a:rPr lang="fr-FR" dirty="0"/>
              <a:t>ou partie horizontale ou inférieure fait avec la portion précédente </a:t>
            </a:r>
            <a:r>
              <a:rPr lang="fr-FR" dirty="0" smtClean="0"/>
              <a:t>un </a:t>
            </a:r>
            <a:r>
              <a:rPr lang="fr-FR" dirty="0" smtClean="0">
                <a:solidFill>
                  <a:srgbClr val="FF0000"/>
                </a:solidFill>
              </a:rPr>
              <a:t>angle </a:t>
            </a:r>
            <a:r>
              <a:rPr lang="fr-FR" dirty="0">
                <a:solidFill>
                  <a:srgbClr val="FF0000"/>
                </a:solidFill>
              </a:rPr>
              <a:t>de 90° (genu inferius). </a:t>
            </a:r>
            <a:r>
              <a:rPr lang="fr-FR" dirty="0"/>
              <a:t>Il s'allonge transversalement au devant du relief vertébral et des </a:t>
            </a:r>
            <a:r>
              <a:rPr lang="fr-FR" dirty="0" smtClean="0"/>
              <a:t>gros vaisseaux </a:t>
            </a:r>
            <a:r>
              <a:rPr lang="fr-FR" dirty="0"/>
              <a:t>qui forme une sorte de billot qui explique </a:t>
            </a:r>
            <a:r>
              <a:rPr lang="fr-FR" dirty="0">
                <a:solidFill>
                  <a:srgbClr val="FF0000"/>
                </a:solidFill>
              </a:rPr>
              <a:t>les possibilités d'écrasement de ce </a:t>
            </a:r>
            <a:r>
              <a:rPr lang="fr-FR" dirty="0" smtClean="0">
                <a:solidFill>
                  <a:srgbClr val="FF0000"/>
                </a:solidFill>
              </a:rPr>
              <a:t>troisième duodénum </a:t>
            </a:r>
            <a:r>
              <a:rPr lang="fr-FR" dirty="0">
                <a:solidFill>
                  <a:srgbClr val="FF0000"/>
                </a:solidFill>
              </a:rPr>
              <a:t>dans un traumatisme abdominal (risque de rupture ou surtout d'hématome de la </a:t>
            </a:r>
            <a:r>
              <a:rPr lang="fr-FR" dirty="0" smtClean="0">
                <a:solidFill>
                  <a:srgbClr val="FF0000"/>
                </a:solidFill>
              </a:rPr>
              <a:t>paroi entraînant </a:t>
            </a:r>
            <a:r>
              <a:rPr lang="fr-FR" dirty="0">
                <a:solidFill>
                  <a:srgbClr val="FF0000"/>
                </a:solidFill>
              </a:rPr>
              <a:t>un syndrome occlusif).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suite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/>
              <a:t>Cette partie est croisée par </a:t>
            </a:r>
            <a:r>
              <a:rPr lang="fr-FR" dirty="0">
                <a:solidFill>
                  <a:srgbClr val="FF0000"/>
                </a:solidFill>
              </a:rPr>
              <a:t>les vaisseaux mésentériques supérieurs </a:t>
            </a:r>
            <a:r>
              <a:rPr lang="fr-FR" dirty="0"/>
              <a:t>(artère à gauche et veine </a:t>
            </a:r>
            <a:r>
              <a:rPr lang="fr-FR" dirty="0" smtClean="0"/>
              <a:t>à droite</a:t>
            </a:r>
            <a:r>
              <a:rPr lang="fr-FR" dirty="0"/>
              <a:t>, position importante à connaître pour faire le diagnostic de </a:t>
            </a:r>
            <a:r>
              <a:rPr lang="fr-FR" dirty="0">
                <a:solidFill>
                  <a:srgbClr val="FF0000"/>
                </a:solidFill>
              </a:rPr>
              <a:t>mésentère commun </a:t>
            </a:r>
            <a:r>
              <a:rPr lang="fr-FR" dirty="0"/>
              <a:t>où </a:t>
            </a:r>
            <a:r>
              <a:rPr lang="fr-FR" dirty="0" smtClean="0"/>
              <a:t>la position </a:t>
            </a:r>
            <a:r>
              <a:rPr lang="fr-FR" dirty="0"/>
              <a:t>des vaisseaux est inversée).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1618</Words>
  <Application>Microsoft Office PowerPoint</Application>
  <PresentationFormat>Affichage à l'écran (4:3)</PresentationFormat>
  <Paragraphs>137</Paragraphs>
  <Slides>54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55" baseType="lpstr">
      <vt:lpstr>Thème Office</vt:lpstr>
      <vt:lpstr>DUODENO-PANCREAS</vt:lpstr>
      <vt:lpstr>PLAN</vt:lpstr>
      <vt:lpstr>DUODENO-PANCREAS</vt:lpstr>
      <vt:lpstr>ANATOMIE DESCRIPTIVE :</vt:lpstr>
      <vt:lpstr>Diapositive 5</vt:lpstr>
      <vt:lpstr>A. Le premier duodénum</vt:lpstr>
      <vt:lpstr>B. Le deuxième duodénum</vt:lpstr>
      <vt:lpstr>C. Le troisième duodénum</vt:lpstr>
      <vt:lpstr>suite</vt:lpstr>
      <vt:lpstr>D. Le quatrième duodénum</vt:lpstr>
      <vt:lpstr>Diapositive 11</vt:lpstr>
      <vt:lpstr>Diapositive 12</vt:lpstr>
      <vt:lpstr>II. Le pancréas</vt:lpstr>
      <vt:lpstr>Diapositive 14</vt:lpstr>
      <vt:lpstr>Diapositive 15</vt:lpstr>
      <vt:lpstr>A. La tête</vt:lpstr>
      <vt:lpstr>Diapositive 17</vt:lpstr>
      <vt:lpstr>suite</vt:lpstr>
      <vt:lpstr>B. Le col ou isthme</vt:lpstr>
      <vt:lpstr>C. Le corps</vt:lpstr>
      <vt:lpstr>D. La queue</vt:lpstr>
      <vt:lpstr>Diapositive 22</vt:lpstr>
      <vt:lpstr>Diapositive 23</vt:lpstr>
      <vt:lpstr>Le pancréas présente:</vt:lpstr>
      <vt:lpstr>III. Le bloc duodéno-pancréatique</vt:lpstr>
      <vt:lpstr>Diapositive 26</vt:lpstr>
      <vt:lpstr>IV. Les canaux pancréatiques :</vt:lpstr>
      <vt:lpstr>Diapositive 28</vt:lpstr>
      <vt:lpstr>Suite </vt:lpstr>
      <vt:lpstr>B. Le canal pancréatique accessoire (anciennement, canal de Santorini)</vt:lpstr>
      <vt:lpstr>Diapositive 31</vt:lpstr>
      <vt:lpstr>Diapositive 32</vt:lpstr>
      <vt:lpstr>Diapositive 33</vt:lpstr>
      <vt:lpstr>Diapositive 34</vt:lpstr>
      <vt:lpstr>RAPPORTS</vt:lpstr>
      <vt:lpstr>Diapositive 36</vt:lpstr>
      <vt:lpstr>suite</vt:lpstr>
      <vt:lpstr>Diapositive 38</vt:lpstr>
      <vt:lpstr>II. Rapports par l'intermédiaire du péritoine</vt:lpstr>
      <vt:lpstr>Diapositive 40</vt:lpstr>
      <vt:lpstr>Diapositive 41</vt:lpstr>
      <vt:lpstr>Diapositive 42</vt:lpstr>
      <vt:lpstr>VAISSEAUX ET NERFS</vt:lpstr>
      <vt:lpstr>A. Duodénum et tête du pancréas</vt:lpstr>
      <vt:lpstr>B. Corps et queue du pancréas</vt:lpstr>
      <vt:lpstr>Diapositive 46</vt:lpstr>
      <vt:lpstr>Diapositive 47</vt:lpstr>
      <vt:lpstr>II. Veines</vt:lpstr>
      <vt:lpstr>Diapositive 49</vt:lpstr>
      <vt:lpstr>Diapositive 50</vt:lpstr>
      <vt:lpstr>Diapositive 51</vt:lpstr>
      <vt:lpstr>B. Trajet</vt:lpstr>
      <vt:lpstr>III. Lymphatiques</vt:lpstr>
      <vt:lpstr>IV. Nerfs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ency-education.com</dc:creator>
  <cp:lastModifiedBy>USER</cp:lastModifiedBy>
  <cp:revision>31</cp:revision>
  <dcterms:created xsi:type="dcterms:W3CDTF">2010-12-09T12:34:44Z</dcterms:created>
  <dcterms:modified xsi:type="dcterms:W3CDTF">2012-11-22T16:04:14Z</dcterms:modified>
</cp:coreProperties>
</file>