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3" r:id="rId9"/>
    <p:sldId id="290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87" r:id="rId19"/>
    <p:sldId id="291" r:id="rId20"/>
    <p:sldId id="272" r:id="rId21"/>
    <p:sldId id="285" r:id="rId22"/>
    <p:sldId id="292" r:id="rId23"/>
    <p:sldId id="274" r:id="rId24"/>
    <p:sldId id="293" r:id="rId25"/>
    <p:sldId id="275" r:id="rId26"/>
    <p:sldId id="276" r:id="rId27"/>
    <p:sldId id="289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8FBED-52A8-436E-8D55-61D22A4E118C}" type="datetimeFigureOut">
              <a:rPr lang="fr-FR" smtClean="0"/>
              <a:t>18/01/2009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15A5-053E-4E57-8A7C-C19E330FAE6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15A5-053E-4E57-8A7C-C19E330FAE6C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F53903-5B00-4CB0-9A34-CF44DCEBAA83}" type="datetimeFigureOut">
              <a:rPr lang="fr-FR" smtClean="0"/>
              <a:pPr/>
              <a:t>18/01/2009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2C6143-FD78-4E75-AC9B-2A012837C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fr-FR" b="1" dirty="0"/>
              <a:t>LA CAVITE ABDOMINALE</a:t>
            </a:r>
            <a:br>
              <a:rPr lang="fr-FR" b="1" dirty="0"/>
            </a:br>
            <a:r>
              <a:rPr lang="fr-FR" sz="4000" b="1" dirty="0" smtClean="0"/>
              <a:t>ET SES </a:t>
            </a:r>
            <a:r>
              <a:rPr lang="fr-FR" b="1" dirty="0" smtClean="0"/>
              <a:t>PAROIS</a:t>
            </a:r>
            <a:endParaRPr lang="fr-FR" dirty="0"/>
          </a:p>
        </p:txBody>
      </p:sp>
      <p:pic>
        <p:nvPicPr>
          <p:cNvPr id="1027" name="Picture 3" descr="C:\Documents and Settings\Noureddine\Bureau\Planches\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756972"/>
            <a:ext cx="4572032" cy="510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Paroi POSTERIEURE</a:t>
            </a:r>
            <a:endParaRPr lang="fr-FR" dirty="0"/>
          </a:p>
        </p:txBody>
      </p:sp>
      <p:pic>
        <p:nvPicPr>
          <p:cNvPr id="7170" name="Picture 2" descr="C:\Documents and Settings\Noureddine\Bureau\Planches\2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500174"/>
            <a:ext cx="4286248" cy="5107861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357298"/>
            <a:ext cx="4233858" cy="4972072"/>
          </a:xfrm>
        </p:spPr>
        <p:txBody>
          <a:bodyPr/>
          <a:lstStyle/>
          <a:p>
            <a:r>
              <a:rPr lang="fr-FR" sz="3600" b="1" dirty="0" smtClean="0"/>
              <a:t>Groupe MOYEN</a:t>
            </a:r>
            <a:r>
              <a:rPr lang="fr-FR" sz="3600" dirty="0" smtClean="0"/>
              <a:t>: inter-</a:t>
            </a:r>
            <a:r>
              <a:rPr lang="fr-FR" sz="3600" dirty="0" err="1" smtClean="0"/>
              <a:t>transversaires</a:t>
            </a:r>
            <a:r>
              <a:rPr lang="fr-FR" sz="3600" dirty="0" smtClean="0"/>
              <a:t>  et le carré des lombes</a:t>
            </a:r>
          </a:p>
          <a:p>
            <a:pPr>
              <a:buNone/>
            </a:pPr>
            <a:r>
              <a:rPr lang="fr-FR" sz="3600" dirty="0" smtClean="0"/>
              <a:t> </a:t>
            </a:r>
          </a:p>
          <a:p>
            <a:r>
              <a:rPr lang="fr-FR" sz="3600" b="1" dirty="0" smtClean="0"/>
              <a:t>Groupe </a:t>
            </a:r>
            <a:r>
              <a:rPr lang="fr-FR" sz="3600" b="1" dirty="0" smtClean="0"/>
              <a:t>ANT:</a:t>
            </a:r>
            <a:r>
              <a:rPr lang="fr-FR" sz="3600" dirty="0" smtClean="0"/>
              <a:t> psoas iliaque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Paroi antéro-latérale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3438" cy="5257800"/>
          </a:xfrm>
        </p:spPr>
        <p:txBody>
          <a:bodyPr>
            <a:normAutofit/>
          </a:bodyPr>
          <a:lstStyle/>
          <a:p>
            <a:r>
              <a:rPr lang="fr-FR" sz="3200" dirty="0"/>
              <a:t>La paroi </a:t>
            </a:r>
            <a:r>
              <a:rPr lang="fr-FR" sz="3200" dirty="0" smtClean="0"/>
              <a:t>antéro-latérale est </a:t>
            </a:r>
            <a:r>
              <a:rPr lang="fr-FR" sz="3200" dirty="0"/>
              <a:t>constituée de </a:t>
            </a:r>
            <a:r>
              <a:rPr lang="fr-FR" sz="3200" dirty="0" smtClean="0"/>
              <a:t>          </a:t>
            </a:r>
            <a:r>
              <a:rPr lang="fr-FR" sz="3200" b="1" dirty="0" smtClean="0">
                <a:solidFill>
                  <a:srgbClr val="92D050"/>
                </a:solidFill>
              </a:rPr>
              <a:t>5 muscles, symétriques</a:t>
            </a:r>
            <a:r>
              <a:rPr lang="fr-FR" sz="3200" dirty="0" smtClean="0"/>
              <a:t>:</a:t>
            </a:r>
            <a:endParaRPr lang="fr-FR" sz="3200" dirty="0"/>
          </a:p>
          <a:p>
            <a:r>
              <a:rPr lang="fr-FR" sz="3200" dirty="0"/>
              <a:t>-Grand </a:t>
            </a:r>
            <a:r>
              <a:rPr lang="fr-FR" sz="3200" dirty="0" smtClean="0"/>
              <a:t>droit</a:t>
            </a:r>
            <a:endParaRPr lang="fr-FR" sz="3200" dirty="0"/>
          </a:p>
          <a:p>
            <a:r>
              <a:rPr lang="fr-FR" sz="3200" dirty="0"/>
              <a:t>-Pyramidal</a:t>
            </a:r>
          </a:p>
          <a:p>
            <a:r>
              <a:rPr lang="fr-FR" sz="3200" dirty="0"/>
              <a:t>-Grand oblique</a:t>
            </a:r>
          </a:p>
          <a:p>
            <a:r>
              <a:rPr lang="fr-FR" sz="3200" dirty="0"/>
              <a:t>-Petit oblique</a:t>
            </a:r>
          </a:p>
          <a:p>
            <a:r>
              <a:rPr lang="fr-FR" sz="3200" dirty="0"/>
              <a:t>-Transverse</a:t>
            </a:r>
          </a:p>
        </p:txBody>
      </p:sp>
      <p:pic>
        <p:nvPicPr>
          <p:cNvPr id="6146" name="Picture 2" descr="C:\Documents and Settings\Noureddine\Bureau\Planches\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1615185"/>
            <a:ext cx="4500562" cy="5242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Muscle GRAND DROIT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14942" cy="5257800"/>
          </a:xfrm>
        </p:spPr>
        <p:txBody>
          <a:bodyPr>
            <a:normAutofit/>
          </a:bodyPr>
          <a:lstStyle/>
          <a:p>
            <a:r>
              <a:rPr lang="fr-FR" dirty="0"/>
              <a:t>Muscle allongé, aplati, vertical.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Origine</a:t>
            </a:r>
            <a:r>
              <a:rPr lang="fr-FR" b="1" dirty="0"/>
              <a:t>: </a:t>
            </a:r>
            <a:r>
              <a:rPr lang="fr-FR" dirty="0"/>
              <a:t>5, 6, 7 cartilages</a:t>
            </a:r>
          </a:p>
          <a:p>
            <a:pPr>
              <a:buNone/>
            </a:pPr>
            <a:r>
              <a:rPr lang="fr-FR" dirty="0"/>
              <a:t>intercostaux et </a:t>
            </a:r>
            <a:r>
              <a:rPr lang="fr-FR" dirty="0" smtClean="0"/>
              <a:t> l’</a:t>
            </a:r>
            <a:r>
              <a:rPr lang="fr-FR" dirty="0" err="1" smtClean="0"/>
              <a:t>ap</a:t>
            </a:r>
            <a:r>
              <a:rPr lang="fr-FR" dirty="0" smtClean="0"/>
              <a:t> </a:t>
            </a:r>
            <a:r>
              <a:rPr lang="fr-FR" dirty="0" smtClean="0"/>
              <a:t>.</a:t>
            </a:r>
            <a:r>
              <a:rPr lang="fr-FR" dirty="0" smtClean="0"/>
              <a:t>xiphoïde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92D050"/>
                </a:solidFill>
              </a:rPr>
              <a:t>Trajet</a:t>
            </a:r>
            <a:r>
              <a:rPr lang="fr-FR" dirty="0">
                <a:solidFill>
                  <a:srgbClr val="92D050"/>
                </a:solidFill>
              </a:rPr>
              <a:t>:</a:t>
            </a:r>
            <a:r>
              <a:rPr lang="fr-FR" dirty="0"/>
              <a:t> </a:t>
            </a:r>
            <a:r>
              <a:rPr lang="fr-FR" dirty="0" smtClean="0"/>
              <a:t> vertical</a:t>
            </a:r>
            <a:endParaRPr lang="fr-FR" dirty="0"/>
          </a:p>
          <a:p>
            <a:r>
              <a:rPr lang="fr-FR" b="1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Terminaison</a:t>
            </a:r>
            <a:r>
              <a:rPr lang="fr-FR" dirty="0">
                <a:solidFill>
                  <a:srgbClr val="92D050"/>
                </a:solidFill>
              </a:rPr>
              <a:t>:</a:t>
            </a:r>
            <a:r>
              <a:rPr lang="fr-FR" dirty="0"/>
              <a:t> </a:t>
            </a:r>
            <a:r>
              <a:rPr lang="fr-FR" dirty="0" smtClean="0"/>
              <a:t> par </a:t>
            </a:r>
            <a:r>
              <a:rPr lang="fr-FR" dirty="0"/>
              <a:t>un tendon </a:t>
            </a:r>
            <a:r>
              <a:rPr lang="fr-FR" dirty="0" smtClean="0"/>
              <a:t>au bord supérieur du </a:t>
            </a:r>
            <a:r>
              <a:rPr lang="fr-FR" dirty="0"/>
              <a:t>pubis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Innervation</a:t>
            </a:r>
            <a:r>
              <a:rPr lang="fr-FR" dirty="0"/>
              <a:t>: </a:t>
            </a:r>
            <a:r>
              <a:rPr lang="fr-FR" dirty="0" smtClean="0"/>
              <a:t> 6 </a:t>
            </a:r>
            <a:r>
              <a:rPr lang="fr-FR" dirty="0"/>
              <a:t>derniers </a:t>
            </a:r>
            <a:r>
              <a:rPr lang="fr-FR" dirty="0" smtClean="0"/>
              <a:t>nerfs intercostaux et une </a:t>
            </a:r>
            <a:r>
              <a:rPr lang="fr-FR" dirty="0" smtClean="0"/>
              <a:t>branche du </a:t>
            </a:r>
            <a:r>
              <a:rPr lang="fr-FR" dirty="0"/>
              <a:t>nerf </a:t>
            </a:r>
            <a:r>
              <a:rPr lang="fr-FR" dirty="0" smtClean="0"/>
              <a:t>grand abdomino-génital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1"/>
            <a:ext cx="338228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Muscle PYRAMIDAL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900518" cy="4757758"/>
          </a:xfrm>
        </p:spPr>
        <p:txBody>
          <a:bodyPr>
            <a:normAutofit/>
          </a:bodyPr>
          <a:lstStyle/>
          <a:p>
            <a:r>
              <a:rPr lang="fr-FR" dirty="0"/>
              <a:t>Petit muscle </a:t>
            </a:r>
            <a:r>
              <a:rPr lang="fr-FR" dirty="0" smtClean="0"/>
              <a:t>inconstant, triangulaire </a:t>
            </a:r>
            <a:r>
              <a:rPr lang="fr-FR" dirty="0"/>
              <a:t>à base inférieure,</a:t>
            </a:r>
          </a:p>
          <a:p>
            <a:r>
              <a:rPr lang="fr-FR" dirty="0"/>
              <a:t>situé en avant de la</a:t>
            </a:r>
          </a:p>
          <a:p>
            <a:r>
              <a:rPr lang="fr-FR" dirty="0"/>
              <a:t>terminaison inférieure </a:t>
            </a:r>
            <a:r>
              <a:rPr lang="fr-FR" dirty="0" smtClean="0"/>
              <a:t>des muscles </a:t>
            </a:r>
            <a:r>
              <a:rPr lang="fr-FR" dirty="0"/>
              <a:t>grands </a:t>
            </a:r>
            <a:r>
              <a:rPr lang="fr-FR" dirty="0" smtClean="0"/>
              <a:t> droits de l’abdomen</a:t>
            </a:r>
          </a:p>
          <a:p>
            <a:r>
              <a:rPr lang="fr-FR" dirty="0" smtClean="0"/>
              <a:t>Innervé par le nerf grand abdomino-génital</a:t>
            </a:r>
            <a:endParaRPr lang="fr-FR" dirty="0"/>
          </a:p>
        </p:txBody>
      </p:sp>
      <p:pic>
        <p:nvPicPr>
          <p:cNvPr id="8194" name="Picture 2" descr="C:\Documents and Settings\Noureddine\Bureau\Planches\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1694251"/>
            <a:ext cx="4500562" cy="516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/>
          <a:lstStyle/>
          <a:p>
            <a:r>
              <a:rPr lang="fr-FR" b="1" dirty="0"/>
              <a:t>Muscle TRANSVERSE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929322" cy="5429288"/>
          </a:xfrm>
        </p:spPr>
        <p:txBody>
          <a:bodyPr>
            <a:noAutofit/>
          </a:bodyPr>
          <a:lstStyle/>
          <a:p>
            <a:r>
              <a:rPr lang="fr-FR" sz="2400" dirty="0" smtClean="0"/>
              <a:t> </a:t>
            </a:r>
            <a:r>
              <a:rPr lang="fr-FR" sz="2400" dirty="0"/>
              <a:t>Muscle le plus profond de la paroi, </a:t>
            </a:r>
            <a:r>
              <a:rPr lang="fr-FR" sz="2400" dirty="0" smtClean="0"/>
              <a:t>ses fibres </a:t>
            </a:r>
            <a:r>
              <a:rPr lang="fr-FR" sz="2400" dirty="0"/>
              <a:t>sont horizontales.</a:t>
            </a:r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b="1" dirty="0">
                <a:solidFill>
                  <a:srgbClr val="92D050"/>
                </a:solidFill>
              </a:rPr>
              <a:t>Origine</a:t>
            </a:r>
            <a:r>
              <a:rPr lang="fr-FR" sz="2400" dirty="0"/>
              <a:t>: </a:t>
            </a:r>
            <a:r>
              <a:rPr lang="fr-FR" sz="2400" dirty="0" smtClean="0"/>
              <a:t>7</a:t>
            </a:r>
            <a:r>
              <a:rPr lang="fr-FR" sz="2400" dirty="0" smtClean="0"/>
              <a:t> </a:t>
            </a:r>
            <a:r>
              <a:rPr lang="fr-FR" sz="2400" dirty="0" smtClean="0"/>
              <a:t>à</a:t>
            </a:r>
            <a:r>
              <a:rPr lang="fr-FR" sz="2400" dirty="0" smtClean="0"/>
              <a:t> </a:t>
            </a:r>
            <a:r>
              <a:rPr lang="fr-FR" sz="2400" dirty="0"/>
              <a:t>12 côtes </a:t>
            </a:r>
            <a:r>
              <a:rPr lang="fr-FR" sz="2400" dirty="0" smtClean="0"/>
              <a:t>et apophyses </a:t>
            </a:r>
            <a:r>
              <a:rPr lang="fr-FR" sz="2400" dirty="0"/>
              <a:t>transverses de TH12 à L5</a:t>
            </a:r>
            <a:r>
              <a:rPr lang="fr-FR" sz="2400" dirty="0" smtClean="0"/>
              <a:t>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rgbClr val="92D050"/>
                </a:solidFill>
              </a:rPr>
              <a:t>Trajet</a:t>
            </a:r>
            <a:r>
              <a:rPr lang="fr-FR" sz="2400" dirty="0"/>
              <a:t>: </a:t>
            </a:r>
            <a:r>
              <a:rPr lang="fr-FR" sz="2400" dirty="0" smtClean="0"/>
              <a:t> ses </a:t>
            </a:r>
            <a:r>
              <a:rPr lang="fr-FR" sz="2400" dirty="0"/>
              <a:t>fibres se portent</a:t>
            </a:r>
          </a:p>
          <a:p>
            <a:pPr>
              <a:buNone/>
            </a:pPr>
            <a:r>
              <a:rPr lang="fr-FR" sz="2400" dirty="0"/>
              <a:t>horizontalement en avant en </a:t>
            </a:r>
            <a:r>
              <a:rPr lang="fr-FR" sz="2400" dirty="0" smtClean="0"/>
              <a:t>s’étalant</a:t>
            </a:r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rgbClr val="92D050"/>
                </a:solidFill>
              </a:rPr>
              <a:t>Terminaison: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/>
              <a:t>en haut sur la </a:t>
            </a:r>
            <a:r>
              <a:rPr lang="fr-FR" sz="2400" dirty="0" smtClean="0"/>
              <a:t>xiphoïde,</a:t>
            </a:r>
            <a:r>
              <a:rPr lang="fr-FR" sz="2400" dirty="0"/>
              <a:t> </a:t>
            </a:r>
            <a:r>
              <a:rPr lang="fr-FR" sz="2400" dirty="0" smtClean="0"/>
              <a:t>en </a:t>
            </a:r>
            <a:r>
              <a:rPr lang="fr-FR" sz="2400" dirty="0"/>
              <a:t>bas par accolement sur la </a:t>
            </a:r>
            <a:r>
              <a:rPr lang="fr-FR" sz="2400" dirty="0" smtClean="0"/>
              <a:t>face postérieure </a:t>
            </a:r>
            <a:r>
              <a:rPr lang="fr-FR" sz="2400" dirty="0"/>
              <a:t>du petit </a:t>
            </a:r>
            <a:r>
              <a:rPr lang="fr-FR" sz="2400" dirty="0" smtClean="0"/>
              <a:t>oblique</a:t>
            </a:r>
            <a:endParaRPr lang="fr-FR" sz="2400" dirty="0" smtClean="0">
              <a:solidFill>
                <a:srgbClr val="92D050"/>
              </a:solidFill>
            </a:endParaRPr>
          </a:p>
          <a:p>
            <a:r>
              <a:rPr lang="fr-FR" sz="2400" dirty="0" smtClean="0">
                <a:solidFill>
                  <a:srgbClr val="92D050"/>
                </a:solidFill>
              </a:rPr>
              <a:t> </a:t>
            </a:r>
            <a:r>
              <a:rPr lang="fr-FR" sz="2400" b="1" dirty="0">
                <a:solidFill>
                  <a:srgbClr val="92D050"/>
                </a:solidFill>
              </a:rPr>
              <a:t>Innervation</a:t>
            </a:r>
            <a:r>
              <a:rPr lang="fr-FR" sz="2400" dirty="0"/>
              <a:t>: 4 derniers nerfs</a:t>
            </a:r>
          </a:p>
          <a:p>
            <a:pPr>
              <a:buNone/>
            </a:pPr>
            <a:r>
              <a:rPr lang="fr-FR" sz="2400" dirty="0"/>
              <a:t>intercostaux et nerfs grand et </a:t>
            </a:r>
            <a:r>
              <a:rPr lang="fr-FR" sz="2400" dirty="0" smtClean="0"/>
              <a:t>petit abdomino-génitaux</a:t>
            </a:r>
            <a:endParaRPr lang="fr-FR" sz="2400" dirty="0"/>
          </a:p>
        </p:txBody>
      </p:sp>
      <p:pic>
        <p:nvPicPr>
          <p:cNvPr id="2050" name="Picture 2" descr="C:\Documents and Settings\Noureddine\Bureau\Planches\8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6163" y="1536162"/>
            <a:ext cx="3030683" cy="5321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000108"/>
          </a:xfrm>
        </p:spPr>
        <p:txBody>
          <a:bodyPr/>
          <a:lstStyle/>
          <a:p>
            <a:r>
              <a:rPr lang="fr-FR" b="1" dirty="0"/>
              <a:t>Muscle PETIT OBLIQUE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5786446" cy="564357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Muscle constitué par un éventail de</a:t>
            </a:r>
          </a:p>
          <a:p>
            <a:pPr>
              <a:buNone/>
            </a:pPr>
            <a:r>
              <a:rPr lang="fr-FR" dirty="0"/>
              <a:t>fibres obliques en haut et en </a:t>
            </a:r>
            <a:r>
              <a:rPr lang="fr-FR" dirty="0" smtClean="0"/>
              <a:t>dedans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Origine</a:t>
            </a:r>
            <a:r>
              <a:rPr lang="fr-FR" dirty="0"/>
              <a:t>: les ¾ </a:t>
            </a:r>
            <a:r>
              <a:rPr lang="fr-FR" dirty="0" smtClean="0"/>
              <a:t>Antérieurs </a:t>
            </a:r>
            <a:r>
              <a:rPr lang="fr-FR" dirty="0"/>
              <a:t>de la crête iliaque</a:t>
            </a:r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Trajet:</a:t>
            </a:r>
            <a:r>
              <a:rPr lang="fr-FR" dirty="0"/>
              <a:t> en éventail, vers le haut </a:t>
            </a:r>
            <a:r>
              <a:rPr lang="fr-FR" dirty="0" smtClean="0"/>
              <a:t>et vers </a:t>
            </a:r>
            <a:r>
              <a:rPr lang="fr-FR" dirty="0"/>
              <a:t>le bas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Terminaison</a:t>
            </a:r>
            <a:r>
              <a:rPr lang="fr-FR" dirty="0"/>
              <a:t>: </a:t>
            </a:r>
            <a:r>
              <a:rPr lang="fr-FR" i="1" dirty="0"/>
              <a:t>les fibres </a:t>
            </a:r>
            <a:r>
              <a:rPr lang="fr-FR" i="1" dirty="0" smtClean="0"/>
              <a:t>postérieures </a:t>
            </a:r>
            <a:r>
              <a:rPr lang="fr-FR" dirty="0"/>
              <a:t>sur </a:t>
            </a:r>
            <a:r>
              <a:rPr lang="fr-FR" dirty="0" smtClean="0"/>
              <a:t>la 10</a:t>
            </a:r>
            <a:r>
              <a:rPr lang="fr-FR" dirty="0"/>
              <a:t>, 11 et 12 côtes; </a:t>
            </a:r>
            <a:r>
              <a:rPr lang="fr-FR" dirty="0" smtClean="0"/>
              <a:t>                                          </a:t>
            </a:r>
            <a:r>
              <a:rPr lang="fr-FR" i="1" dirty="0" smtClean="0"/>
              <a:t>les fibres moyennes </a:t>
            </a:r>
            <a:r>
              <a:rPr lang="fr-FR" dirty="0"/>
              <a:t>sur l’aponévrose du petit</a:t>
            </a:r>
          </a:p>
          <a:p>
            <a:pPr>
              <a:buNone/>
            </a:pPr>
            <a:r>
              <a:rPr lang="fr-FR" dirty="0"/>
              <a:t>oblique; </a:t>
            </a:r>
            <a:endParaRPr lang="fr-FR" dirty="0" smtClean="0"/>
          </a:p>
          <a:p>
            <a:pPr>
              <a:buNone/>
            </a:pPr>
            <a:r>
              <a:rPr lang="fr-FR" i="1" dirty="0" smtClean="0"/>
              <a:t>les </a:t>
            </a:r>
            <a:r>
              <a:rPr lang="fr-FR" i="1" dirty="0"/>
              <a:t>fibres </a:t>
            </a:r>
            <a:r>
              <a:rPr lang="fr-FR" i="1" dirty="0" smtClean="0"/>
              <a:t>inférieures </a:t>
            </a:r>
            <a:r>
              <a:rPr lang="fr-FR" dirty="0"/>
              <a:t>sur la face </a:t>
            </a:r>
            <a:r>
              <a:rPr lang="fr-FR" dirty="0" smtClean="0"/>
              <a:t>antérieures</a:t>
            </a:r>
            <a:r>
              <a:rPr lang="fr-FR" dirty="0"/>
              <a:t> </a:t>
            </a:r>
            <a:r>
              <a:rPr lang="fr-FR" dirty="0" smtClean="0"/>
              <a:t>du </a:t>
            </a:r>
            <a:r>
              <a:rPr lang="fr-FR" dirty="0"/>
              <a:t>grand droit.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Innervation: </a:t>
            </a:r>
            <a:r>
              <a:rPr lang="fr-FR" dirty="0"/>
              <a:t>les 4 derniers </a:t>
            </a:r>
            <a:r>
              <a:rPr lang="fr-FR" dirty="0" smtClean="0"/>
              <a:t>nerfs intercostaux </a:t>
            </a:r>
            <a:r>
              <a:rPr lang="fr-FR" dirty="0"/>
              <a:t>et les nerfs grand et </a:t>
            </a:r>
            <a:r>
              <a:rPr lang="fr-FR" dirty="0" smtClean="0"/>
              <a:t>petit abdomino-génitaux</a:t>
            </a:r>
            <a:endParaRPr lang="fr-FR" dirty="0"/>
          </a:p>
        </p:txBody>
      </p:sp>
      <p:pic>
        <p:nvPicPr>
          <p:cNvPr id="3074" name="Picture 2" descr="C:\Documents and Settings\Noureddine\Bureau\Planches\8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5"/>
            <a:ext cx="3143240" cy="542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Muscle GRAND OBLIQUE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5715008" cy="550070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 </a:t>
            </a:r>
            <a:r>
              <a:rPr lang="fr-FR" dirty="0"/>
              <a:t>Muscle le plus superficiel de la paroi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Origine</a:t>
            </a:r>
            <a:r>
              <a:rPr lang="fr-FR" dirty="0"/>
              <a:t>: de la 5 à la 12 côte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Trajet: </a:t>
            </a:r>
            <a:r>
              <a:rPr lang="fr-FR" dirty="0"/>
              <a:t>en large éventail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Terminaison</a:t>
            </a:r>
            <a:r>
              <a:rPr lang="fr-FR" dirty="0">
                <a:solidFill>
                  <a:srgbClr val="92D050"/>
                </a:solidFill>
              </a:rPr>
              <a:t>: </a:t>
            </a:r>
            <a:r>
              <a:rPr lang="fr-FR" dirty="0"/>
              <a:t>complexe; </a:t>
            </a:r>
            <a:r>
              <a:rPr lang="fr-FR" dirty="0">
                <a:solidFill>
                  <a:srgbClr val="C00000"/>
                </a:solidFill>
              </a:rPr>
              <a:t>les fibres </a:t>
            </a:r>
            <a:r>
              <a:rPr lang="fr-FR" dirty="0" smtClean="0">
                <a:solidFill>
                  <a:srgbClr val="C00000"/>
                </a:solidFill>
              </a:rPr>
              <a:t>INF  </a:t>
            </a:r>
            <a:r>
              <a:rPr lang="fr-FR" dirty="0"/>
              <a:t>sur la crête iliaque, </a:t>
            </a:r>
            <a:r>
              <a:rPr lang="fr-FR" dirty="0">
                <a:solidFill>
                  <a:srgbClr val="C00000"/>
                </a:solidFill>
              </a:rPr>
              <a:t>les fibres </a:t>
            </a:r>
            <a:r>
              <a:rPr lang="fr-FR" dirty="0" smtClean="0">
                <a:solidFill>
                  <a:srgbClr val="C00000"/>
                </a:solidFill>
              </a:rPr>
              <a:t>SUP </a:t>
            </a:r>
            <a:r>
              <a:rPr lang="fr-FR" dirty="0" smtClean="0"/>
              <a:t>sur </a:t>
            </a:r>
            <a:r>
              <a:rPr lang="fr-FR" dirty="0"/>
              <a:t>l’aponévrose du grand oblique, </a:t>
            </a:r>
            <a:r>
              <a:rPr lang="fr-FR" dirty="0" smtClean="0">
                <a:solidFill>
                  <a:srgbClr val="C00000"/>
                </a:solidFill>
              </a:rPr>
              <a:t>les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fibres </a:t>
            </a:r>
            <a:r>
              <a:rPr lang="fr-FR" dirty="0">
                <a:solidFill>
                  <a:srgbClr val="C00000"/>
                </a:solidFill>
              </a:rPr>
              <a:t>moyennes </a:t>
            </a:r>
            <a:r>
              <a:rPr lang="fr-FR" dirty="0"/>
              <a:t>sur les 9, 10 et </a:t>
            </a:r>
            <a:r>
              <a:rPr lang="fr-FR" dirty="0" smtClean="0"/>
              <a:t>11 côte </a:t>
            </a:r>
            <a:r>
              <a:rPr lang="fr-FR" dirty="0"/>
              <a:t>ainsi que sur l’arcade </a:t>
            </a:r>
            <a:r>
              <a:rPr lang="fr-FR" dirty="0" smtClean="0"/>
              <a:t>crurale, l’épine </a:t>
            </a:r>
            <a:r>
              <a:rPr lang="fr-FR" dirty="0"/>
              <a:t>iliaque ANT-SUP et </a:t>
            </a:r>
            <a:r>
              <a:rPr lang="fr-FR" dirty="0" smtClean="0"/>
              <a:t>la symphyse </a:t>
            </a:r>
            <a:r>
              <a:rPr lang="fr-FR" dirty="0"/>
              <a:t>pubienne</a:t>
            </a:r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92D050"/>
                </a:solidFill>
              </a:rPr>
              <a:t>Innervation: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/>
              <a:t>les 6 derniers nerfs</a:t>
            </a:r>
          </a:p>
          <a:p>
            <a:pPr>
              <a:buNone/>
            </a:pPr>
            <a:r>
              <a:rPr lang="fr-FR" dirty="0"/>
              <a:t>intercostaux et les nerfs grand et petit</a:t>
            </a:r>
          </a:p>
          <a:p>
            <a:pPr>
              <a:buNone/>
            </a:pPr>
            <a:r>
              <a:rPr lang="fr-FR" dirty="0"/>
              <a:t>abdomino-génitaux</a:t>
            </a:r>
          </a:p>
        </p:txBody>
      </p:sp>
      <p:pic>
        <p:nvPicPr>
          <p:cNvPr id="4098" name="Picture 2" descr="C:\Documents and Settings\Noureddine\Bureau\Planches\8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7146" y="1533194"/>
            <a:ext cx="3146854" cy="532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Paroi ANTERO-LATERALE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 </a:t>
            </a:r>
            <a:r>
              <a:rPr lang="fr-FR" dirty="0"/>
              <a:t>L’ensemble des muscles de la paroi antéro-latérale</a:t>
            </a:r>
          </a:p>
          <a:p>
            <a:pPr>
              <a:buNone/>
            </a:pPr>
            <a:r>
              <a:rPr lang="fr-FR" dirty="0"/>
              <a:t>tend la </a:t>
            </a:r>
            <a:r>
              <a:rPr lang="fr-FR" b="1" dirty="0"/>
              <a:t>sangle abdominale.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contraction des muscles « grands droits </a:t>
            </a:r>
            <a:r>
              <a:rPr lang="fr-FR" dirty="0" smtClean="0"/>
              <a:t>» rapproche </a:t>
            </a:r>
            <a:r>
              <a:rPr lang="fr-FR" dirty="0"/>
              <a:t>le bord inférieur du thorax du bassin.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contraction isolée du grand oblique permet la</a:t>
            </a:r>
          </a:p>
          <a:p>
            <a:pPr>
              <a:buNone/>
            </a:pPr>
            <a:r>
              <a:rPr lang="fr-FR" dirty="0"/>
              <a:t>rotation du thorax sur le bassin.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contraction du muscle transverse attire les côtes</a:t>
            </a:r>
          </a:p>
          <a:p>
            <a:pPr>
              <a:buNone/>
            </a:pPr>
            <a:r>
              <a:rPr lang="fr-FR" dirty="0"/>
              <a:t>en dedans et rétrécit le thorax: c’est donc un </a:t>
            </a:r>
            <a:r>
              <a:rPr lang="fr-FR" dirty="0" smtClean="0"/>
              <a:t>muscle expirateur.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Coupe transversale de l’abdomen passant par D12</a:t>
            </a:r>
            <a:endParaRPr lang="fr-FR" b="1" dirty="0"/>
          </a:p>
        </p:txBody>
      </p:sp>
      <p:pic>
        <p:nvPicPr>
          <p:cNvPr id="1026" name="Picture 2" descr="C:\Documents and Settings\Noureddine\Mes documents\ANATOMIE\08 Abdomen\8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35106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latin typeface="+mn-lt"/>
              </a:rPr>
              <a:t>LES PAROIS ABDOMINALES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714876" cy="4972072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Les parois de la </a:t>
            </a:r>
            <a:r>
              <a:rPr lang="fr-FR" dirty="0" smtClean="0"/>
              <a:t>cavité abdominale </a:t>
            </a:r>
            <a:r>
              <a:rPr lang="fr-FR" dirty="0"/>
              <a:t>délimitent </a:t>
            </a:r>
            <a:r>
              <a:rPr lang="fr-FR" dirty="0" smtClean="0"/>
              <a:t>3 zones </a:t>
            </a:r>
            <a:r>
              <a:rPr lang="fr-FR" dirty="0"/>
              <a:t>de faiblesse:</a:t>
            </a:r>
          </a:p>
          <a:p>
            <a:r>
              <a:rPr lang="fr-FR" dirty="0"/>
              <a:t>-ligne blanche</a:t>
            </a:r>
          </a:p>
          <a:p>
            <a:r>
              <a:rPr lang="fr-FR" dirty="0"/>
              <a:t>-ombilic</a:t>
            </a:r>
          </a:p>
          <a:p>
            <a:r>
              <a:rPr lang="fr-FR" dirty="0"/>
              <a:t>-canal inguinal</a:t>
            </a:r>
          </a:p>
        </p:txBody>
      </p:sp>
      <p:pic>
        <p:nvPicPr>
          <p:cNvPr id="5" name="Picture 2" descr="C:\Documents and Settings\Noureddine\Bureau\Planches\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67234" y="1759398"/>
            <a:ext cx="4376766" cy="509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 smtClean="0"/>
              <a:t>PLAN DU COURS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LES PAROIS DE LA CAVITÉ ABDOMINALE:</a:t>
            </a:r>
            <a:endParaRPr lang="fr-FR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Paroi Supérieure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Paroi </a:t>
            </a:r>
            <a:r>
              <a:rPr lang="fr-FR" dirty="0" smtClean="0"/>
              <a:t>Postérieure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Paroi </a:t>
            </a:r>
            <a:r>
              <a:rPr lang="fr-FR" dirty="0" smtClean="0"/>
              <a:t>Antéro-latérale</a:t>
            </a:r>
            <a:endParaRPr lang="fr-FR" dirty="0"/>
          </a:p>
          <a:p>
            <a:pPr>
              <a:buNone/>
            </a:pPr>
            <a:r>
              <a:rPr lang="fr-FR" dirty="0" smtClean="0"/>
              <a:t>                  grand </a:t>
            </a:r>
            <a:r>
              <a:rPr lang="fr-FR" dirty="0"/>
              <a:t>droit</a:t>
            </a:r>
          </a:p>
          <a:p>
            <a:pPr>
              <a:buNone/>
            </a:pPr>
            <a:r>
              <a:rPr lang="fr-FR" dirty="0" smtClean="0"/>
              <a:t>                   </a:t>
            </a:r>
            <a:r>
              <a:rPr lang="fr-FR" dirty="0"/>
              <a:t>pyramidal</a:t>
            </a:r>
          </a:p>
          <a:p>
            <a:pPr>
              <a:buNone/>
            </a:pPr>
            <a:r>
              <a:rPr lang="fr-FR" dirty="0" smtClean="0"/>
              <a:t>                   transverse</a:t>
            </a:r>
            <a:endParaRPr lang="fr-FR" dirty="0"/>
          </a:p>
          <a:p>
            <a:pPr>
              <a:buNone/>
            </a:pPr>
            <a:r>
              <a:rPr lang="fr-FR" dirty="0" smtClean="0"/>
              <a:t>                   petit </a:t>
            </a:r>
            <a:r>
              <a:rPr lang="fr-FR" dirty="0"/>
              <a:t>oblique</a:t>
            </a:r>
          </a:p>
          <a:p>
            <a:pPr>
              <a:buNone/>
            </a:pPr>
            <a:r>
              <a:rPr lang="fr-FR" dirty="0" smtClean="0"/>
              <a:t>                   grand </a:t>
            </a:r>
            <a:r>
              <a:rPr lang="fr-FR" dirty="0"/>
              <a:t>oblique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LES POINTS FAIBLES DE LA PAROI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Ligne </a:t>
            </a:r>
            <a:r>
              <a:rPr lang="fr-FR" dirty="0"/>
              <a:t>blanche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Ombilic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Canal </a:t>
            </a:r>
            <a:r>
              <a:rPr lang="fr-FR" dirty="0"/>
              <a:t>inguinal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LIGNE BLANCHE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072066" cy="557214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La ligne blanche est </a:t>
            </a:r>
            <a:r>
              <a:rPr lang="fr-FR" b="1" dirty="0" smtClean="0"/>
              <a:t>un </a:t>
            </a:r>
            <a:r>
              <a:rPr lang="fr-FR" dirty="0" smtClean="0"/>
              <a:t>raphé </a:t>
            </a:r>
            <a:r>
              <a:rPr lang="fr-FR" dirty="0"/>
              <a:t>médian fibreux, </a:t>
            </a:r>
            <a:r>
              <a:rPr lang="fr-FR" dirty="0" smtClean="0"/>
              <a:t>tendu de </a:t>
            </a:r>
            <a:r>
              <a:rPr lang="fr-FR" dirty="0"/>
              <a:t>la </a:t>
            </a:r>
            <a:r>
              <a:rPr lang="fr-FR" dirty="0" smtClean="0"/>
              <a:t>xiphoïde </a:t>
            </a:r>
            <a:r>
              <a:rPr lang="fr-FR" dirty="0"/>
              <a:t>en </a:t>
            </a:r>
            <a:r>
              <a:rPr lang="fr-FR" dirty="0" smtClean="0"/>
              <a:t>haut jusqu’au </a:t>
            </a:r>
            <a:r>
              <a:rPr lang="fr-FR" dirty="0"/>
              <a:t>pubis en bas.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est formée </a:t>
            </a:r>
            <a:r>
              <a:rPr lang="fr-FR" dirty="0"/>
              <a:t>par </a:t>
            </a:r>
            <a:r>
              <a:rPr lang="fr-FR" dirty="0" smtClean="0"/>
              <a:t>l’entrecroisement des </a:t>
            </a:r>
            <a:r>
              <a:rPr lang="fr-FR" dirty="0"/>
              <a:t>fibres tendineuses </a:t>
            </a:r>
            <a:r>
              <a:rPr lang="fr-FR" dirty="0" smtClean="0"/>
              <a:t>des muscles </a:t>
            </a:r>
            <a:r>
              <a:rPr lang="fr-FR" dirty="0"/>
              <a:t>de la </a:t>
            </a:r>
            <a:r>
              <a:rPr lang="fr-FR" dirty="0" smtClean="0"/>
              <a:t>sangle abdominale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Large </a:t>
            </a:r>
            <a:r>
              <a:rPr lang="fr-FR" dirty="0"/>
              <a:t>de </a:t>
            </a:r>
            <a:r>
              <a:rPr lang="fr-FR" dirty="0" smtClean="0"/>
              <a:t>2 a 3 c</a:t>
            </a:r>
            <a:r>
              <a:rPr lang="fr-FR" dirty="0" smtClean="0"/>
              <a:t>m en sus ombilicale </a:t>
            </a:r>
            <a:r>
              <a:rPr lang="fr-FR" dirty="0" smtClean="0"/>
              <a:t>puis </a:t>
            </a:r>
            <a:r>
              <a:rPr lang="fr-FR" dirty="0"/>
              <a:t>se rétrécit en dessous.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i="1" dirty="0">
                <a:solidFill>
                  <a:srgbClr val="92D050"/>
                </a:solidFill>
              </a:rPr>
              <a:t>Cette zone de </a:t>
            </a:r>
            <a:r>
              <a:rPr lang="fr-FR" b="1" i="1" dirty="0" smtClean="0">
                <a:solidFill>
                  <a:srgbClr val="92D050"/>
                </a:solidFill>
              </a:rPr>
              <a:t>faiblesse peut </a:t>
            </a:r>
            <a:r>
              <a:rPr lang="fr-FR" b="1" i="1" dirty="0">
                <a:solidFill>
                  <a:srgbClr val="92D050"/>
                </a:solidFill>
              </a:rPr>
              <a:t>être le siège </a:t>
            </a:r>
            <a:r>
              <a:rPr lang="fr-FR" b="1" i="1" dirty="0" smtClean="0">
                <a:solidFill>
                  <a:srgbClr val="92D050"/>
                </a:solidFill>
              </a:rPr>
              <a:t>des hernies</a:t>
            </a:r>
            <a:endParaRPr lang="fr-FR" i="1" dirty="0">
              <a:solidFill>
                <a:srgbClr val="92D050"/>
              </a:solidFill>
            </a:endParaRPr>
          </a:p>
        </p:txBody>
      </p:sp>
      <p:pic>
        <p:nvPicPr>
          <p:cNvPr id="12290" name="Picture 2" descr="C:\Documents and Settings\Noureddine\Bureau\Planches\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35282" y="1714488"/>
            <a:ext cx="41087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/>
          <a:lstStyle/>
          <a:p>
            <a:pPr algn="ctr"/>
            <a:r>
              <a:rPr lang="fr-FR" b="1" dirty="0"/>
              <a:t>L’OMBILIC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6000792" cy="5114948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 </a:t>
            </a:r>
            <a:r>
              <a:rPr lang="fr-FR" sz="3600" dirty="0"/>
              <a:t>Avant </a:t>
            </a:r>
            <a:r>
              <a:rPr lang="fr-FR" sz="3600" dirty="0" smtClean="0"/>
              <a:t>la </a:t>
            </a:r>
            <a:r>
              <a:rPr lang="fr-FR" sz="3600" dirty="0"/>
              <a:t>naissance, l’ombilic est un orifice par </a:t>
            </a:r>
            <a:r>
              <a:rPr lang="fr-FR" sz="3600" dirty="0" smtClean="0"/>
              <a:t>où passent </a:t>
            </a:r>
            <a:r>
              <a:rPr lang="fr-FR" sz="3600" dirty="0"/>
              <a:t>les éléments du cordon ombilical. </a:t>
            </a:r>
            <a:endParaRPr lang="fr-FR" sz="3600" dirty="0" smtClean="0"/>
          </a:p>
          <a:p>
            <a:endParaRPr lang="fr-FR" sz="3600" dirty="0" smtClean="0"/>
          </a:p>
          <a:p>
            <a:r>
              <a:rPr lang="fr-FR" sz="3600" dirty="0" smtClean="0"/>
              <a:t>Chez </a:t>
            </a:r>
            <a:r>
              <a:rPr lang="fr-FR" sz="3600" dirty="0" smtClean="0"/>
              <a:t>l’adulte</a:t>
            </a:r>
            <a:r>
              <a:rPr lang="fr-FR" sz="3600" dirty="0"/>
              <a:t>, c’est une cicatrice résultant de </a:t>
            </a:r>
            <a:r>
              <a:rPr lang="fr-FR" sz="3600" dirty="0" smtClean="0"/>
              <a:t>l’obturation de </a:t>
            </a:r>
            <a:r>
              <a:rPr lang="fr-FR" sz="3600" dirty="0"/>
              <a:t>cet orifice.</a:t>
            </a:r>
          </a:p>
          <a:p>
            <a:endParaRPr lang="fr-FR" sz="3600" dirty="0" smtClean="0"/>
          </a:p>
          <a:p>
            <a:r>
              <a:rPr lang="fr-FR" sz="3600" dirty="0" smtClean="0"/>
              <a:t> </a:t>
            </a:r>
            <a:r>
              <a:rPr lang="fr-FR" sz="3600" dirty="0"/>
              <a:t>C’est un orifice de 2 à 8 mm, creusé dans la </a:t>
            </a:r>
            <a:r>
              <a:rPr lang="fr-FR" sz="3600" dirty="0" smtClean="0"/>
              <a:t>ligne blanche</a:t>
            </a:r>
            <a:r>
              <a:rPr lang="fr-FR" sz="3600" dirty="0"/>
              <a:t>.</a:t>
            </a:r>
          </a:p>
          <a:p>
            <a:endParaRPr lang="fr-FR" dirty="0" smtClean="0"/>
          </a:p>
          <a:p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Noureddine\Bureau\Planches\8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52635"/>
            <a:ext cx="2285984" cy="560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fr-FR" b="1" dirty="0" smtClean="0"/>
              <a:t>L’OMBILIC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643570" cy="504351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C’est une zone de faiblesse de la paroi abdominale </a:t>
            </a:r>
            <a:r>
              <a:rPr lang="fr-FR" sz="3600" dirty="0" smtClean="0"/>
              <a:t>antérieure;</a:t>
            </a:r>
          </a:p>
          <a:p>
            <a:r>
              <a:rPr lang="fr-FR" sz="3600" dirty="0" smtClean="0"/>
              <a:t>il </a:t>
            </a:r>
            <a:r>
              <a:rPr lang="fr-FR" sz="3600" dirty="0" smtClean="0"/>
              <a:t>peut être le siège de </a:t>
            </a:r>
            <a:r>
              <a:rPr lang="fr-FR" sz="3600" b="1" dirty="0" smtClean="0">
                <a:solidFill>
                  <a:srgbClr val="92D050"/>
                </a:solidFill>
              </a:rPr>
              <a:t>hernie ombilicale (sujet obèse, cirrhose, femme enceinte…)</a:t>
            </a:r>
            <a:endParaRPr lang="fr-FR" sz="36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Documents and Settings\Noureddine\Bureau\Planches\8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600200"/>
            <a:ext cx="210508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CANAL INGUINAL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b="1" dirty="0"/>
              <a:t>Le canal inguinal est un </a:t>
            </a:r>
            <a:r>
              <a:rPr lang="fr-FR" b="1" dirty="0" smtClean="0"/>
              <a:t>interstice </a:t>
            </a:r>
            <a:r>
              <a:rPr lang="fr-FR" dirty="0" smtClean="0"/>
              <a:t>ménagé </a:t>
            </a:r>
            <a:r>
              <a:rPr lang="fr-FR" dirty="0"/>
              <a:t>dans l’épaisseur de la </a:t>
            </a:r>
            <a:r>
              <a:rPr lang="fr-FR" dirty="0" smtClean="0"/>
              <a:t>paroi abdominale</a:t>
            </a:r>
            <a:r>
              <a:rPr lang="fr-FR" dirty="0"/>
              <a:t>, par où émerge </a:t>
            </a:r>
            <a:r>
              <a:rPr lang="fr-FR" dirty="0" smtClean="0"/>
              <a:t>le cordon </a:t>
            </a:r>
            <a:r>
              <a:rPr lang="fr-FR" dirty="0"/>
              <a:t>spermatique chez </a:t>
            </a:r>
            <a:r>
              <a:rPr lang="fr-FR" dirty="0" smtClean="0"/>
              <a:t>l’homme, le </a:t>
            </a:r>
            <a:r>
              <a:rPr lang="fr-FR" dirty="0"/>
              <a:t>ligament rond chez la femme.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Son trajet est </a:t>
            </a:r>
            <a:r>
              <a:rPr lang="fr-FR" b="1" dirty="0"/>
              <a:t>complexe: c’est </a:t>
            </a:r>
            <a:r>
              <a:rPr lang="fr-FR" b="1" dirty="0" smtClean="0"/>
              <a:t>un </a:t>
            </a:r>
            <a:r>
              <a:rPr lang="fr-FR" dirty="0" smtClean="0"/>
              <a:t>tunnel </a:t>
            </a:r>
            <a:r>
              <a:rPr lang="fr-FR" dirty="0"/>
              <a:t>qui part de la </a:t>
            </a:r>
            <a:r>
              <a:rPr lang="fr-FR" dirty="0" smtClean="0"/>
              <a:t>cavité abdominale </a:t>
            </a:r>
            <a:r>
              <a:rPr lang="fr-FR" dirty="0"/>
              <a:t>et qui traverse la </a:t>
            </a:r>
            <a:r>
              <a:rPr lang="fr-FR" dirty="0" smtClean="0"/>
              <a:t>paroi abdominale </a:t>
            </a:r>
            <a:r>
              <a:rPr lang="fr-FR" dirty="0"/>
              <a:t>antérieure par un </a:t>
            </a:r>
            <a:r>
              <a:rPr lang="fr-FR" dirty="0" smtClean="0"/>
              <a:t>trajet en </a:t>
            </a:r>
            <a:r>
              <a:rPr lang="fr-FR" b="1" dirty="0"/>
              <a:t>chicane.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CANAL INGUINAL</a:t>
            </a:r>
            <a:endParaRPr lang="fr-FR" dirty="0"/>
          </a:p>
        </p:txBody>
      </p:sp>
      <p:pic>
        <p:nvPicPr>
          <p:cNvPr id="7170" name="Picture 2" descr="C:\Documents and Settings\Noureddine\Bureau\Planches\242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200"/>
            <a:ext cx="784791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CANAL INGUINAL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357818" cy="5257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sz="3200" b="1" dirty="0" smtClean="0"/>
              <a:t>Situation: </a:t>
            </a:r>
            <a:r>
              <a:rPr lang="fr-FR" sz="3200" dirty="0" smtClean="0"/>
              <a:t>il </a:t>
            </a:r>
            <a:r>
              <a:rPr lang="fr-FR" sz="3200" dirty="0"/>
              <a:t>est sur une </a:t>
            </a:r>
            <a:r>
              <a:rPr lang="fr-FR" sz="3200" dirty="0" smtClean="0"/>
              <a:t>ligne tendue </a:t>
            </a:r>
            <a:r>
              <a:rPr lang="fr-FR" sz="3200" dirty="0"/>
              <a:t>de </a:t>
            </a:r>
            <a:r>
              <a:rPr lang="fr-FR" sz="3200" dirty="0" smtClean="0"/>
              <a:t>l’épine pubienne </a:t>
            </a:r>
            <a:r>
              <a:rPr lang="fr-FR" sz="3200" dirty="0"/>
              <a:t>à l’épine </a:t>
            </a:r>
            <a:r>
              <a:rPr lang="fr-FR" sz="3200" dirty="0" smtClean="0"/>
              <a:t>iliaque antéro-supérieure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 il répond </a:t>
            </a:r>
            <a:r>
              <a:rPr lang="fr-FR" sz="3200" dirty="0"/>
              <a:t>à la moitié </a:t>
            </a:r>
            <a:r>
              <a:rPr lang="fr-FR" sz="3200" dirty="0" smtClean="0"/>
              <a:t>interne de </a:t>
            </a:r>
            <a:r>
              <a:rPr lang="fr-FR" sz="3200" dirty="0"/>
              <a:t>cette ligne). </a:t>
            </a:r>
            <a:endParaRPr lang="fr-FR" sz="3200" dirty="0" smtClean="0"/>
          </a:p>
          <a:p>
            <a:r>
              <a:rPr lang="fr-FR" sz="3200" dirty="0" smtClean="0"/>
              <a:t>Il fait, avec </a:t>
            </a:r>
            <a:r>
              <a:rPr lang="fr-FR" sz="3200" dirty="0"/>
              <a:t>la direction </a:t>
            </a:r>
            <a:r>
              <a:rPr lang="fr-FR" sz="3200" dirty="0" smtClean="0"/>
              <a:t>de l’arcade </a:t>
            </a:r>
            <a:r>
              <a:rPr lang="fr-FR" sz="3200" dirty="0"/>
              <a:t>crurale, un </a:t>
            </a:r>
            <a:r>
              <a:rPr lang="fr-FR" sz="3200" dirty="0" smtClean="0"/>
              <a:t>angle très </a:t>
            </a:r>
            <a:r>
              <a:rPr lang="fr-FR" sz="3200" dirty="0"/>
              <a:t>aigu.</a:t>
            </a:r>
          </a:p>
        </p:txBody>
      </p:sp>
      <p:pic>
        <p:nvPicPr>
          <p:cNvPr id="6146" name="Picture 2" descr="C:\Documents and Settings\Noureddine\Bureau\Planches\8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8131" y="1857364"/>
            <a:ext cx="379586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CONTENU DU CANAL INGUINAL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62500" lnSpcReduction="20000"/>
          </a:bodyPr>
          <a:lstStyle/>
          <a:p>
            <a:r>
              <a:rPr lang="fr-FR" sz="4500" b="1" dirty="0"/>
              <a:t>CONTENU DU CANAL INGUINAL CHEZ L’HOMME:</a:t>
            </a:r>
          </a:p>
          <a:p>
            <a:pPr>
              <a:buNone/>
            </a:pPr>
            <a:endParaRPr lang="fr-FR" sz="4500" dirty="0" smtClean="0"/>
          </a:p>
          <a:p>
            <a:r>
              <a:rPr lang="fr-FR" sz="5900" dirty="0" smtClean="0"/>
              <a:t>- </a:t>
            </a:r>
            <a:r>
              <a:rPr lang="fr-FR" sz="5900" dirty="0"/>
              <a:t>Il contient </a:t>
            </a:r>
            <a:r>
              <a:rPr lang="fr-FR" sz="5900" b="1" dirty="0">
                <a:solidFill>
                  <a:srgbClr val="92D050"/>
                </a:solidFill>
              </a:rPr>
              <a:t>le cordon spermatique</a:t>
            </a:r>
            <a:r>
              <a:rPr lang="fr-FR" sz="5900" dirty="0"/>
              <a:t>, qui est le pédicule de </a:t>
            </a:r>
            <a:r>
              <a:rPr lang="fr-FR" sz="5900" dirty="0" smtClean="0"/>
              <a:t>la glande </a:t>
            </a:r>
            <a:r>
              <a:rPr lang="fr-FR" sz="5900" dirty="0"/>
              <a:t>génitale mâle. </a:t>
            </a:r>
            <a:endParaRPr lang="fr-FR" sz="5900" dirty="0" smtClean="0"/>
          </a:p>
          <a:p>
            <a:endParaRPr lang="fr-FR" sz="5900" dirty="0" smtClean="0"/>
          </a:p>
          <a:p>
            <a:r>
              <a:rPr lang="fr-FR" sz="5900" dirty="0" smtClean="0"/>
              <a:t>Avec lui</a:t>
            </a:r>
            <a:r>
              <a:rPr lang="fr-FR" sz="5900" dirty="0" smtClean="0"/>
              <a:t> </a:t>
            </a:r>
            <a:r>
              <a:rPr lang="fr-FR" sz="5900" dirty="0"/>
              <a:t>cheminent </a:t>
            </a:r>
            <a:r>
              <a:rPr lang="fr-FR" sz="5900" b="1" dirty="0" smtClean="0">
                <a:solidFill>
                  <a:srgbClr val="92D050"/>
                </a:solidFill>
              </a:rPr>
              <a:t>l’artère </a:t>
            </a:r>
            <a:r>
              <a:rPr lang="fr-FR" sz="5900" b="1" dirty="0" smtClean="0">
                <a:solidFill>
                  <a:srgbClr val="92D050"/>
                </a:solidFill>
              </a:rPr>
              <a:t>spermatique</a:t>
            </a:r>
            <a:r>
              <a:rPr lang="fr-FR" sz="5900" dirty="0" smtClean="0"/>
              <a:t> </a:t>
            </a:r>
            <a:r>
              <a:rPr lang="fr-FR" sz="5900" dirty="0"/>
              <a:t>et les fibres musculaires </a:t>
            </a:r>
            <a:r>
              <a:rPr lang="fr-FR" sz="5900" b="1" dirty="0" smtClean="0">
                <a:solidFill>
                  <a:srgbClr val="92D050"/>
                </a:solidFill>
              </a:rPr>
              <a:t>du muscle </a:t>
            </a:r>
            <a:r>
              <a:rPr lang="fr-FR" sz="5900" b="1" dirty="0">
                <a:solidFill>
                  <a:srgbClr val="92D050"/>
                </a:solidFill>
              </a:rPr>
              <a:t>crémaster</a:t>
            </a:r>
            <a:r>
              <a:rPr lang="fr-FR" sz="5900" dirty="0" smtClean="0"/>
              <a:t>. </a:t>
            </a:r>
            <a:endParaRPr lang="fr-FR" sz="5900" dirty="0" smtClean="0"/>
          </a:p>
          <a:p>
            <a:r>
              <a:rPr lang="fr-FR" sz="5900" b="1" dirty="0" smtClean="0">
                <a:solidFill>
                  <a:srgbClr val="92D050"/>
                </a:solidFill>
              </a:rPr>
              <a:t>Les canaux </a:t>
            </a:r>
            <a:r>
              <a:rPr lang="fr-FR" sz="5900" b="1" dirty="0" smtClean="0">
                <a:solidFill>
                  <a:srgbClr val="92D050"/>
                </a:solidFill>
              </a:rPr>
              <a:t>lymphatiques, </a:t>
            </a:r>
            <a:r>
              <a:rPr lang="fr-FR" sz="5900" b="1" dirty="0" smtClean="0">
                <a:solidFill>
                  <a:srgbClr val="92D050"/>
                </a:solidFill>
              </a:rPr>
              <a:t> le plexus </a:t>
            </a:r>
            <a:r>
              <a:rPr lang="fr-FR" sz="5900" b="1" dirty="0" smtClean="0">
                <a:solidFill>
                  <a:srgbClr val="92D050"/>
                </a:solidFill>
              </a:rPr>
              <a:t>nerveux</a:t>
            </a:r>
            <a:r>
              <a:rPr lang="fr-FR" sz="5900" b="1" dirty="0" smtClean="0">
                <a:solidFill>
                  <a:srgbClr val="92D050"/>
                </a:solidFill>
              </a:rPr>
              <a:t>, et le canal </a:t>
            </a:r>
            <a:r>
              <a:rPr lang="fr-FR" sz="5900" b="1" dirty="0" smtClean="0">
                <a:solidFill>
                  <a:srgbClr val="92D050"/>
                </a:solidFill>
              </a:rPr>
              <a:t>déférent</a:t>
            </a:r>
            <a:endParaRPr lang="fr-FR" sz="5900" b="1" dirty="0">
              <a:solidFill>
                <a:srgbClr val="92D050"/>
              </a:solidFill>
            </a:endParaRPr>
          </a:p>
          <a:p>
            <a:endParaRPr lang="fr-FR" sz="59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298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CONTENU DU CANAL INGUINAL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001156" cy="5786454"/>
          </a:xfrm>
        </p:spPr>
        <p:txBody>
          <a:bodyPr>
            <a:noAutofit/>
          </a:bodyPr>
          <a:lstStyle/>
          <a:p>
            <a:r>
              <a:rPr lang="fr-FR" sz="2800" b="1" dirty="0"/>
              <a:t>CONTENU DU CANAL INGUINAL CHEZ </a:t>
            </a:r>
            <a:r>
              <a:rPr lang="fr-FR" sz="2800" b="1" dirty="0" smtClean="0"/>
              <a:t>LA FEMME</a:t>
            </a:r>
            <a:r>
              <a:rPr lang="fr-FR" sz="2800" b="1" dirty="0"/>
              <a:t>:</a:t>
            </a:r>
          </a:p>
          <a:p>
            <a:endParaRPr lang="fr-FR" sz="2800" dirty="0" smtClean="0"/>
          </a:p>
          <a:p>
            <a:r>
              <a:rPr lang="fr-FR" sz="2800" dirty="0" smtClean="0"/>
              <a:t>- </a:t>
            </a:r>
            <a:r>
              <a:rPr lang="fr-FR" sz="2800" dirty="0"/>
              <a:t>Il renferme le </a:t>
            </a:r>
            <a:r>
              <a:rPr lang="fr-FR" sz="2800" b="1" dirty="0">
                <a:solidFill>
                  <a:srgbClr val="92D050"/>
                </a:solidFill>
              </a:rPr>
              <a:t>ligament rond</a:t>
            </a:r>
            <a:r>
              <a:rPr lang="fr-FR" sz="2800" b="1" dirty="0"/>
              <a:t>, </a:t>
            </a:r>
            <a:r>
              <a:rPr lang="fr-FR" sz="2800" dirty="0"/>
              <a:t>qui est tendu </a:t>
            </a:r>
            <a:r>
              <a:rPr lang="fr-FR" sz="2800" dirty="0" smtClean="0"/>
              <a:t>de l’angle </a:t>
            </a:r>
            <a:r>
              <a:rPr lang="fr-FR" sz="2800" dirty="0"/>
              <a:t>supéro-externe de l’utérus jusqu’à l’épine </a:t>
            </a:r>
            <a:r>
              <a:rPr lang="fr-FR" sz="2800" dirty="0" smtClean="0"/>
              <a:t>du pubis </a:t>
            </a:r>
            <a:r>
              <a:rPr lang="fr-FR" sz="2800" dirty="0"/>
              <a:t>et aux grandes lèvres.</a:t>
            </a:r>
          </a:p>
          <a:p>
            <a:endParaRPr lang="fr-FR" sz="2800" dirty="0" smtClean="0"/>
          </a:p>
          <a:p>
            <a:r>
              <a:rPr lang="fr-FR" sz="2800" dirty="0" smtClean="0"/>
              <a:t>- </a:t>
            </a:r>
            <a:r>
              <a:rPr lang="fr-FR" sz="2800" dirty="0"/>
              <a:t>Le ligament rond est accompagné de </a:t>
            </a:r>
            <a:r>
              <a:rPr lang="fr-FR" sz="2800" b="1" dirty="0" smtClean="0">
                <a:solidFill>
                  <a:srgbClr val="92D050"/>
                </a:solidFill>
              </a:rPr>
              <a:t>l’artère du </a:t>
            </a:r>
            <a:r>
              <a:rPr lang="fr-FR" sz="2800" b="1" dirty="0">
                <a:solidFill>
                  <a:srgbClr val="92D050"/>
                </a:solidFill>
              </a:rPr>
              <a:t>ligament rond (branche de l’artère épigastrique)</a:t>
            </a:r>
          </a:p>
          <a:p>
            <a:endParaRPr lang="fr-FR" sz="2800" dirty="0" smtClean="0"/>
          </a:p>
          <a:p>
            <a:r>
              <a:rPr lang="fr-FR" sz="2800" dirty="0" smtClean="0"/>
              <a:t>ainsi </a:t>
            </a:r>
            <a:r>
              <a:rPr lang="fr-FR" sz="2800" dirty="0"/>
              <a:t>que des </a:t>
            </a:r>
            <a:r>
              <a:rPr lang="fr-FR" sz="2800" b="1" dirty="0">
                <a:solidFill>
                  <a:srgbClr val="92D050"/>
                </a:solidFill>
              </a:rPr>
              <a:t>branches génitales des </a:t>
            </a:r>
            <a:r>
              <a:rPr lang="fr-FR" sz="2800" b="1" dirty="0" smtClean="0">
                <a:solidFill>
                  <a:srgbClr val="92D050"/>
                </a:solidFill>
              </a:rPr>
              <a:t>nerfs génito-crural </a:t>
            </a:r>
            <a:r>
              <a:rPr lang="fr-FR" sz="2800" b="1" dirty="0">
                <a:solidFill>
                  <a:srgbClr val="92D050"/>
                </a:solidFill>
              </a:rPr>
              <a:t>et abdomino-génital</a:t>
            </a:r>
            <a:r>
              <a:rPr lang="fr-FR" sz="2800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868346"/>
          </a:xfrm>
        </p:spPr>
        <p:txBody>
          <a:bodyPr/>
          <a:lstStyle/>
          <a:p>
            <a:pPr algn="ctr"/>
            <a:r>
              <a:rPr lang="fr-FR" b="1" dirty="0" smtClean="0"/>
              <a:t>P</a:t>
            </a:r>
            <a:r>
              <a:rPr lang="fr-FR" b="1" dirty="0" smtClean="0"/>
              <a:t>athologie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00628" cy="5114948"/>
          </a:xfrm>
        </p:spPr>
        <p:txBody>
          <a:bodyPr>
            <a:noAutofit/>
          </a:bodyPr>
          <a:lstStyle/>
          <a:p>
            <a:r>
              <a:rPr lang="fr-FR" sz="3200" dirty="0"/>
              <a:t>En pathologie, toute </a:t>
            </a:r>
            <a:r>
              <a:rPr lang="fr-FR" sz="3200" dirty="0" smtClean="0"/>
              <a:t>distension de </a:t>
            </a:r>
            <a:r>
              <a:rPr lang="fr-FR" sz="3200" dirty="0"/>
              <a:t>la paroi abdominale </a:t>
            </a:r>
            <a:r>
              <a:rPr lang="fr-FR" sz="3200" dirty="0" smtClean="0"/>
              <a:t>dans la </a:t>
            </a:r>
            <a:r>
              <a:rPr lang="fr-FR" sz="3200" dirty="0"/>
              <a:t>région inguinale, va entraîner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l’apparition </a:t>
            </a:r>
            <a:r>
              <a:rPr lang="fr-FR" sz="3200" b="1" dirty="0">
                <a:solidFill>
                  <a:srgbClr val="92D050"/>
                </a:solidFill>
              </a:rPr>
              <a:t>d’une hernie </a:t>
            </a:r>
            <a:r>
              <a:rPr lang="fr-FR" sz="3200" b="1" dirty="0"/>
              <a:t>(</a:t>
            </a:r>
            <a:r>
              <a:rPr lang="fr-FR" sz="3200" dirty="0" smtClean="0"/>
              <a:t>qui</a:t>
            </a:r>
            <a:r>
              <a:rPr lang="fr-FR" sz="3200" b="1" dirty="0" smtClean="0"/>
              <a:t> </a:t>
            </a:r>
            <a:r>
              <a:rPr lang="fr-FR" sz="3200" dirty="0" smtClean="0"/>
              <a:t>sera </a:t>
            </a:r>
            <a:r>
              <a:rPr lang="fr-FR" sz="3200" dirty="0"/>
              <a:t>inguinale ou crurale </a:t>
            </a:r>
            <a:r>
              <a:rPr lang="fr-FR" sz="3200" dirty="0" smtClean="0"/>
              <a:t>selon son </a:t>
            </a:r>
            <a:r>
              <a:rPr lang="fr-FR" sz="3200" dirty="0"/>
              <a:t>trajet par rapport </a:t>
            </a:r>
            <a:r>
              <a:rPr lang="fr-FR" sz="3200" dirty="0" smtClean="0"/>
              <a:t>à l’arcade </a:t>
            </a:r>
            <a:r>
              <a:rPr lang="fr-FR" sz="3200" dirty="0"/>
              <a:t>crurale)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4214810" cy="53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CE QU’IL FAUT RETENIR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fr-FR" sz="3600" dirty="0"/>
              <a:t>- </a:t>
            </a:r>
            <a:r>
              <a:rPr lang="fr-FR" sz="3600" b="1" dirty="0"/>
              <a:t>Les 5 muscles de la paroi </a:t>
            </a:r>
            <a:r>
              <a:rPr lang="fr-FR" sz="3600" b="1" dirty="0" smtClean="0"/>
              <a:t>antéro-latérale de l’abdomen</a:t>
            </a:r>
            <a:endParaRPr lang="fr-FR" sz="3600" b="1" dirty="0"/>
          </a:p>
          <a:p>
            <a:endParaRPr lang="fr-FR" sz="3600" dirty="0" smtClean="0"/>
          </a:p>
          <a:p>
            <a:r>
              <a:rPr lang="fr-FR" sz="3600" dirty="0" smtClean="0"/>
              <a:t>- </a:t>
            </a:r>
            <a:r>
              <a:rPr lang="fr-FR" sz="3600" b="1" dirty="0"/>
              <a:t>Le canal inguinal</a:t>
            </a:r>
          </a:p>
          <a:p>
            <a:endParaRPr lang="fr-FR" sz="3600" dirty="0" smtClean="0"/>
          </a:p>
          <a:p>
            <a:r>
              <a:rPr lang="fr-FR" sz="3600" dirty="0" smtClean="0"/>
              <a:t>- </a:t>
            </a:r>
            <a:r>
              <a:rPr lang="fr-FR" sz="3600" b="1" dirty="0"/>
              <a:t>Les points faibles de la paroi (ligne blanche, ombilic)</a:t>
            </a:r>
            <a:endParaRPr lang="fr-F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LA CAVITÉ ABDOMINALE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6314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/>
              <a:t>L’abdomen est une cavité avec</a:t>
            </a:r>
          </a:p>
          <a:p>
            <a:r>
              <a:rPr lang="fr-FR" dirty="0"/>
              <a:t>une </a:t>
            </a:r>
            <a:r>
              <a:rPr lang="fr-FR" b="1" dirty="0"/>
              <a:t>paroi </a:t>
            </a:r>
            <a:r>
              <a:rPr lang="fr-FR" b="1" dirty="0" smtClean="0"/>
              <a:t>Supérieure </a:t>
            </a:r>
            <a:r>
              <a:rPr lang="fr-FR" b="1" dirty="0"/>
              <a:t>(</a:t>
            </a:r>
            <a:r>
              <a:rPr lang="fr-FR" b="1" dirty="0">
                <a:solidFill>
                  <a:srgbClr val="92D050"/>
                </a:solidFill>
              </a:rPr>
              <a:t>diaphragme</a:t>
            </a:r>
            <a:r>
              <a:rPr lang="fr-FR" b="1" dirty="0"/>
              <a:t>),</a:t>
            </a:r>
          </a:p>
          <a:p>
            <a:r>
              <a:rPr lang="fr-FR" dirty="0"/>
              <a:t>une </a:t>
            </a:r>
            <a:r>
              <a:rPr lang="fr-FR" b="1" dirty="0"/>
              <a:t>paroi </a:t>
            </a:r>
            <a:r>
              <a:rPr lang="fr-FR" b="1" dirty="0" smtClean="0"/>
              <a:t>Postérieure (</a:t>
            </a:r>
            <a:r>
              <a:rPr lang="fr-FR" b="1" dirty="0" smtClean="0">
                <a:solidFill>
                  <a:srgbClr val="92D050"/>
                </a:solidFill>
              </a:rPr>
              <a:t>ostéo-musculaire</a:t>
            </a:r>
            <a:r>
              <a:rPr lang="fr-FR" dirty="0" smtClean="0"/>
              <a:t>), </a:t>
            </a:r>
          </a:p>
          <a:p>
            <a:r>
              <a:rPr lang="fr-FR" b="1" dirty="0" smtClean="0"/>
              <a:t>une </a:t>
            </a:r>
            <a:r>
              <a:rPr lang="fr-FR" b="1" dirty="0"/>
              <a:t>paroi </a:t>
            </a:r>
            <a:r>
              <a:rPr lang="fr-FR" b="1" dirty="0" smtClean="0"/>
              <a:t>Antéro-latérale </a:t>
            </a:r>
            <a:r>
              <a:rPr lang="fr-FR" b="1" dirty="0"/>
              <a:t>(</a:t>
            </a:r>
            <a:r>
              <a:rPr lang="fr-FR" b="1" dirty="0" smtClean="0">
                <a:solidFill>
                  <a:srgbClr val="92D050"/>
                </a:solidFill>
              </a:rPr>
              <a:t>uniquement musculaire</a:t>
            </a:r>
            <a:r>
              <a:rPr lang="fr-FR" dirty="0"/>
              <a:t>)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/>
              <a:t>une paroi </a:t>
            </a:r>
            <a:r>
              <a:rPr lang="fr-FR" b="1" dirty="0" smtClean="0"/>
              <a:t>Inférieure, </a:t>
            </a:r>
            <a:r>
              <a:rPr lang="fr-FR" dirty="0" smtClean="0"/>
              <a:t>en </a:t>
            </a:r>
            <a:r>
              <a:rPr lang="fr-FR" dirty="0"/>
              <a:t>entonnoir (</a:t>
            </a:r>
            <a:r>
              <a:rPr lang="fr-FR" b="1" dirty="0">
                <a:solidFill>
                  <a:srgbClr val="92D050"/>
                </a:solidFill>
              </a:rPr>
              <a:t>le pelvis</a:t>
            </a:r>
            <a:r>
              <a:rPr lang="fr-FR" dirty="0"/>
              <a:t>)</a:t>
            </a:r>
          </a:p>
        </p:txBody>
      </p:sp>
      <p:pic>
        <p:nvPicPr>
          <p:cNvPr id="2051" name="Picture 3" descr="C:\Documents and Settings\Noureddine\Bureau\Planches\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1142" y="1428736"/>
            <a:ext cx="4432858" cy="5180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41763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Pourquoi faut-il retenir les 5</a:t>
            </a:r>
            <a:br>
              <a:rPr lang="fr-FR" b="1" dirty="0"/>
            </a:br>
            <a:r>
              <a:rPr lang="fr-FR" b="1" dirty="0"/>
              <a:t>muscles de la paroi antéro-latérale?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2028804"/>
            <a:ext cx="9144000" cy="4829196"/>
          </a:xfrm>
        </p:spPr>
        <p:txBody>
          <a:bodyPr>
            <a:normAutofit/>
          </a:bodyPr>
          <a:lstStyle/>
          <a:p>
            <a:r>
              <a:rPr lang="fr-FR" sz="3200" dirty="0"/>
              <a:t>Les voies d’abord de la </a:t>
            </a:r>
            <a:r>
              <a:rPr lang="fr-FR" sz="3200" dirty="0" smtClean="0"/>
              <a:t>chirurgie abdominale </a:t>
            </a:r>
            <a:r>
              <a:rPr lang="fr-FR" sz="3200" dirty="0"/>
              <a:t>se font à travers ces muscles:</a:t>
            </a:r>
          </a:p>
          <a:p>
            <a:endParaRPr lang="fr-FR" sz="3200" dirty="0" smtClean="0"/>
          </a:p>
          <a:p>
            <a:r>
              <a:rPr lang="fr-FR" sz="3200" dirty="0" smtClean="0"/>
              <a:t>médiane </a:t>
            </a:r>
            <a:r>
              <a:rPr lang="fr-FR" sz="3200" dirty="0"/>
              <a:t>sus ombilicale</a:t>
            </a:r>
          </a:p>
          <a:p>
            <a:r>
              <a:rPr lang="fr-FR" sz="3200" dirty="0" smtClean="0"/>
              <a:t>médiane </a:t>
            </a:r>
            <a:r>
              <a:rPr lang="fr-FR" sz="3200" dirty="0"/>
              <a:t>sous ombilicale</a:t>
            </a:r>
          </a:p>
          <a:p>
            <a:r>
              <a:rPr lang="fr-FR" sz="3200" dirty="0" smtClean="0"/>
              <a:t>Mac Burney</a:t>
            </a:r>
            <a:endParaRPr lang="fr-FR" sz="3200" dirty="0"/>
          </a:p>
          <a:p>
            <a:r>
              <a:rPr lang="fr-FR" sz="3200" dirty="0" smtClean="0"/>
              <a:t>sous </a:t>
            </a:r>
            <a:r>
              <a:rPr lang="fr-FR" sz="3200" dirty="0"/>
              <a:t>costale droite</a:t>
            </a:r>
          </a:p>
          <a:p>
            <a:r>
              <a:rPr lang="fr-FR" sz="3200" dirty="0" smtClean="0"/>
              <a:t>Etc.…</a:t>
            </a:r>
            <a:endParaRPr lang="fr-FR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Pourquoi faut-il retenir </a:t>
            </a:r>
            <a:r>
              <a:rPr lang="fr-FR" b="1" dirty="0" smtClean="0"/>
              <a:t>le canal </a:t>
            </a:r>
            <a:r>
              <a:rPr lang="fr-FR" b="1" dirty="0"/>
              <a:t>inguinal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5043510"/>
          </a:xfrm>
        </p:spPr>
        <p:txBody>
          <a:bodyPr/>
          <a:lstStyle/>
          <a:p>
            <a:r>
              <a:rPr lang="fr-FR" sz="3200" dirty="0"/>
              <a:t>La pathologie des </a:t>
            </a:r>
            <a:r>
              <a:rPr lang="fr-FR" sz="3200" b="1" dirty="0" smtClean="0">
                <a:solidFill>
                  <a:srgbClr val="92D050"/>
                </a:solidFill>
              </a:rPr>
              <a:t>HERNIES</a:t>
            </a:r>
            <a:r>
              <a:rPr lang="fr-FR" sz="3200" b="1" dirty="0" smtClean="0"/>
              <a:t> </a:t>
            </a:r>
            <a:r>
              <a:rPr lang="fr-FR" sz="3200" dirty="0" smtClean="0"/>
              <a:t>est </a:t>
            </a:r>
            <a:r>
              <a:rPr lang="fr-FR" sz="3200" dirty="0"/>
              <a:t>l’une des plus fréquentes, </a:t>
            </a:r>
            <a:r>
              <a:rPr lang="fr-FR" sz="3200" dirty="0" smtClean="0"/>
              <a:t>qu’il s’agisse de </a:t>
            </a:r>
          </a:p>
          <a:p>
            <a:endParaRPr lang="fr-FR" sz="3200" b="1" dirty="0" smtClean="0">
              <a:solidFill>
                <a:srgbClr val="92D050"/>
              </a:solidFill>
            </a:endParaRPr>
          </a:p>
          <a:p>
            <a:r>
              <a:rPr lang="fr-FR" sz="3200" b="1" dirty="0" smtClean="0">
                <a:solidFill>
                  <a:srgbClr val="92D050"/>
                </a:solidFill>
              </a:rPr>
              <a:t>hernie </a:t>
            </a:r>
            <a:r>
              <a:rPr lang="fr-FR" sz="3200" b="1" dirty="0">
                <a:solidFill>
                  <a:srgbClr val="92D050"/>
                </a:solidFill>
              </a:rPr>
              <a:t>inguinale</a:t>
            </a:r>
          </a:p>
          <a:p>
            <a:r>
              <a:rPr lang="fr-FR" sz="3200" b="1" dirty="0">
                <a:solidFill>
                  <a:srgbClr val="92D050"/>
                </a:solidFill>
              </a:rPr>
              <a:t>ou de hernie </a:t>
            </a:r>
            <a:r>
              <a:rPr lang="fr-FR" sz="3200" b="1" dirty="0" smtClean="0">
                <a:solidFill>
                  <a:srgbClr val="92D050"/>
                </a:solidFill>
              </a:rPr>
              <a:t>ombilicale</a:t>
            </a:r>
          </a:p>
          <a:p>
            <a:endParaRPr lang="fr-FR" dirty="0"/>
          </a:p>
        </p:txBody>
      </p:sp>
      <p:pic>
        <p:nvPicPr>
          <p:cNvPr id="5" name="Picture 2" descr="C:\Documents and Settings\Noureddine\Bureau\Planches\8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53580"/>
            <a:ext cx="4286248" cy="5104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faut-il retenir le</a:t>
            </a:r>
            <a:br>
              <a:rPr lang="fr-FR" dirty="0"/>
            </a:br>
            <a:r>
              <a:rPr lang="fr-FR" dirty="0"/>
              <a:t>canal inguinal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8686800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L’examen clinique </a:t>
            </a:r>
            <a:r>
              <a:rPr lang="fr-FR" sz="2800" dirty="0" smtClean="0"/>
              <a:t>doit systématiquement </a:t>
            </a:r>
            <a:r>
              <a:rPr lang="fr-FR" sz="2800" dirty="0"/>
              <a:t>explorer les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orifices </a:t>
            </a:r>
            <a:r>
              <a:rPr lang="fr-FR" sz="2800" b="1" dirty="0" smtClean="0"/>
              <a:t>herniaires</a:t>
            </a:r>
          </a:p>
          <a:p>
            <a:endParaRPr lang="fr-FR" b="1" dirty="0" smtClean="0"/>
          </a:p>
          <a:p>
            <a:r>
              <a:rPr lang="fr-FR" b="1" dirty="0" smtClean="0"/>
              <a:t>Le </a:t>
            </a:r>
            <a:r>
              <a:rPr lang="fr-FR" b="1" dirty="0"/>
              <a:t>risque évolutif des hernies</a:t>
            </a:r>
          </a:p>
          <a:p>
            <a:endParaRPr lang="fr-FR" b="1" dirty="0" smtClean="0"/>
          </a:p>
          <a:p>
            <a:r>
              <a:rPr lang="fr-FR" b="1" dirty="0" smtClean="0"/>
              <a:t>est </a:t>
            </a:r>
            <a:r>
              <a:rPr lang="fr-FR" b="1" dirty="0"/>
              <a:t>l’étranglement herniaire</a:t>
            </a:r>
            <a:endParaRPr lang="fr-FR" sz="2800" b="1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5716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Pourquoi faut-il retenir les</a:t>
            </a:r>
            <a:br>
              <a:rPr lang="fr-FR" b="1" dirty="0"/>
            </a:br>
            <a:r>
              <a:rPr lang="fr-FR" b="1" dirty="0"/>
              <a:t>points faibles : ligne blanche</a:t>
            </a:r>
            <a:br>
              <a:rPr lang="fr-FR" b="1" dirty="0"/>
            </a:br>
            <a:r>
              <a:rPr lang="fr-FR" b="1" dirty="0"/>
              <a:t>et ombilic?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85720" y="2285992"/>
            <a:ext cx="8858280" cy="4025897"/>
          </a:xfrm>
        </p:spPr>
        <p:txBody>
          <a:bodyPr>
            <a:normAutofit/>
          </a:bodyPr>
          <a:lstStyle/>
          <a:p>
            <a:r>
              <a:rPr lang="fr-FR" sz="3600" b="1" dirty="0"/>
              <a:t>Ce sont les zones où vont se</a:t>
            </a:r>
          </a:p>
          <a:p>
            <a:endParaRPr lang="fr-FR" sz="3600" b="1" dirty="0" smtClean="0"/>
          </a:p>
          <a:p>
            <a:r>
              <a:rPr lang="fr-FR" sz="3600" b="1" dirty="0" smtClean="0"/>
              <a:t>produire </a:t>
            </a:r>
            <a:r>
              <a:rPr lang="fr-FR" sz="3600" b="1" dirty="0"/>
              <a:t>les hernies</a:t>
            </a:r>
          </a:p>
          <a:p>
            <a:endParaRPr lang="fr-FR" sz="3600" b="1" dirty="0" smtClean="0"/>
          </a:p>
          <a:p>
            <a:r>
              <a:rPr lang="fr-FR" sz="3600" b="1" dirty="0" smtClean="0"/>
              <a:t>et </a:t>
            </a:r>
            <a:r>
              <a:rPr lang="fr-FR" sz="3600" b="1" dirty="0"/>
              <a:t>les éventrations</a:t>
            </a:r>
            <a:endParaRPr lang="fr-F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CAVITÉ ABDOMINALE</a:t>
            </a:r>
            <a:endParaRPr lang="fr-FR" b="1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286380" cy="557214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La paroi </a:t>
            </a:r>
            <a:r>
              <a:rPr lang="fr-FR" dirty="0" smtClean="0"/>
              <a:t>abdominale est </a:t>
            </a:r>
            <a:r>
              <a:rPr lang="fr-FR" dirty="0"/>
              <a:t>divisée en </a:t>
            </a:r>
            <a:r>
              <a:rPr lang="fr-FR" dirty="0" smtClean="0"/>
              <a:t>9 zones: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 épigastrique.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 ombilicale.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 pubienne.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Régions des hypochondre droit et gauche.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Régions des flanc droit et gauche.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Régions inguinales droite et gauche. 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marL="550926" indent="-514350">
              <a:buFont typeface="+mj-lt"/>
              <a:buAutoNum type="arabicPeriod"/>
            </a:pP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786" y="1235482"/>
            <a:ext cx="3786214" cy="56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CAVITÉ ABDOMINALE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429256" cy="5572140"/>
          </a:xfrm>
        </p:spPr>
        <p:txBody>
          <a:bodyPr/>
          <a:lstStyle/>
          <a:p>
            <a:r>
              <a:rPr lang="fr-FR" b="1" dirty="0"/>
              <a:t>A l’intérieur de la </a:t>
            </a:r>
            <a:r>
              <a:rPr lang="fr-FR" b="1" dirty="0" smtClean="0"/>
              <a:t>cavité abdominale</a:t>
            </a:r>
            <a:r>
              <a:rPr lang="fr-FR" b="1" dirty="0"/>
              <a:t>, le </a:t>
            </a:r>
            <a:r>
              <a:rPr lang="fr-FR" b="1" dirty="0" smtClean="0"/>
              <a:t>péritoine délimite </a:t>
            </a:r>
            <a:r>
              <a:rPr lang="fr-FR" b="1" dirty="0"/>
              <a:t>3 zones: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-</a:t>
            </a:r>
            <a:r>
              <a:rPr lang="fr-FR" dirty="0">
                <a:solidFill>
                  <a:srgbClr val="00B0F0"/>
                </a:solidFill>
              </a:rPr>
              <a:t>intra-péritonéale</a:t>
            </a:r>
          </a:p>
          <a:p>
            <a:r>
              <a:rPr lang="fr-FR" dirty="0">
                <a:solidFill>
                  <a:srgbClr val="FFC000"/>
                </a:solidFill>
              </a:rPr>
              <a:t>-rétro-péritonéale</a:t>
            </a:r>
          </a:p>
          <a:p>
            <a:r>
              <a:rPr lang="fr-FR" dirty="0"/>
              <a:t>-</a:t>
            </a:r>
            <a:r>
              <a:rPr lang="fr-FR" dirty="0">
                <a:solidFill>
                  <a:srgbClr val="FFFF00"/>
                </a:solidFill>
              </a:rPr>
              <a:t>sous-péritonéale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7181"/>
            <a:ext cx="3286148" cy="56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LES PAROIS ABDOMINALES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6314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une </a:t>
            </a:r>
            <a:r>
              <a:rPr lang="fr-FR" b="1" dirty="0"/>
              <a:t>paroi </a:t>
            </a:r>
            <a:r>
              <a:rPr lang="fr-FR" b="1" dirty="0" smtClean="0"/>
              <a:t>Supérieure </a:t>
            </a:r>
            <a:r>
              <a:rPr lang="fr-FR" b="1" dirty="0"/>
              <a:t>(</a:t>
            </a:r>
            <a:r>
              <a:rPr lang="fr-FR" b="1" dirty="0">
                <a:solidFill>
                  <a:srgbClr val="92D050"/>
                </a:solidFill>
              </a:rPr>
              <a:t>diaphragme</a:t>
            </a:r>
            <a:r>
              <a:rPr lang="fr-FR" b="1" dirty="0"/>
              <a:t>),</a:t>
            </a:r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b="1" dirty="0"/>
              <a:t>paroi </a:t>
            </a:r>
            <a:r>
              <a:rPr lang="fr-FR" b="1" dirty="0" smtClean="0"/>
              <a:t>Postérieure (</a:t>
            </a:r>
            <a:r>
              <a:rPr lang="fr-FR" b="1" dirty="0" smtClean="0">
                <a:solidFill>
                  <a:srgbClr val="92D050"/>
                </a:solidFill>
              </a:rPr>
              <a:t>ostéo-musculaire</a:t>
            </a:r>
            <a:r>
              <a:rPr lang="fr-FR" dirty="0" smtClean="0"/>
              <a:t>), </a:t>
            </a:r>
          </a:p>
          <a:p>
            <a:endParaRPr lang="fr-FR" b="1" dirty="0" smtClean="0"/>
          </a:p>
          <a:p>
            <a:r>
              <a:rPr lang="fr-FR" b="1" dirty="0" smtClean="0"/>
              <a:t>une </a:t>
            </a:r>
            <a:r>
              <a:rPr lang="fr-FR" b="1" dirty="0"/>
              <a:t>paroi </a:t>
            </a:r>
            <a:r>
              <a:rPr lang="fr-FR" b="1" dirty="0" smtClean="0"/>
              <a:t>Antéro-latérale </a:t>
            </a:r>
            <a:r>
              <a:rPr lang="fr-FR" b="1" dirty="0"/>
              <a:t>(</a:t>
            </a:r>
            <a:r>
              <a:rPr lang="fr-FR" b="1" dirty="0" smtClean="0">
                <a:solidFill>
                  <a:srgbClr val="92D050"/>
                </a:solidFill>
              </a:rPr>
              <a:t>uniquement musculaire</a:t>
            </a:r>
            <a:r>
              <a:rPr lang="fr-FR" dirty="0"/>
              <a:t>) 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7" name="Picture 2" descr="C:\Documents and Settings\Noureddine\Bureau\Planches\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1714487"/>
            <a:ext cx="4429124" cy="5159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Paroi </a:t>
            </a:r>
            <a:r>
              <a:rPr lang="fr-FR" b="1" dirty="0" smtClean="0"/>
              <a:t>Supérieure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C’est le muscle diaphragme</a:t>
            </a:r>
          </a:p>
          <a:p>
            <a:r>
              <a:rPr lang="fr-FR" b="1" dirty="0"/>
              <a:t>Avec ses deux </a:t>
            </a:r>
            <a:r>
              <a:rPr lang="fr-FR" b="1" dirty="0" smtClean="0"/>
              <a:t>coupoles concaves </a:t>
            </a:r>
            <a:r>
              <a:rPr lang="fr-FR" b="1" dirty="0"/>
              <a:t>vers le bas</a:t>
            </a:r>
            <a:endParaRPr lang="fr-FR" dirty="0"/>
          </a:p>
        </p:txBody>
      </p:sp>
      <p:pic>
        <p:nvPicPr>
          <p:cNvPr id="4098" name="Picture 2" descr="C:\Documents and Settings\Noureddine\Bureau\Planches\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67200" y="1696497"/>
            <a:ext cx="4519642" cy="5100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fr-FR" b="1" dirty="0"/>
              <a:t>Paroi </a:t>
            </a:r>
            <a:r>
              <a:rPr lang="fr-FR" b="1" dirty="0" smtClean="0"/>
              <a:t>Postérieure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5643578"/>
          </a:xfrm>
        </p:spPr>
        <p:txBody>
          <a:bodyPr>
            <a:noAutofit/>
          </a:bodyPr>
          <a:lstStyle/>
          <a:p>
            <a:r>
              <a:rPr lang="fr-FR" sz="2800" dirty="0"/>
              <a:t>Rigidité assurée par la</a:t>
            </a:r>
          </a:p>
          <a:p>
            <a:pPr>
              <a:buNone/>
            </a:pPr>
            <a:r>
              <a:rPr lang="fr-FR" sz="2800" dirty="0"/>
              <a:t>colonne vertébrale, de part</a:t>
            </a:r>
          </a:p>
          <a:p>
            <a:pPr>
              <a:buNone/>
            </a:pPr>
            <a:r>
              <a:rPr lang="fr-FR" sz="2800" dirty="0"/>
              <a:t>et d’autre de laquelle </a:t>
            </a:r>
            <a:r>
              <a:rPr lang="fr-FR" sz="2800" dirty="0" smtClean="0"/>
              <a:t>se trouvent 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92D050"/>
                </a:solidFill>
              </a:rPr>
              <a:t>3 groupes musculaires</a:t>
            </a:r>
          </a:p>
          <a:p>
            <a:r>
              <a:rPr lang="fr-FR" sz="2800" b="1" dirty="0" smtClean="0"/>
              <a:t>Groupe postérieur, moyen et antérieur</a:t>
            </a:r>
            <a:endParaRPr lang="fr-FR" sz="2800" b="1" dirty="0"/>
          </a:p>
          <a:p>
            <a:pPr>
              <a:buNone/>
            </a:pPr>
            <a:endParaRPr lang="fr-FR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7148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Paroi POSTERIEURE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3900518" cy="4500594"/>
          </a:xfrm>
        </p:spPr>
        <p:txBody>
          <a:bodyPr/>
          <a:lstStyle/>
          <a:p>
            <a:r>
              <a:rPr lang="fr-FR" sz="2800" dirty="0" smtClean="0"/>
              <a:t> </a:t>
            </a:r>
            <a:r>
              <a:rPr lang="fr-FR" sz="3600" b="1" dirty="0" smtClean="0"/>
              <a:t>Groupe POST</a:t>
            </a:r>
            <a:r>
              <a:rPr lang="fr-FR" sz="3600" dirty="0" smtClean="0"/>
              <a:t>: muscles spinaux, petit dentelé post inf. et le grand  dorsal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 descr="C:\Documents and Settings\Noureddine\Bureau\Planches\237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572000" cy="4572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370</TotalTime>
  <Words>1242</Words>
  <Application>Microsoft Office PowerPoint</Application>
  <PresentationFormat>Affichage à l'écran (4:3)</PresentationFormat>
  <Paragraphs>200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Technique</vt:lpstr>
      <vt:lpstr>LA CAVITE ABDOMINALE ET SES PAROIS</vt:lpstr>
      <vt:lpstr>PLAN DU COURS</vt:lpstr>
      <vt:lpstr>LA CAVITÉ ABDOMINALE</vt:lpstr>
      <vt:lpstr>LA CAVITÉ ABDOMINALE</vt:lpstr>
      <vt:lpstr>LA CAVITÉ ABDOMINALE</vt:lpstr>
      <vt:lpstr>LES PAROIS ABDOMINALES</vt:lpstr>
      <vt:lpstr>Paroi Supérieure</vt:lpstr>
      <vt:lpstr>Paroi Postérieure</vt:lpstr>
      <vt:lpstr>Paroi POSTERIEURE</vt:lpstr>
      <vt:lpstr>Paroi POSTERIEURE</vt:lpstr>
      <vt:lpstr>Paroi antéro-latérale</vt:lpstr>
      <vt:lpstr>Muscle GRAND DROIT</vt:lpstr>
      <vt:lpstr>Muscle PYRAMIDAL</vt:lpstr>
      <vt:lpstr>Muscle TRANSVERSE</vt:lpstr>
      <vt:lpstr>Muscle PETIT OBLIQUE</vt:lpstr>
      <vt:lpstr>Muscle GRAND OBLIQUE</vt:lpstr>
      <vt:lpstr>Paroi ANTERO-LATERALE</vt:lpstr>
      <vt:lpstr>Coupe transversale de l’abdomen passant par D12</vt:lpstr>
      <vt:lpstr> LES PAROIS ABDOMINALES</vt:lpstr>
      <vt:lpstr>LA LIGNE BLANCHE</vt:lpstr>
      <vt:lpstr>L’OMBILIC</vt:lpstr>
      <vt:lpstr>L’OMBILIC</vt:lpstr>
      <vt:lpstr>LE CANAL INGUINAL</vt:lpstr>
      <vt:lpstr>LE CANAL INGUINAL</vt:lpstr>
      <vt:lpstr>LE CANAL INGUINAL</vt:lpstr>
      <vt:lpstr>CONTENU DU CANAL INGUINAL</vt:lpstr>
      <vt:lpstr>CONTENU DU CANAL INGUINAL</vt:lpstr>
      <vt:lpstr>Pathologie</vt:lpstr>
      <vt:lpstr>CE QU’IL FAUT RETENIR</vt:lpstr>
      <vt:lpstr>Pourquoi faut-il retenir les 5 muscles de la paroi antéro-latérale?</vt:lpstr>
      <vt:lpstr>Pourquoi faut-il retenir le canal inguinal ?</vt:lpstr>
      <vt:lpstr>Pourquoi faut-il retenir le canal inguinal ?</vt:lpstr>
      <vt:lpstr>Pourquoi faut-il retenir les points faibles : ligne blanche et ombilic?</vt:lpstr>
    </vt:vector>
  </TitlesOfParts>
  <Company>Famille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CAVITE ABDOMINALE ET SES PAROIS</dc:title>
  <dc:creator>ency-education.com</dc:creator>
  <cp:lastModifiedBy>DELL</cp:lastModifiedBy>
  <cp:revision>17</cp:revision>
  <dcterms:created xsi:type="dcterms:W3CDTF">2008-12-29T14:58:24Z</dcterms:created>
  <dcterms:modified xsi:type="dcterms:W3CDTF">2009-01-18T19:41:27Z</dcterms:modified>
</cp:coreProperties>
</file>