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68" r:id="rId3"/>
    <p:sldId id="281" r:id="rId4"/>
    <p:sldId id="280" r:id="rId5"/>
    <p:sldId id="279" r:id="rId6"/>
    <p:sldId id="278" r:id="rId7"/>
    <p:sldId id="277" r:id="rId8"/>
    <p:sldId id="276" r:id="rId9"/>
    <p:sldId id="275" r:id="rId10"/>
    <p:sldId id="274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12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21/08/2016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21/08/2016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21/08/2016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21/08/2016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21/08/2016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21/08/2016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21/08/2016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21/08/2016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21/08/2016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21/08/2016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21/08/2016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9900"/>
            </a:gs>
            <a:gs pos="71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21/08/2016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8280920" cy="5976664"/>
          </a:xfrm>
        </p:spPr>
        <p:txBody>
          <a:bodyPr/>
          <a:lstStyle/>
          <a:p>
            <a:pPr algn="ctr" rtl="1"/>
            <a:r>
              <a:rPr lang="ar-DZ" b="1" dirty="0" smtClean="0">
                <a:cs typeface="Arabic Transparent" pitchFamily="2" charset="-78"/>
              </a:rPr>
              <a:t>ملاحظات منهجية :</a:t>
            </a:r>
          </a:p>
          <a:p>
            <a:pPr marL="342900" indent="-342900" algn="r" rtl="1">
              <a:buFontTx/>
              <a:buChar char="-"/>
            </a:pPr>
            <a:r>
              <a:rPr lang="ar-DZ" sz="2400" dirty="0" smtClean="0"/>
              <a:t>كيفية تنفيذ وحدة جزئية :</a:t>
            </a:r>
          </a:p>
          <a:p>
            <a:pPr marL="342900" indent="-342900" algn="r" rtl="1">
              <a:buFontTx/>
              <a:buChar char="-"/>
            </a:pPr>
            <a:r>
              <a:rPr lang="ar-DZ" sz="2400" dirty="0" smtClean="0"/>
              <a:t>1- فهم ال</a:t>
            </a:r>
            <a:r>
              <a:rPr lang="ar-DZ" sz="2400" b="1" dirty="0" smtClean="0"/>
              <a:t>منطوق والتعبير الشفوي : 90 د 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/>
              <a:t>تقدم في حصة واحدة 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/>
              <a:t>نبدأ بعرض الوضعية المشكلة </a:t>
            </a:r>
            <a:r>
              <a:rPr lang="ar-DZ" sz="2400" b="1" dirty="0" smtClean="0"/>
              <a:t>الانطلاقية </a:t>
            </a:r>
            <a:r>
              <a:rPr lang="ar-DZ" sz="2400" b="1" dirty="0" smtClean="0"/>
              <a:t>في بداية المقطع التعلمي ولها 4 مهمات 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/>
              <a:t>كل مهمة تتحول إلى وضعية جزئية تقدم كل أسبوع</a:t>
            </a:r>
            <a:endParaRPr lang="fr-FR" sz="2400" b="1" dirty="0" smtClean="0"/>
          </a:p>
          <a:p>
            <a:pPr marL="342900" indent="-342900" algn="r" rtl="1">
              <a:buFontTx/>
              <a:buChar char="-"/>
            </a:pPr>
            <a:r>
              <a:rPr lang="ar-DZ" b="1" dirty="0" smtClean="0"/>
              <a:t>تستغرق عرض الوضعية </a:t>
            </a:r>
            <a:r>
              <a:rPr lang="ar-DZ" b="1" dirty="0" smtClean="0"/>
              <a:t>الانطلاقية </a:t>
            </a:r>
            <a:r>
              <a:rPr lang="ar-DZ" b="1" dirty="0" smtClean="0"/>
              <a:t>حوالي 10 دقائق حسب مستوى التلاميذ </a:t>
            </a:r>
          </a:p>
          <a:p>
            <a:pPr marL="342900" indent="-342900" algn="r" rtl="1">
              <a:buFontTx/>
              <a:buChar char="-"/>
            </a:pPr>
            <a:r>
              <a:rPr lang="ar-DZ" b="1" dirty="0" smtClean="0"/>
              <a:t>الدليل شرح كيفية تقديم الوضعية </a:t>
            </a:r>
            <a:r>
              <a:rPr lang="ar-DZ" b="1" dirty="0" smtClean="0"/>
              <a:t>الانطلاقية </a:t>
            </a:r>
            <a:endParaRPr lang="ar-DZ" b="1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4253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>
            <a:off x="3275856" y="2564904"/>
            <a:ext cx="2376264" cy="882119"/>
          </a:xfrm>
        </p:spPr>
        <p:txBody>
          <a:bodyPr>
            <a:normAutofit fontScale="92500"/>
          </a:bodyPr>
          <a:lstStyle/>
          <a:p>
            <a:r>
              <a:rPr lang="ar-DZ" sz="5400" dirty="0" smtClean="0">
                <a:solidFill>
                  <a:srgbClr val="FF0000"/>
                </a:solidFill>
              </a:rPr>
              <a:t>بالتوفيق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4" name="Sous-titre 1"/>
          <p:cNvSpPr txBox="1">
            <a:spLocks/>
          </p:cNvSpPr>
          <p:nvPr/>
        </p:nvSpPr>
        <p:spPr>
          <a:xfrm>
            <a:off x="-108520" y="5805264"/>
            <a:ext cx="2376264" cy="882119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ar-DZ" sz="5400" dirty="0" smtClean="0">
                <a:solidFill>
                  <a:schemeClr val="bg2">
                    <a:lumMod val="50000"/>
                  </a:schemeClr>
                </a:solidFill>
              </a:rPr>
              <a:t>ر. بن حملة</a:t>
            </a:r>
          </a:p>
          <a:p>
            <a:pPr algn="r"/>
            <a:r>
              <a:rPr lang="ar-DZ" sz="5400" dirty="0" smtClean="0">
                <a:solidFill>
                  <a:schemeClr val="bg2">
                    <a:lumMod val="50000"/>
                  </a:schemeClr>
                </a:solidFill>
              </a:rPr>
              <a:t>أوت 2016</a:t>
            </a:r>
            <a:endParaRPr lang="fr-FR" sz="3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97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8280920" cy="5976664"/>
          </a:xfrm>
        </p:spPr>
        <p:txBody>
          <a:bodyPr/>
          <a:lstStyle/>
          <a:p>
            <a:pPr algn="ctr" rtl="1"/>
            <a:r>
              <a:rPr lang="ar-DZ" b="1" dirty="0" smtClean="0">
                <a:cs typeface="Arabic Transparent" pitchFamily="2" charset="-78"/>
              </a:rPr>
              <a:t>ملاحظات منهجية :</a:t>
            </a:r>
          </a:p>
          <a:p>
            <a:pPr algn="r" rtl="1"/>
            <a:r>
              <a:rPr lang="ar-DZ" dirty="0" smtClean="0"/>
              <a:t>- </a:t>
            </a:r>
            <a:r>
              <a:rPr lang="ar-DZ" sz="2400" b="1" dirty="0" smtClean="0"/>
              <a:t>عندما تطرح التساؤلات لا يجيب عنها التلاميذ وإن أجابوا نؤجل تقويم الأجوبة </a:t>
            </a:r>
          </a:p>
          <a:p>
            <a:pPr algn="r" rtl="1"/>
            <a:r>
              <a:rPr lang="ar-DZ" sz="2400" b="1" dirty="0"/>
              <a:t> </a:t>
            </a:r>
            <a:r>
              <a:rPr lang="ar-DZ" sz="2400" b="1" dirty="0" smtClean="0"/>
              <a:t>- الإجابة مرحلية عبر الوحدات والتفصيل من خلال الوحدات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/>
              <a:t>فلسفة الوضعية الأم هي استفزاز </a:t>
            </a:r>
            <a:r>
              <a:rPr lang="ar-DZ" sz="2400" b="1" dirty="0" smtClean="0"/>
              <a:t>حتى </a:t>
            </a:r>
            <a:r>
              <a:rPr lang="ar-DZ" sz="2400" b="1" dirty="0" smtClean="0"/>
              <a:t>يدرك التلميذ أن موارده ناقصة غير كافية </a:t>
            </a:r>
            <a:r>
              <a:rPr lang="ar-DZ" sz="2400" b="1" dirty="0"/>
              <a:t>.</a:t>
            </a:r>
            <a:endParaRPr lang="ar-DZ" sz="2400" b="1" dirty="0" smtClean="0"/>
          </a:p>
          <a:p>
            <a:pPr marL="342900" indent="-342900" algn="r" rtl="1">
              <a:buFontTx/>
              <a:buChar char="-"/>
            </a:pPr>
            <a:r>
              <a:rPr lang="ar-DZ" sz="2400" b="1" dirty="0" smtClean="0"/>
              <a:t>وبعد </a:t>
            </a:r>
            <a:r>
              <a:rPr lang="ar-DZ" sz="2400" b="1" dirty="0" smtClean="0"/>
              <a:t>الانتهاء </a:t>
            </a:r>
            <a:r>
              <a:rPr lang="ar-DZ" sz="2400" b="1" dirty="0" smtClean="0"/>
              <a:t>من عرض الوضعية الأم نشرع في :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rgbClr val="FF0000"/>
                </a:solidFill>
              </a:rPr>
              <a:t>عرض المنطوق :</a:t>
            </a:r>
            <a:endParaRPr lang="ar-DZ" sz="2400" b="1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>
                <a:solidFill>
                  <a:schemeClr val="tx1"/>
                </a:solidFill>
              </a:rPr>
              <a:t> </a:t>
            </a:r>
            <a:r>
              <a:rPr lang="ar-DZ" sz="2400" b="1" dirty="0" smtClean="0">
                <a:solidFill>
                  <a:schemeClr val="tx1"/>
                </a:solidFill>
              </a:rPr>
              <a:t>يمكن للأستاذ أن يكيّف النّص مع مستوى التلاميذ بشرط احترام التراكيب والصيغ الموجودة في المنطوق,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المحافظة على مواصفات المنطوق ( الرجوع إلى الوثيقة المرافقة)</a:t>
            </a:r>
            <a:endParaRPr lang="ar-DZ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5273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8280920" cy="5976664"/>
          </a:xfrm>
        </p:spPr>
        <p:txBody>
          <a:bodyPr/>
          <a:lstStyle/>
          <a:p>
            <a:pPr algn="ctr" rtl="1"/>
            <a:r>
              <a:rPr lang="ar-DZ" b="1" dirty="0" smtClean="0">
                <a:cs typeface="Arabic Transparent" pitchFamily="2" charset="-78"/>
              </a:rPr>
              <a:t>ملاحظات منهجية :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/>
              <a:t>البحث في الموانع </a:t>
            </a:r>
            <a:r>
              <a:rPr lang="ar-DZ" sz="2400" b="1" dirty="0" err="1" smtClean="0"/>
              <a:t>الديداكتيكية</a:t>
            </a:r>
            <a:r>
              <a:rPr lang="ar-DZ" sz="2400" b="1" dirty="0" smtClean="0"/>
              <a:t> لفهم المنطوق ( موانع فهم المنطوق) برمجة الفشل. 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rgbClr val="FF0000"/>
                </a:solidFill>
              </a:rPr>
              <a:t>التعبير الشفوي : </a:t>
            </a:r>
            <a:endParaRPr lang="ar-DZ" sz="2400" b="1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يمكن أن يدعم بمشهد 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ألاحظ وأعبر 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يمكن تجزئة المشهد </a:t>
            </a:r>
            <a:endParaRPr lang="ar-DZ" sz="2400" b="1" dirty="0" smtClean="0">
              <a:solidFill>
                <a:srgbClr val="FF0000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rgbClr val="FF0000"/>
                </a:solidFill>
              </a:rPr>
              <a:t>2-الحصة الثانية : 45د </a:t>
            </a:r>
            <a:endParaRPr lang="ar-DZ" sz="2400" b="1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أستعمل 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يتم فيها إعادة ترتيب </a:t>
            </a:r>
            <a:r>
              <a:rPr lang="ar-DZ" sz="2400" b="1" dirty="0" err="1" smtClean="0">
                <a:solidFill>
                  <a:schemeClr val="tx1"/>
                </a:solidFill>
              </a:rPr>
              <a:t>ةتراكيب</a:t>
            </a:r>
            <a:r>
              <a:rPr lang="ar-DZ" sz="2400" b="1" dirty="0" smtClean="0">
                <a:solidFill>
                  <a:schemeClr val="tx1"/>
                </a:solidFill>
              </a:rPr>
              <a:t> أحداث القصة </a:t>
            </a:r>
            <a:r>
              <a:rPr lang="ar-DZ" sz="2400" b="1" dirty="0" err="1" smtClean="0">
                <a:solidFill>
                  <a:schemeClr val="tx1"/>
                </a:solidFill>
              </a:rPr>
              <a:t>بإعتماد</a:t>
            </a:r>
            <a:r>
              <a:rPr lang="ar-DZ" sz="2400" b="1" dirty="0" smtClean="0">
                <a:solidFill>
                  <a:schemeClr val="tx1"/>
                </a:solidFill>
              </a:rPr>
              <a:t> المنطوق والمشهد مع استعمال الصيّغ </a:t>
            </a:r>
          </a:p>
          <a:p>
            <a:pPr marL="342900" indent="-342900" algn="r" rtl="1">
              <a:buFontTx/>
              <a:buChar char="-"/>
            </a:pPr>
            <a:endParaRPr lang="ar-DZ" sz="2400" b="1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endParaRPr lang="ar-DZ" sz="2400" b="1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endParaRPr lang="ar-DZ" sz="2400" b="1" dirty="0" smtClean="0">
              <a:solidFill>
                <a:srgbClr val="FF0000"/>
              </a:solidFill>
            </a:endParaRPr>
          </a:p>
          <a:p>
            <a:pPr marL="342900" indent="-342900" algn="r" rtl="1">
              <a:buFontTx/>
              <a:buChar char="-"/>
            </a:pPr>
            <a:endParaRPr lang="ar-DZ" dirty="0" smtClean="0">
              <a:solidFill>
                <a:schemeClr val="tx1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112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8280920" cy="5976664"/>
          </a:xfrm>
        </p:spPr>
        <p:txBody>
          <a:bodyPr/>
          <a:lstStyle/>
          <a:p>
            <a:pPr algn="ctr" rtl="1"/>
            <a:r>
              <a:rPr lang="ar-DZ" b="1" dirty="0" smtClean="0">
                <a:cs typeface="Arabic Transparent" pitchFamily="2" charset="-78"/>
              </a:rPr>
              <a:t>ملاحظات منهجية :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/>
              <a:t>مسرحة الأحداث وتحويل المنطوق إلى حوار .</a:t>
            </a:r>
            <a:endParaRPr lang="ar-DZ" sz="2400" b="1" dirty="0" smtClean="0">
              <a:solidFill>
                <a:srgbClr val="FF0000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rgbClr val="FF0000"/>
                </a:solidFill>
              </a:rPr>
              <a:t>3- الحصة الثالثة ( ألاحظ وأعبر 45د) :</a:t>
            </a:r>
            <a:endParaRPr lang="ar-DZ" sz="2400" b="1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التدريب على الإنتاج الشفوي بناء على </a:t>
            </a:r>
            <a:r>
              <a:rPr lang="ar-DZ" sz="2400" b="1" dirty="0" smtClean="0">
                <a:solidFill>
                  <a:schemeClr val="tx1"/>
                </a:solidFill>
              </a:rPr>
              <a:t>المنطوق </a:t>
            </a:r>
            <a:endParaRPr lang="ar-DZ" sz="2400" b="1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التعبير عن الحدث القبلي والحدث البعدي </a:t>
            </a:r>
            <a:r>
              <a:rPr lang="ar-DZ" sz="2400" b="1" dirty="0" smtClean="0">
                <a:solidFill>
                  <a:schemeClr val="tx1"/>
                </a:solidFill>
              </a:rPr>
              <a:t>ثم معا .</a:t>
            </a:r>
            <a:endParaRPr lang="ar-DZ" sz="2400" b="1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نكون </a:t>
            </a:r>
            <a:r>
              <a:rPr lang="ar-DZ" sz="2400" b="1" dirty="0" smtClean="0">
                <a:solidFill>
                  <a:schemeClr val="tx1"/>
                </a:solidFill>
              </a:rPr>
              <a:t>قد انتهينا من فهم المنطوق والتعبير الشفوي .</a:t>
            </a:r>
            <a:endParaRPr lang="ar-DZ" sz="2400" b="1" dirty="0" smtClean="0">
              <a:solidFill>
                <a:srgbClr val="FF0000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rgbClr val="FF0000"/>
                </a:solidFill>
              </a:rPr>
              <a:t>4- الحصة الرابعة ( فهم المكتوب يبدأ من أيقونة أبني وأقرأ</a:t>
            </a:r>
            <a:r>
              <a:rPr lang="ar-DZ" sz="2400" b="1" dirty="0" smtClean="0">
                <a:solidFill>
                  <a:srgbClr val="FF0000"/>
                </a:solidFill>
              </a:rPr>
              <a:t>)..</a:t>
            </a:r>
            <a:endParaRPr lang="ar-DZ" sz="2400" b="1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جملتان مأخوذتان من النص المنطوق (نصيّص) 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جملتان نص </a:t>
            </a:r>
            <a:r>
              <a:rPr lang="ar-DZ" sz="2400" b="1" dirty="0" smtClean="0">
                <a:solidFill>
                  <a:schemeClr val="tx1"/>
                </a:solidFill>
              </a:rPr>
              <a:t>قصير. </a:t>
            </a:r>
            <a:endParaRPr lang="ar-DZ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773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8280920" cy="5976664"/>
          </a:xfrm>
        </p:spPr>
        <p:txBody>
          <a:bodyPr/>
          <a:lstStyle/>
          <a:p>
            <a:pPr algn="ctr" rtl="1"/>
            <a:r>
              <a:rPr lang="ar-DZ" b="1" dirty="0" smtClean="0">
                <a:cs typeface="Arabic Transparent" pitchFamily="2" charset="-78"/>
              </a:rPr>
              <a:t>ملاحظات منهجية :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/>
              <a:t>انطلاقا </a:t>
            </a:r>
            <a:r>
              <a:rPr lang="ar-DZ" sz="2400" b="1" dirty="0" smtClean="0"/>
              <a:t>من نشاط ألاحظ </a:t>
            </a:r>
            <a:r>
              <a:rPr lang="ar-DZ" sz="2400" b="1" dirty="0" smtClean="0"/>
              <a:t>و من فهم </a:t>
            </a:r>
            <a:r>
              <a:rPr lang="ar-DZ" sz="2400" b="1" dirty="0" smtClean="0"/>
              <a:t>المنطوق يتوصل التلاميذ إلى استنتاج هاتين الجملتين ( </a:t>
            </a:r>
            <a:r>
              <a:rPr lang="ar-DZ" sz="2400" b="1" dirty="0" smtClean="0"/>
              <a:t>أرجع </a:t>
            </a:r>
            <a:r>
              <a:rPr lang="ar-DZ" sz="2400" b="1" dirty="0" smtClean="0"/>
              <a:t>إلى المخطط – القراءة الإجمالية)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/>
              <a:t>قراءة </a:t>
            </a:r>
            <a:r>
              <a:rPr lang="ar-DZ" sz="2400" b="1" dirty="0" smtClean="0"/>
              <a:t>الجملتين </a:t>
            </a:r>
            <a:r>
              <a:rPr lang="ar-DZ" sz="2400" b="1" dirty="0" smtClean="0"/>
              <a:t>قراءة إجمالية .</a:t>
            </a:r>
            <a:endParaRPr lang="ar-DZ" sz="2400" b="1" dirty="0" smtClean="0">
              <a:solidFill>
                <a:srgbClr val="FF0000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rgbClr val="FF0000"/>
                </a:solidFill>
              </a:rPr>
              <a:t>5- الحصة الخامسة ( 45د)</a:t>
            </a:r>
            <a:r>
              <a:rPr lang="ar-DZ" sz="2400" b="1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محفوظات ( تقديم وتحفيظ) 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المحفوظات متعلقة بالمحور .</a:t>
            </a:r>
            <a:endParaRPr lang="ar-DZ" sz="2400" b="1" dirty="0" smtClean="0">
              <a:solidFill>
                <a:srgbClr val="FF0000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rgbClr val="FF0000"/>
                </a:solidFill>
              </a:rPr>
              <a:t>6- الحصة السادسة : أكتشف ( تجريد الحرف)</a:t>
            </a:r>
            <a:r>
              <a:rPr lang="ar-DZ" sz="2400" b="1" dirty="0" smtClean="0"/>
              <a:t>: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/>
              <a:t>تؤخذ الجملتين من النصيّص </a:t>
            </a:r>
            <a:r>
              <a:rPr lang="ar-DZ" sz="2400" b="1" dirty="0" smtClean="0"/>
              <a:t>الصغير. </a:t>
            </a:r>
            <a:endParaRPr lang="ar-DZ" sz="2400" b="1" dirty="0" smtClean="0"/>
          </a:p>
          <a:p>
            <a:pPr marL="342900" indent="-342900" algn="r" rtl="1">
              <a:buFontTx/>
              <a:buChar char="-"/>
            </a:pPr>
            <a:r>
              <a:rPr lang="ar-DZ" sz="2400" b="1" dirty="0" smtClean="0"/>
              <a:t>ينجز على السبورة </a:t>
            </a:r>
            <a:endParaRPr lang="ar-DZ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3049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8280920" cy="5976664"/>
          </a:xfrm>
        </p:spPr>
        <p:txBody>
          <a:bodyPr/>
          <a:lstStyle/>
          <a:p>
            <a:pPr algn="ctr" rtl="1"/>
            <a:r>
              <a:rPr lang="ar-DZ" b="1" dirty="0" smtClean="0">
                <a:cs typeface="Arabic Transparent" pitchFamily="2" charset="-78"/>
              </a:rPr>
              <a:t>ملاحظات منهجية :</a:t>
            </a:r>
          </a:p>
          <a:p>
            <a:pPr algn="r" rtl="1"/>
            <a:r>
              <a:rPr lang="ar-DZ" dirty="0" smtClean="0"/>
              <a:t>- </a:t>
            </a:r>
            <a:r>
              <a:rPr lang="ar-DZ" sz="2400" b="1" dirty="0" smtClean="0"/>
              <a:t>أكتب الجملة كلية ثم أضعها في إطار ثم تقطيع ثم ,,,,,,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/>
              <a:t>أكتشف وأتعرف تقدم في 90د 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/>
              <a:t>نتجنب الكتابة في الفضاء 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/>
              <a:t>نستعمل كراس القسم في محطة </a:t>
            </a:r>
            <a:r>
              <a:rPr lang="ar-DZ" sz="2400" b="1" dirty="0" smtClean="0">
                <a:solidFill>
                  <a:srgbClr val="FF0000"/>
                </a:solidFill>
              </a:rPr>
              <a:t>أتعرف 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rgbClr val="FF0000"/>
                </a:solidFill>
              </a:rPr>
              <a:t>7- الحصة السابعة ( أقرأ وأثبت):45د</a:t>
            </a:r>
            <a:endParaRPr lang="ar-DZ" sz="2400" b="1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تثبيت الحرف الأول بالحركات والمدود 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ثم دفتر الأنشطة أثبت رقم 01</a:t>
            </a:r>
            <a:endParaRPr lang="ar-DZ" sz="2400" b="1" dirty="0" smtClean="0">
              <a:solidFill>
                <a:srgbClr val="FF0000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rgbClr val="FF0000"/>
                </a:solidFill>
              </a:rPr>
              <a:t>8- الحصة الثامنة والتاسعة :</a:t>
            </a:r>
            <a:endParaRPr lang="ar-DZ" sz="2400" b="1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بنفس الكيفية مع الحصتين السابقتين </a:t>
            </a:r>
            <a:endParaRPr lang="ar-DZ" sz="2400" b="1" dirty="0" smtClean="0">
              <a:solidFill>
                <a:srgbClr val="FF0000"/>
              </a:solidFill>
            </a:endParaRPr>
          </a:p>
          <a:p>
            <a:pPr marL="342900" indent="-342900" algn="r" rtl="1">
              <a:buFontTx/>
              <a:buChar char="-"/>
            </a:pPr>
            <a:endParaRPr lang="ar-DZ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9737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8280920" cy="5976664"/>
          </a:xfrm>
        </p:spPr>
        <p:txBody>
          <a:bodyPr/>
          <a:lstStyle/>
          <a:p>
            <a:pPr algn="ctr" rtl="1"/>
            <a:r>
              <a:rPr lang="ar-DZ" b="1" dirty="0" smtClean="0">
                <a:cs typeface="Arabic Transparent" pitchFamily="2" charset="-78"/>
              </a:rPr>
              <a:t>ملاحظات منهجية :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rgbClr val="FF0000"/>
                </a:solidFill>
              </a:rPr>
              <a:t>10- الحصة العاشرة ( 45د) </a:t>
            </a:r>
            <a:endParaRPr lang="ar-DZ" sz="2400" b="1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ألعاب قرائية ( أدمج) 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في الوثيقة جاءت بعنوان ألعاب قرائية ولن نجدها في الكتاب .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نراجع الحرفين والحركات 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يقترح المعلم لعبة .</a:t>
            </a:r>
            <a:endParaRPr lang="ar-DZ" sz="2400" b="1" dirty="0" smtClean="0">
              <a:solidFill>
                <a:srgbClr val="FF0000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rgbClr val="FF0000"/>
                </a:solidFill>
              </a:rPr>
              <a:t>11- الحصة 11 :45د</a:t>
            </a:r>
            <a:endParaRPr lang="ar-DZ" sz="2400" b="1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/>
              <a:t>محفوظات استظهار ومسرحة </a:t>
            </a:r>
            <a:endParaRPr lang="ar-DZ" sz="2400" b="1" dirty="0" smtClean="0">
              <a:solidFill>
                <a:srgbClr val="FF0000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rgbClr val="FF0000"/>
                </a:solidFill>
              </a:rPr>
              <a:t>12- الحصة 12:</a:t>
            </a:r>
            <a:endParaRPr lang="ar-DZ" sz="2400" b="1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في المخطط  ( إنتاج) تعبير كتابي 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تنجز في دفتر الأنشطة</a:t>
            </a:r>
            <a:endParaRPr lang="ar-DZ" sz="2400" b="1" dirty="0" smtClean="0">
              <a:solidFill>
                <a:srgbClr val="FF0000"/>
              </a:solidFill>
            </a:endParaRPr>
          </a:p>
          <a:p>
            <a:pPr marL="342900" indent="-342900" algn="r" rtl="1">
              <a:buFontTx/>
              <a:buChar char="-"/>
            </a:pPr>
            <a:endParaRPr lang="ar-DZ" sz="2400" b="1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9198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8280920" cy="5976664"/>
          </a:xfrm>
        </p:spPr>
        <p:txBody>
          <a:bodyPr/>
          <a:lstStyle/>
          <a:p>
            <a:pPr algn="ctr" rtl="1"/>
            <a:r>
              <a:rPr lang="ar-DZ" b="1" dirty="0" smtClean="0">
                <a:cs typeface="Arabic Transparent" pitchFamily="2" charset="-78"/>
              </a:rPr>
              <a:t>ملاحظات منهجية :</a:t>
            </a:r>
          </a:p>
          <a:p>
            <a:pPr marL="342900" indent="-342900" algn="r" rtl="1">
              <a:buFontTx/>
              <a:buChar char="-"/>
            </a:pPr>
            <a:r>
              <a:rPr lang="ar-DZ" sz="2400" dirty="0" smtClean="0">
                <a:solidFill>
                  <a:srgbClr val="FF0000"/>
                </a:solidFill>
              </a:rPr>
              <a:t>الأسبوع الرابع :(الإدماج والتقويم)</a:t>
            </a:r>
            <a:endParaRPr lang="ar-DZ" sz="2400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dirty="0" smtClean="0">
                <a:solidFill>
                  <a:schemeClr val="tx1"/>
                </a:solidFill>
              </a:rPr>
              <a:t>أسبوع مرن </a:t>
            </a:r>
          </a:p>
          <a:p>
            <a:pPr marL="342900" indent="-342900" algn="r" rtl="1">
              <a:buFontTx/>
              <a:buChar char="-"/>
            </a:pPr>
            <a:r>
              <a:rPr lang="ar-DZ" sz="2400" dirty="0" smtClean="0">
                <a:solidFill>
                  <a:schemeClr val="tx1"/>
                </a:solidFill>
              </a:rPr>
              <a:t>1- نجيب فيه على الوضعية الأم </a:t>
            </a:r>
          </a:p>
          <a:p>
            <a:pPr marL="342900" indent="-342900" algn="r" rtl="1">
              <a:buFontTx/>
              <a:buChar char="-"/>
            </a:pPr>
            <a:r>
              <a:rPr lang="ar-DZ" sz="2400" dirty="0" smtClean="0">
                <a:solidFill>
                  <a:schemeClr val="tx1"/>
                </a:solidFill>
              </a:rPr>
              <a:t>2- ينجز فيه المشروع ( يتضمن ت شفوي </a:t>
            </a:r>
            <a:r>
              <a:rPr lang="ar-DZ" sz="2400" dirty="0" err="1" smtClean="0">
                <a:solidFill>
                  <a:schemeClr val="tx1"/>
                </a:solidFill>
              </a:rPr>
              <a:t>وت</a:t>
            </a:r>
            <a:r>
              <a:rPr lang="ar-DZ" sz="2400" dirty="0" smtClean="0">
                <a:solidFill>
                  <a:schemeClr val="tx1"/>
                </a:solidFill>
              </a:rPr>
              <a:t> كتابي) </a:t>
            </a:r>
          </a:p>
          <a:p>
            <a:pPr marL="342900" indent="-342900" algn="r" rtl="1">
              <a:buFontTx/>
              <a:buChar char="-"/>
            </a:pPr>
            <a:r>
              <a:rPr lang="ar-DZ" sz="2400" dirty="0" smtClean="0">
                <a:solidFill>
                  <a:schemeClr val="tx1"/>
                </a:solidFill>
              </a:rPr>
              <a:t>3- أدمج </a:t>
            </a:r>
          </a:p>
          <a:p>
            <a:pPr marL="342900" indent="-342900" algn="r" rtl="1">
              <a:buFontTx/>
              <a:buChar char="-"/>
            </a:pPr>
            <a:r>
              <a:rPr lang="ar-DZ" sz="2400" dirty="0" smtClean="0">
                <a:solidFill>
                  <a:schemeClr val="tx1"/>
                </a:solidFill>
              </a:rPr>
              <a:t>4- أدعم وأقوّم الموجود في دفتر الأنشطة </a:t>
            </a:r>
          </a:p>
          <a:p>
            <a:pPr marL="342900" indent="-342900" algn="r" rtl="1">
              <a:buFontTx/>
              <a:buChar char="-"/>
            </a:pPr>
            <a:r>
              <a:rPr lang="ar-DZ" sz="2400" dirty="0" smtClean="0">
                <a:solidFill>
                  <a:schemeClr val="tx1"/>
                </a:solidFill>
              </a:rPr>
              <a:t>5- ممكن مراجعة نصوص الصيّغ ومراجعة الحروف </a:t>
            </a:r>
          </a:p>
          <a:p>
            <a:pPr marL="342900" indent="-342900" algn="r" rtl="1">
              <a:buFontTx/>
              <a:buChar char="-"/>
            </a:pPr>
            <a:r>
              <a:rPr lang="ar-DZ" sz="2400" dirty="0" smtClean="0">
                <a:solidFill>
                  <a:schemeClr val="tx1"/>
                </a:solidFill>
              </a:rPr>
              <a:t>6- الحصة 11و12 في هذا الأسبوع للمعالجة </a:t>
            </a:r>
            <a:endParaRPr lang="ar-DZ" sz="2400" dirty="0" smtClean="0">
              <a:solidFill>
                <a:srgbClr val="FF0000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rgbClr val="FF0000"/>
                </a:solidFill>
              </a:rPr>
              <a:t>أدمج مكتسباتي في نهاية كل فصل :</a:t>
            </a:r>
            <a:endParaRPr lang="ar-DZ" sz="2400" b="1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تتضمن ت شفوي والتواصل والقراءة والكتابة وأنشطة التربية الإسلامية والمدنية</a:t>
            </a:r>
            <a:endParaRPr lang="ar-DZ" sz="2400" b="1" dirty="0" smtClean="0">
              <a:solidFill>
                <a:srgbClr val="FF0000"/>
              </a:solidFill>
            </a:endParaRPr>
          </a:p>
          <a:p>
            <a:pPr marL="342900" indent="-342900" algn="r" rtl="1">
              <a:buFontTx/>
              <a:buChar char="-"/>
            </a:pPr>
            <a:endParaRPr lang="ar-DZ" sz="2400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endParaRPr lang="ar-DZ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6626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404664"/>
            <a:ext cx="8280920" cy="5976664"/>
          </a:xfrm>
        </p:spPr>
        <p:txBody>
          <a:bodyPr/>
          <a:lstStyle/>
          <a:p>
            <a:pPr algn="ctr" rtl="1"/>
            <a:r>
              <a:rPr lang="ar-DZ" b="1" dirty="0" smtClean="0">
                <a:cs typeface="Arabic Transparent" pitchFamily="2" charset="-78"/>
              </a:rPr>
              <a:t>ملاحظات منهجية :</a:t>
            </a: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rgbClr val="FF0000"/>
                </a:solidFill>
              </a:rPr>
              <a:t>ألوّن ( في دفتر النشاط) :</a:t>
            </a:r>
            <a:endParaRPr lang="ar-DZ" sz="2400" b="1" dirty="0" smtClean="0">
              <a:solidFill>
                <a:schemeClr val="tx1"/>
              </a:solidFill>
            </a:endParaRPr>
          </a:p>
          <a:p>
            <a:pPr marL="342900" indent="-342900" algn="r" rtl="1">
              <a:buFontTx/>
              <a:buChar char="-"/>
            </a:pPr>
            <a:r>
              <a:rPr lang="ar-DZ" sz="2400" b="1" dirty="0" smtClean="0">
                <a:solidFill>
                  <a:schemeClr val="tx1"/>
                </a:solidFill>
              </a:rPr>
              <a:t>هو نشاط يهدف إلى بيان أهمية معرفة ما وتأكيدها وترسيخها في ذهن المتعلم </a:t>
            </a:r>
            <a:r>
              <a:rPr lang="ar-DZ" sz="2400" b="1" smtClean="0">
                <a:solidFill>
                  <a:schemeClr val="tx1"/>
                </a:solidFill>
              </a:rPr>
              <a:t>بنشاط ومهارات التلوين ,</a:t>
            </a:r>
            <a:endParaRPr lang="ar-DZ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0167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llage">
  <a:themeElements>
    <a:clrScheme name="Sillage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illage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illage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487</TotalTime>
  <Words>530</Words>
  <Application>Microsoft Office PowerPoint</Application>
  <PresentationFormat>Affichage à l'écran (4:3)</PresentationFormat>
  <Paragraphs>85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Arabic Transparent</vt:lpstr>
      <vt:lpstr>Georgia</vt:lpstr>
      <vt:lpstr>Tahoma</vt:lpstr>
      <vt:lpstr>Trebuchet MS</vt:lpstr>
      <vt:lpstr>Sillage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acp</dc:creator>
  <cp:lastModifiedBy>benhamla58@gmail.com</cp:lastModifiedBy>
  <cp:revision>40</cp:revision>
  <dcterms:created xsi:type="dcterms:W3CDTF">2015-03-24T08:34:48Z</dcterms:created>
  <dcterms:modified xsi:type="dcterms:W3CDTF">2016-08-21T13:55:21Z</dcterms:modified>
</cp:coreProperties>
</file>